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1"/>
  </p:notesMasterIdLst>
  <p:handoutMasterIdLst>
    <p:handoutMasterId r:id="rId102"/>
  </p:handoutMasterIdLst>
  <p:sldIdLst>
    <p:sldId id="359" r:id="rId2"/>
    <p:sldId id="360" r:id="rId3"/>
    <p:sldId id="378" r:id="rId4"/>
    <p:sldId id="363" r:id="rId5"/>
    <p:sldId id="391" r:id="rId6"/>
    <p:sldId id="392" r:id="rId7"/>
    <p:sldId id="393" r:id="rId8"/>
    <p:sldId id="394" r:id="rId9"/>
    <p:sldId id="395" r:id="rId10"/>
    <p:sldId id="396" r:id="rId11"/>
    <p:sldId id="397" r:id="rId12"/>
    <p:sldId id="398" r:id="rId13"/>
    <p:sldId id="399" r:id="rId14"/>
    <p:sldId id="400" r:id="rId15"/>
    <p:sldId id="401" r:id="rId16"/>
    <p:sldId id="402" r:id="rId17"/>
    <p:sldId id="403" r:id="rId18"/>
    <p:sldId id="404" r:id="rId19"/>
    <p:sldId id="405" r:id="rId20"/>
    <p:sldId id="406" r:id="rId21"/>
    <p:sldId id="407" r:id="rId22"/>
    <p:sldId id="408" r:id="rId23"/>
    <p:sldId id="409" r:id="rId24"/>
    <p:sldId id="371" r:id="rId25"/>
    <p:sldId id="365" r:id="rId26"/>
    <p:sldId id="387" r:id="rId27"/>
    <p:sldId id="410" r:id="rId28"/>
    <p:sldId id="411" r:id="rId29"/>
    <p:sldId id="412" r:id="rId30"/>
    <p:sldId id="481" r:id="rId31"/>
    <p:sldId id="413" r:id="rId32"/>
    <p:sldId id="414" r:id="rId33"/>
    <p:sldId id="415" r:id="rId34"/>
    <p:sldId id="416" r:id="rId35"/>
    <p:sldId id="417" r:id="rId36"/>
    <p:sldId id="418" r:id="rId37"/>
    <p:sldId id="419" r:id="rId38"/>
    <p:sldId id="485" r:id="rId39"/>
    <p:sldId id="420" r:id="rId40"/>
    <p:sldId id="422" r:id="rId41"/>
    <p:sldId id="423" r:id="rId42"/>
    <p:sldId id="372" r:id="rId43"/>
    <p:sldId id="424" r:id="rId44"/>
    <p:sldId id="367" r:id="rId45"/>
    <p:sldId id="388" r:id="rId46"/>
    <p:sldId id="425" r:id="rId47"/>
    <p:sldId id="486" r:id="rId48"/>
    <p:sldId id="426" r:id="rId49"/>
    <p:sldId id="427" r:id="rId50"/>
    <p:sldId id="428" r:id="rId51"/>
    <p:sldId id="373" r:id="rId52"/>
    <p:sldId id="369" r:id="rId53"/>
    <p:sldId id="389" r:id="rId54"/>
    <p:sldId id="430" r:id="rId55"/>
    <p:sldId id="390" r:id="rId56"/>
    <p:sldId id="429" r:id="rId57"/>
    <p:sldId id="487" r:id="rId58"/>
    <p:sldId id="432" r:id="rId59"/>
    <p:sldId id="433" r:id="rId60"/>
    <p:sldId id="431" r:id="rId61"/>
    <p:sldId id="434" r:id="rId62"/>
    <p:sldId id="435" r:id="rId63"/>
    <p:sldId id="436" r:id="rId64"/>
    <p:sldId id="374" r:id="rId65"/>
    <p:sldId id="437" r:id="rId66"/>
    <p:sldId id="438" r:id="rId67"/>
    <p:sldId id="439" r:id="rId68"/>
    <p:sldId id="440" r:id="rId69"/>
    <p:sldId id="441" r:id="rId70"/>
    <p:sldId id="442" r:id="rId71"/>
    <p:sldId id="443" r:id="rId72"/>
    <p:sldId id="444" r:id="rId73"/>
    <p:sldId id="445" r:id="rId74"/>
    <p:sldId id="446" r:id="rId75"/>
    <p:sldId id="447" r:id="rId76"/>
    <p:sldId id="483" r:id="rId77"/>
    <p:sldId id="484" r:id="rId78"/>
    <p:sldId id="448" r:id="rId79"/>
    <p:sldId id="449" r:id="rId80"/>
    <p:sldId id="450" r:id="rId81"/>
    <p:sldId id="451" r:id="rId82"/>
    <p:sldId id="452" r:id="rId83"/>
    <p:sldId id="453" r:id="rId84"/>
    <p:sldId id="454" r:id="rId85"/>
    <p:sldId id="455" r:id="rId86"/>
    <p:sldId id="456" r:id="rId87"/>
    <p:sldId id="457" r:id="rId88"/>
    <p:sldId id="458" r:id="rId89"/>
    <p:sldId id="459" r:id="rId90"/>
    <p:sldId id="460" r:id="rId91"/>
    <p:sldId id="461" r:id="rId92"/>
    <p:sldId id="462" r:id="rId93"/>
    <p:sldId id="464" r:id="rId94"/>
    <p:sldId id="465" r:id="rId95"/>
    <p:sldId id="466" r:id="rId96"/>
    <p:sldId id="375" r:id="rId97"/>
    <p:sldId id="377" r:id="rId98"/>
    <p:sldId id="376" r:id="rId99"/>
    <p:sldId id="482" r:id="rId100"/>
  </p:sldIdLst>
  <p:sldSz cx="12192000" cy="6858000"/>
  <p:notesSz cx="6858000" cy="9144000"/>
  <p:custDataLst>
    <p:tags r:id="rId10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4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ie Long" initials="LL" lastIdx="1" clrIdx="0">
    <p:extLst>
      <p:ext uri="{19B8F6BF-5375-455C-9EA6-DF929625EA0E}">
        <p15:presenceInfo xmlns:p15="http://schemas.microsoft.com/office/powerpoint/2012/main" userId="S-1-5-21-4095628063-3556742122-3606576086-120535" providerId="AD"/>
      </p:ext>
    </p:extLst>
  </p:cmAuthor>
  <p:cmAuthor id="2" name="Doria Diacogiannis" initials="DD" lastIdx="100" clrIdx="1">
    <p:extLst>
      <p:ext uri="{19B8F6BF-5375-455C-9EA6-DF929625EA0E}">
        <p15:presenceInfo xmlns:p15="http://schemas.microsoft.com/office/powerpoint/2012/main" userId="S-1-5-21-4095628063-3556742122-3606576086-197501" providerId="AD"/>
      </p:ext>
    </p:extLst>
  </p:cmAuthor>
  <p:cmAuthor id="3" name="Amy Miner" initials="AM" lastIdx="28" clrIdx="2">
    <p:extLst>
      <p:ext uri="{19B8F6BF-5375-455C-9EA6-DF929625EA0E}">
        <p15:presenceInfo xmlns:p15="http://schemas.microsoft.com/office/powerpoint/2012/main" userId="S-1-5-21-4095628063-3556742122-3606576086-8437" providerId="AD"/>
      </p:ext>
    </p:extLst>
  </p:cmAuthor>
  <p:cmAuthor id="4" name="Erin Gordon" initials="EG" lastIdx="46" clrIdx="3">
    <p:extLst>
      <p:ext uri="{19B8F6BF-5375-455C-9EA6-DF929625EA0E}">
        <p15:presenceInfo xmlns:p15="http://schemas.microsoft.com/office/powerpoint/2012/main" userId="S-1-5-21-4095628063-3556742122-3606576086-10842" providerId="AD"/>
      </p:ext>
    </p:extLst>
  </p:cmAuthor>
  <p:cmAuthor id="5" name="Kim Lare" initials="KL" lastIdx="1" clrIdx="4">
    <p:extLst>
      <p:ext uri="{19B8F6BF-5375-455C-9EA6-DF929625EA0E}">
        <p15:presenceInfo xmlns:p15="http://schemas.microsoft.com/office/powerpoint/2012/main" userId="S-1-5-21-4095628063-3556742122-3606576086-109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EC6"/>
    <a:srgbClr val="0755B7"/>
    <a:srgbClr val="C0DFFF"/>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6" autoAdjust="0"/>
    <p:restoredTop sz="75653" autoAdjust="0"/>
  </p:normalViewPr>
  <p:slideViewPr>
    <p:cSldViewPr snapToGrid="0" snapToObjects="1" showGuides="1">
      <p:cViewPr varScale="1">
        <p:scale>
          <a:sx n="86" d="100"/>
          <a:sy n="86" d="100"/>
        </p:scale>
        <p:origin x="1560" y="90"/>
      </p:cViewPr>
      <p:guideLst>
        <p:guide orient="horz" pos="2136"/>
        <p:guide pos="45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0398"/>
    </p:cViewPr>
  </p:sorterViewPr>
  <p:notesViewPr>
    <p:cSldViewPr snapToGrid="0" snapToObjects="1" showGuides="1">
      <p:cViewPr>
        <p:scale>
          <a:sx n="100" d="100"/>
          <a:sy n="100" d="100"/>
        </p:scale>
        <p:origin x="588" y="-35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ags" Target="tags/tag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B8B-A442-AD39-542E0D1FA281}"/>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B8B-A442-AD39-542E0D1FA281}"/>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B8B-A442-AD39-542E0D1FA281}"/>
            </c:ext>
          </c:extLst>
        </c:ser>
        <c:dLbls>
          <c:showLegendKey val="0"/>
          <c:showVal val="0"/>
          <c:showCatName val="0"/>
          <c:showSerName val="0"/>
          <c:showPercent val="0"/>
          <c:showBubbleSize val="0"/>
        </c:dLbls>
        <c:gapWidth val="219"/>
        <c:overlap val="-27"/>
        <c:axId val="621892264"/>
        <c:axId val="621895400"/>
      </c:barChart>
      <c:catAx>
        <c:axId val="621892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1895400"/>
        <c:crosses val="autoZero"/>
        <c:auto val="1"/>
        <c:lblAlgn val="ctr"/>
        <c:lblOffset val="100"/>
        <c:noMultiLvlLbl val="0"/>
      </c:catAx>
      <c:valAx>
        <c:axId val="621895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1892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1A3E2C-E65E-4B82-B96C-7E27F9343C0C}" type="doc">
      <dgm:prSet loTypeId="urn:microsoft.com/office/officeart/2005/8/layout/hProcess7" loCatId="list" qsTypeId="urn:microsoft.com/office/officeart/2005/8/quickstyle/3d1" qsCatId="3D" csTypeId="urn:microsoft.com/office/officeart/2005/8/colors/accent1_2" csCatId="accent1" phldr="1"/>
      <dgm:spPr/>
      <dgm:t>
        <a:bodyPr/>
        <a:lstStyle/>
        <a:p>
          <a:endParaRPr lang="en-US"/>
        </a:p>
      </dgm:t>
    </dgm:pt>
    <dgm:pt modelId="{5EB88495-7A12-4EFB-ACF9-26A1FE0B2DBD}">
      <dgm:prSet phldrT="[Text]"/>
      <dgm:spPr>
        <a:xfrm>
          <a:off x="476154" y="0"/>
          <a:ext cx="1773675" cy="1395052"/>
        </a:xfrm>
        <a:prstGeom prst="rect">
          <a:avLst/>
        </a:prstGeom>
        <a:noFill/>
        <a:ln>
          <a:noFill/>
        </a:ln>
        <a:effectLst/>
        <a:scene3d>
          <a:camera prst="orthographicFront"/>
          <a:lightRig rig="flat" dir="t"/>
        </a:scene3d>
        <a:sp3d/>
      </dgm:spPr>
      <dgm:t>
        <a:bodyPr/>
        <a:lstStyle/>
        <a:p>
          <a:r>
            <a:rPr lang="en-US" dirty="0">
              <a:solidFill>
                <a:sysClr val="window" lastClr="FFFFFF"/>
              </a:solidFill>
              <a:latin typeface="Calibri" panose="020F0502020204030204"/>
              <a:ea typeface="+mn-ea"/>
              <a:cs typeface="+mn-cs"/>
            </a:rPr>
            <a:t>Month of Retirement or GHP Coverage Ends</a:t>
          </a:r>
        </a:p>
      </dgm:t>
    </dgm:pt>
    <dgm:pt modelId="{651902CE-C652-48E2-B933-406148566FBD}" type="sibTrans" cxnId="{B5BA0BD1-1884-4529-B5A3-C0DEF5DF1CA2}">
      <dgm:prSet/>
      <dgm:spPr/>
      <dgm:t>
        <a:bodyPr/>
        <a:lstStyle/>
        <a:p>
          <a:endParaRPr lang="en-US"/>
        </a:p>
      </dgm:t>
    </dgm:pt>
    <dgm:pt modelId="{CF64BC1B-C84B-49E4-AF8C-0D103D47F200}" type="parTrans" cxnId="{B5BA0BD1-1884-4529-B5A3-C0DEF5DF1CA2}">
      <dgm:prSet/>
      <dgm:spPr/>
      <dgm:t>
        <a:bodyPr/>
        <a:lstStyle/>
        <a:p>
          <a:endParaRPr lang="en-US"/>
        </a:p>
      </dgm:t>
    </dgm:pt>
    <dgm:pt modelId="{CC7E2B9B-910C-4222-9705-FA6DB7BB6356}">
      <dgm:prSet phldrT="[Text]"/>
      <dgm:spPr>
        <a:xfrm>
          <a:off x="0" y="0"/>
          <a:ext cx="2380772" cy="1395052"/>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 title="Medicare Special Enrollment Period (SEP)"/>
        </a:ext>
      </dgm:extLst>
    </dgm:pt>
    <dgm:pt modelId="{160F7205-55D9-4FED-9E2B-0F073D52B7AC}" type="sibTrans" cxnId="{98621E1C-7121-4F88-A8ED-462562AD7F94}">
      <dgm:prSet/>
      <dgm:spPr/>
      <dgm:t>
        <a:bodyPr/>
        <a:lstStyle/>
        <a:p>
          <a:endParaRPr lang="en-US"/>
        </a:p>
      </dgm:t>
    </dgm:pt>
    <dgm:pt modelId="{AFA0AA4B-F2B2-4FDB-9825-B0FFE026F072}" type="parTrans" cxnId="{98621E1C-7121-4F88-A8ED-462562AD7F94}">
      <dgm:prSet/>
      <dgm:spPr/>
      <dgm:t>
        <a:bodyPr/>
        <a:lstStyle/>
        <a:p>
          <a:endParaRPr lang="en-US"/>
        </a:p>
      </dgm:t>
    </dgm:pt>
    <dgm:pt modelId="{1E71E805-DD26-4B5D-9D45-E05F983F1920}" type="pres">
      <dgm:prSet presAssocID="{731A3E2C-E65E-4B82-B96C-7E27F9343C0C}" presName="Name0" presStyleCnt="0">
        <dgm:presLayoutVars>
          <dgm:dir/>
          <dgm:animLvl val="lvl"/>
          <dgm:resizeHandles val="exact"/>
        </dgm:presLayoutVars>
      </dgm:prSet>
      <dgm:spPr/>
    </dgm:pt>
    <dgm:pt modelId="{E0DD2D2B-218A-4559-9162-84CD4A02C33F}" type="pres">
      <dgm:prSet presAssocID="{CC7E2B9B-910C-4222-9705-FA6DB7BB6356}" presName="compositeNode" presStyleCnt="0">
        <dgm:presLayoutVars>
          <dgm:bulletEnabled val="1"/>
        </dgm:presLayoutVars>
      </dgm:prSet>
      <dgm:spPr/>
    </dgm:pt>
    <dgm:pt modelId="{DE82570A-EE07-4568-A4F3-E88C3ACE658F}" type="pres">
      <dgm:prSet presAssocID="{CC7E2B9B-910C-4222-9705-FA6DB7BB6356}" presName="bgRect" presStyleLbl="node1" presStyleIdx="0" presStyleCnt="1" custLinFactNeighborY="1366"/>
      <dgm:spPr/>
    </dgm:pt>
    <dgm:pt modelId="{E10582AC-1E7C-46CC-9C08-02108EF637A8}" type="pres">
      <dgm:prSet presAssocID="{CC7E2B9B-910C-4222-9705-FA6DB7BB6356}" presName="parentNode" presStyleLbl="node1" presStyleIdx="0" presStyleCnt="1">
        <dgm:presLayoutVars>
          <dgm:chMax val="0"/>
          <dgm:bulletEnabled val="1"/>
        </dgm:presLayoutVars>
      </dgm:prSet>
      <dgm:spPr/>
    </dgm:pt>
    <dgm:pt modelId="{64B4DB6B-1FBD-477A-AEA0-610D68DD5CD8}" type="pres">
      <dgm:prSet presAssocID="{CC7E2B9B-910C-4222-9705-FA6DB7BB6356}" presName="childNode" presStyleLbl="node1" presStyleIdx="0" presStyleCnt="1">
        <dgm:presLayoutVars>
          <dgm:bulletEnabled val="1"/>
        </dgm:presLayoutVars>
      </dgm:prSet>
      <dgm:spPr/>
    </dgm:pt>
  </dgm:ptLst>
  <dgm:cxnLst>
    <dgm:cxn modelId="{98621E1C-7121-4F88-A8ED-462562AD7F94}" srcId="{731A3E2C-E65E-4B82-B96C-7E27F9343C0C}" destId="{CC7E2B9B-910C-4222-9705-FA6DB7BB6356}" srcOrd="0" destOrd="0" parTransId="{AFA0AA4B-F2B2-4FDB-9825-B0FFE026F072}" sibTransId="{160F7205-55D9-4FED-9E2B-0F073D52B7AC}"/>
    <dgm:cxn modelId="{F01A1F4E-B00A-447B-B6BD-F92A00A541AC}" type="presOf" srcId="{731A3E2C-E65E-4B82-B96C-7E27F9343C0C}" destId="{1E71E805-DD26-4B5D-9D45-E05F983F1920}" srcOrd="0" destOrd="0" presId="urn:microsoft.com/office/officeart/2005/8/layout/hProcess7"/>
    <dgm:cxn modelId="{4D3CFF7E-4E28-4C9A-9F87-BD684B8EEC48}" type="presOf" srcId="{CC7E2B9B-910C-4222-9705-FA6DB7BB6356}" destId="{DE82570A-EE07-4568-A4F3-E88C3ACE658F}" srcOrd="0" destOrd="0" presId="urn:microsoft.com/office/officeart/2005/8/layout/hProcess7"/>
    <dgm:cxn modelId="{9C50D0BD-CCFA-42A2-B6DD-55CF46DE26F4}" type="presOf" srcId="{5EB88495-7A12-4EFB-ACF9-26A1FE0B2DBD}" destId="{64B4DB6B-1FBD-477A-AEA0-610D68DD5CD8}" srcOrd="0" destOrd="0" presId="urn:microsoft.com/office/officeart/2005/8/layout/hProcess7"/>
    <dgm:cxn modelId="{E8E648C7-3766-4B42-90C8-552C778FDE6F}" type="presOf" srcId="{CC7E2B9B-910C-4222-9705-FA6DB7BB6356}" destId="{E10582AC-1E7C-46CC-9C08-02108EF637A8}" srcOrd="1" destOrd="0" presId="urn:microsoft.com/office/officeart/2005/8/layout/hProcess7"/>
    <dgm:cxn modelId="{B5BA0BD1-1884-4529-B5A3-C0DEF5DF1CA2}" srcId="{CC7E2B9B-910C-4222-9705-FA6DB7BB6356}" destId="{5EB88495-7A12-4EFB-ACF9-26A1FE0B2DBD}" srcOrd="0" destOrd="0" parTransId="{CF64BC1B-C84B-49E4-AF8C-0D103D47F200}" sibTransId="{651902CE-C652-48E2-B933-406148566FBD}"/>
    <dgm:cxn modelId="{A2B61844-3C7F-4381-9C6A-96E32D20ECD2}" type="presParOf" srcId="{1E71E805-DD26-4B5D-9D45-E05F983F1920}" destId="{E0DD2D2B-218A-4559-9162-84CD4A02C33F}" srcOrd="0" destOrd="0" presId="urn:microsoft.com/office/officeart/2005/8/layout/hProcess7"/>
    <dgm:cxn modelId="{C166FD18-AF9F-4123-945B-35D0BB88084F}" type="presParOf" srcId="{E0DD2D2B-218A-4559-9162-84CD4A02C33F}" destId="{DE82570A-EE07-4568-A4F3-E88C3ACE658F}" srcOrd="0" destOrd="0" presId="urn:microsoft.com/office/officeart/2005/8/layout/hProcess7"/>
    <dgm:cxn modelId="{032A7E89-6E86-4D3A-A6AB-ACCFA744BAFA}" type="presParOf" srcId="{E0DD2D2B-218A-4559-9162-84CD4A02C33F}" destId="{E10582AC-1E7C-46CC-9C08-02108EF637A8}" srcOrd="1" destOrd="0" presId="urn:microsoft.com/office/officeart/2005/8/layout/hProcess7"/>
    <dgm:cxn modelId="{073943A9-9468-4BFB-9A61-0F5DFF599E03}" type="presParOf" srcId="{E0DD2D2B-218A-4559-9162-84CD4A02C33F}" destId="{64B4DB6B-1FBD-477A-AEA0-610D68DD5CD8}" srcOrd="2" destOrd="0" presId="urn:microsoft.com/office/officeart/2005/8/layout/hProcess7"/>
  </dgm:cxnLst>
  <dgm:bg>
    <a:solidFill>
      <a:schemeClr val="accent5">
        <a:lumMod val="7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0D7963-AF3A-448C-AD12-645530A91311}" type="doc">
      <dgm:prSet loTypeId="urn:microsoft.com/office/officeart/2005/8/layout/hProcess7" loCatId="list" qsTypeId="urn:microsoft.com/office/officeart/2005/8/quickstyle/3d1" qsCatId="3D" csTypeId="urn:microsoft.com/office/officeart/2005/8/colors/accent1_2" csCatId="accent1" phldr="1"/>
      <dgm:spPr/>
      <dgm:t>
        <a:bodyPr/>
        <a:lstStyle/>
        <a:p>
          <a:endParaRPr lang="en-US"/>
        </a:p>
      </dgm:t>
    </dgm:pt>
    <dgm:pt modelId="{9A365E08-0344-4CC5-8774-63CDA16468A2}">
      <dgm:prSet phldrT="[Text]" custT="1"/>
      <dgm:spPr>
        <a:xfrm>
          <a:off x="3134" y="-36845"/>
          <a:ext cx="3012824" cy="1928162"/>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sz="1400" b="1"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 title="Medicare Advantage (MA) Open Enrollment Period (MA OEP)"/>
        </a:ext>
      </dgm:extLst>
    </dgm:pt>
    <dgm:pt modelId="{2A0163F8-49B5-49B6-A598-A2631FDE8BF2}" type="parTrans" cxnId="{D91DA57E-D808-439F-9EFC-9E41089249D7}">
      <dgm:prSet/>
      <dgm:spPr/>
      <dgm:t>
        <a:bodyPr/>
        <a:lstStyle/>
        <a:p>
          <a:endParaRPr lang="en-US"/>
        </a:p>
      </dgm:t>
    </dgm:pt>
    <dgm:pt modelId="{D4C6348B-CB5E-47AF-A605-342F15DD69E6}" type="sibTrans" cxnId="{D91DA57E-D808-439F-9EFC-9E41089249D7}">
      <dgm:prSet/>
      <dgm:spPr/>
      <dgm:t>
        <a:bodyPr/>
        <a:lstStyle/>
        <a:p>
          <a:endParaRPr lang="en-US"/>
        </a:p>
      </dgm:t>
    </dgm:pt>
    <dgm:pt modelId="{C18FA4FC-1DB3-43E6-A7FE-193B0B55A5BB}">
      <dgm:prSet phldrT="[Text]" custT="1"/>
      <dgm:spPr>
        <a:xfrm>
          <a:off x="433125" y="-36845"/>
          <a:ext cx="2244554" cy="1928162"/>
        </a:xfrm>
        <a:prstGeom prst="rect">
          <a:avLst/>
        </a:prstGeom>
        <a:noFill/>
        <a:ln>
          <a:noFill/>
        </a:ln>
        <a:effectLst/>
        <a:scene3d>
          <a:camera prst="orthographicFront"/>
          <a:lightRig rig="flat" dir="t"/>
        </a:scene3d>
        <a:sp3d/>
      </dgm:spPr>
      <dgm:t>
        <a:bodyPr/>
        <a:lstStyle/>
        <a:p>
          <a:pPr marL="228600" indent="0" algn="ctr"/>
          <a:r>
            <a:rPr lang="en-US" sz="2400" b="0" dirty="0">
              <a:solidFill>
                <a:sysClr val="window" lastClr="FFFFFF"/>
              </a:solidFill>
              <a:latin typeface="Calibri" panose="020F0502020204030204"/>
              <a:ea typeface="+mn-ea"/>
              <a:cs typeface="+mn-cs"/>
            </a:rPr>
            <a:t>Coverage Begins </a:t>
          </a:r>
        </a:p>
        <a:p>
          <a:pPr marL="228600" indent="0" algn="ctr"/>
          <a:r>
            <a:rPr lang="en-US" sz="2400" b="0" dirty="0">
              <a:solidFill>
                <a:sysClr val="window" lastClr="FFFFFF"/>
              </a:solidFill>
              <a:latin typeface="Calibri" panose="020F0502020204030204"/>
              <a:ea typeface="+mn-ea"/>
              <a:cs typeface="+mn-cs"/>
            </a:rPr>
            <a:t>First of month after you enroll</a:t>
          </a:r>
        </a:p>
      </dgm:t>
    </dgm:pt>
    <dgm:pt modelId="{CE47235C-F205-4B1A-970B-6E16EF69F53F}" type="parTrans" cxnId="{5B13A025-B923-4DA7-BF2F-A2758384955E}">
      <dgm:prSet/>
      <dgm:spPr/>
      <dgm:t>
        <a:bodyPr/>
        <a:lstStyle/>
        <a:p>
          <a:endParaRPr lang="en-US"/>
        </a:p>
      </dgm:t>
    </dgm:pt>
    <dgm:pt modelId="{68239A12-C78F-482B-A5C2-AD62C8E03388}" type="sibTrans" cxnId="{5B13A025-B923-4DA7-BF2F-A2758384955E}">
      <dgm:prSet/>
      <dgm:spPr/>
      <dgm:t>
        <a:bodyPr/>
        <a:lstStyle/>
        <a:p>
          <a:endParaRPr lang="en-US"/>
        </a:p>
      </dgm:t>
    </dgm:pt>
    <dgm:pt modelId="{3B021341-F780-446C-AE18-6CA92A6D01B5}" type="pres">
      <dgm:prSet presAssocID="{B00D7963-AF3A-448C-AD12-645530A91311}" presName="Name0" presStyleCnt="0">
        <dgm:presLayoutVars>
          <dgm:dir/>
          <dgm:animLvl val="lvl"/>
          <dgm:resizeHandles val="exact"/>
        </dgm:presLayoutVars>
      </dgm:prSet>
      <dgm:spPr/>
    </dgm:pt>
    <dgm:pt modelId="{D15D1962-5CE7-40A4-B700-038B145CC324}" type="pres">
      <dgm:prSet presAssocID="{9A365E08-0344-4CC5-8774-63CDA16468A2}" presName="compositeNode" presStyleCnt="0">
        <dgm:presLayoutVars>
          <dgm:bulletEnabled val="1"/>
        </dgm:presLayoutVars>
      </dgm:prSet>
      <dgm:spPr/>
    </dgm:pt>
    <dgm:pt modelId="{85F8C5F2-219C-4337-B7E7-253D6F847DF4}" type="pres">
      <dgm:prSet presAssocID="{9A365E08-0344-4CC5-8774-63CDA16468A2}" presName="bgRect" presStyleLbl="node1" presStyleIdx="0" presStyleCnt="1" custScaleX="476338" custScaleY="254041" custLinFactNeighborX="248" custLinFactNeighborY="17828"/>
      <dgm:spPr/>
    </dgm:pt>
    <dgm:pt modelId="{2ECCACA7-0701-41EA-AC42-09F5621BCA70}" type="pres">
      <dgm:prSet presAssocID="{9A365E08-0344-4CC5-8774-63CDA16468A2}" presName="parentNode" presStyleLbl="node1" presStyleIdx="0" presStyleCnt="1">
        <dgm:presLayoutVars>
          <dgm:chMax val="0"/>
          <dgm:bulletEnabled val="1"/>
        </dgm:presLayoutVars>
      </dgm:prSet>
      <dgm:spPr/>
    </dgm:pt>
    <dgm:pt modelId="{7DDC2B3D-A8E4-4B2E-894C-D9268877AFA7}" type="pres">
      <dgm:prSet presAssocID="{9A365E08-0344-4CC5-8774-63CDA16468A2}" presName="childNode" presStyleLbl="node1" presStyleIdx="0" presStyleCnt="1">
        <dgm:presLayoutVars>
          <dgm:bulletEnabled val="1"/>
        </dgm:presLayoutVars>
      </dgm:prSet>
      <dgm:spPr/>
    </dgm:pt>
  </dgm:ptLst>
  <dgm:cxnLst>
    <dgm:cxn modelId="{5B13A025-B923-4DA7-BF2F-A2758384955E}" srcId="{9A365E08-0344-4CC5-8774-63CDA16468A2}" destId="{C18FA4FC-1DB3-43E6-A7FE-193B0B55A5BB}" srcOrd="0" destOrd="0" parTransId="{CE47235C-F205-4B1A-970B-6E16EF69F53F}" sibTransId="{68239A12-C78F-482B-A5C2-AD62C8E03388}"/>
    <dgm:cxn modelId="{8E9AE528-85CD-4D5B-B2FF-7E1EEECC3EB1}" type="presOf" srcId="{9A365E08-0344-4CC5-8774-63CDA16468A2}" destId="{85F8C5F2-219C-4337-B7E7-253D6F847DF4}" srcOrd="0" destOrd="0" presId="urn:microsoft.com/office/officeart/2005/8/layout/hProcess7"/>
    <dgm:cxn modelId="{D3DF2D51-B4C4-4627-A4B8-F23CE32D01E9}" type="presOf" srcId="{B00D7963-AF3A-448C-AD12-645530A91311}" destId="{3B021341-F780-446C-AE18-6CA92A6D01B5}" srcOrd="0" destOrd="0" presId="urn:microsoft.com/office/officeart/2005/8/layout/hProcess7"/>
    <dgm:cxn modelId="{D91DA57E-D808-439F-9EFC-9E41089249D7}" srcId="{B00D7963-AF3A-448C-AD12-645530A91311}" destId="{9A365E08-0344-4CC5-8774-63CDA16468A2}" srcOrd="0" destOrd="0" parTransId="{2A0163F8-49B5-49B6-A598-A2631FDE8BF2}" sibTransId="{D4C6348B-CB5E-47AF-A605-342F15DD69E6}"/>
    <dgm:cxn modelId="{ECC4A69D-8F26-4F5D-AA11-EB313BA4E810}" type="presOf" srcId="{9A365E08-0344-4CC5-8774-63CDA16468A2}" destId="{2ECCACA7-0701-41EA-AC42-09F5621BCA70}" srcOrd="1" destOrd="0" presId="urn:microsoft.com/office/officeart/2005/8/layout/hProcess7"/>
    <dgm:cxn modelId="{01195AFE-4AD2-4F50-AA8B-CFC0A25F4D9D}" type="presOf" srcId="{C18FA4FC-1DB3-43E6-A7FE-193B0B55A5BB}" destId="{7DDC2B3D-A8E4-4B2E-894C-D9268877AFA7}" srcOrd="0" destOrd="0" presId="urn:microsoft.com/office/officeart/2005/8/layout/hProcess7"/>
    <dgm:cxn modelId="{F80FE7D4-A4E6-4768-80C9-2EC97BCDB451}" type="presParOf" srcId="{3B021341-F780-446C-AE18-6CA92A6D01B5}" destId="{D15D1962-5CE7-40A4-B700-038B145CC324}" srcOrd="0" destOrd="0" presId="urn:microsoft.com/office/officeart/2005/8/layout/hProcess7"/>
    <dgm:cxn modelId="{F30BF0D6-14CB-4A0D-9B53-79AE6C72F4C2}" type="presParOf" srcId="{D15D1962-5CE7-40A4-B700-038B145CC324}" destId="{85F8C5F2-219C-4337-B7E7-253D6F847DF4}" srcOrd="0" destOrd="0" presId="urn:microsoft.com/office/officeart/2005/8/layout/hProcess7"/>
    <dgm:cxn modelId="{EAED8888-E7F8-424C-9001-6DC769FE3DBC}" type="presParOf" srcId="{D15D1962-5CE7-40A4-B700-038B145CC324}" destId="{2ECCACA7-0701-41EA-AC42-09F5621BCA70}" srcOrd="1" destOrd="0" presId="urn:microsoft.com/office/officeart/2005/8/layout/hProcess7"/>
    <dgm:cxn modelId="{20B8F973-022C-4B46-A1FD-022598BD07B0}" type="presParOf" srcId="{D15D1962-5CE7-40A4-B700-038B145CC324}" destId="{7DDC2B3D-A8E4-4B2E-894C-D9268877AFA7}" srcOrd="2" destOrd="0" presId="urn:microsoft.com/office/officeart/2005/8/layout/hProcess7"/>
  </dgm:cxnLst>
  <dgm:bg>
    <a:solidFill>
      <a:schemeClr val="tx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125BBE-D335-4FBA-9CBB-A7A3FC1AC242}" type="doc">
      <dgm:prSet loTypeId="urn:microsoft.com/office/officeart/2005/8/layout/hProcess7" loCatId="list" qsTypeId="urn:microsoft.com/office/officeart/2005/8/quickstyle/3d1" qsCatId="3D" csTypeId="urn:microsoft.com/office/officeart/2005/8/colors/accent1_2" csCatId="accent1" phldr="1"/>
      <dgm:spPr/>
      <dgm:t>
        <a:bodyPr/>
        <a:lstStyle/>
        <a:p>
          <a:endParaRPr lang="en-US"/>
        </a:p>
      </dgm:t>
    </dgm:pt>
    <dgm:pt modelId="{63D07367-EE83-4598-BF50-321C1F21D088}">
      <dgm:prSet phldrT="[Text]"/>
      <dgm:spPr>
        <a:xfrm>
          <a:off x="2348"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n-US" dirty="0">
              <a:solidFill>
                <a:sysClr val="window" lastClr="FFFFFF"/>
              </a:solidFill>
              <a:latin typeface="Calibri" panose="020F0502020204030204"/>
              <a:ea typeface="+mn-ea"/>
              <a:cs typeface="+mn-cs"/>
            </a:rPr>
            <a:t>Month</a:t>
          </a:r>
        </a:p>
      </dgm:t>
      <dgm:extLst>
        <a:ext uri="{E40237B7-FDA0-4F09-8148-C483321AD2D9}">
          <dgm14:cNvPr xmlns:dgm14="http://schemas.microsoft.com/office/drawing/2010/diagram" id="0" name="" descr="Calendar" title="Medicare Special Enrollment Period (SEP)"/>
        </a:ext>
      </dgm:extLst>
    </dgm:pt>
    <dgm:pt modelId="{64920C1D-CE04-4D50-9E5A-924523B4252A}" type="parTrans" cxnId="{80D26E2B-4A27-461C-8E0E-8CFB6F3CD2C1}">
      <dgm:prSet/>
      <dgm:spPr/>
      <dgm:t>
        <a:bodyPr/>
        <a:lstStyle/>
        <a:p>
          <a:endParaRPr lang="en-US"/>
        </a:p>
      </dgm:t>
    </dgm:pt>
    <dgm:pt modelId="{A9D0F1C4-E3A1-4DE6-AEFF-77DF0AE6284E}" type="sibTrans" cxnId="{80D26E2B-4A27-461C-8E0E-8CFB6F3CD2C1}">
      <dgm:prSet/>
      <dgm:spPr/>
      <dgm:t>
        <a:bodyPr/>
        <a:lstStyle/>
        <a:p>
          <a:endParaRPr lang="en-US"/>
        </a:p>
      </dgm:t>
    </dgm:pt>
    <dgm:pt modelId="{A1E81152-BF0D-4AD9-B7DD-1A7C71FD577E}">
      <dgm:prSet phldrT="[Text]"/>
      <dgm:spPr>
        <a:xfrm>
          <a:off x="200149" y="706172"/>
          <a:ext cx="736811" cy="1186810"/>
        </a:xfrm>
        <a:prstGeom prst="rect">
          <a:avLst/>
        </a:prstGeom>
        <a:noFill/>
        <a:ln>
          <a:noFill/>
        </a:ln>
        <a:effectLst/>
        <a:scene3d>
          <a:camera prst="orthographicFront"/>
          <a:lightRig rig="flat" dir="t"/>
        </a:scene3d>
        <a:sp3d/>
      </dgm:spPr>
      <dgm:t>
        <a:bodyPr/>
        <a:lstStyle/>
        <a:p>
          <a:pPr algn="ctr"/>
          <a:r>
            <a:rPr lang="en-US" dirty="0">
              <a:solidFill>
                <a:sysClr val="window" lastClr="FFFFFF"/>
              </a:solidFill>
              <a:latin typeface="Calibri" panose="020F0502020204030204"/>
              <a:ea typeface="+mn-ea"/>
              <a:cs typeface="+mn-cs"/>
            </a:rPr>
            <a:t>1</a:t>
          </a:r>
        </a:p>
      </dgm:t>
    </dgm:pt>
    <dgm:pt modelId="{FED36C56-A6F6-42BD-857B-05D755C989AF}" type="parTrans" cxnId="{563A7B14-BEA6-4EDB-AFFF-2DFD6BC62915}">
      <dgm:prSet/>
      <dgm:spPr/>
      <dgm:t>
        <a:bodyPr/>
        <a:lstStyle/>
        <a:p>
          <a:endParaRPr lang="en-US"/>
        </a:p>
      </dgm:t>
    </dgm:pt>
    <dgm:pt modelId="{1791106C-BB60-4000-8262-65913B662C79}" type="sibTrans" cxnId="{563A7B14-BEA6-4EDB-AFFF-2DFD6BC62915}">
      <dgm:prSet/>
      <dgm:spPr/>
      <dgm:t>
        <a:bodyPr/>
        <a:lstStyle/>
        <a:p>
          <a:endParaRPr lang="en-US"/>
        </a:p>
      </dgm:t>
    </dgm:pt>
    <dgm:pt modelId="{FAD6CCE1-7933-43B5-8ED7-A9DE1433501D}">
      <dgm:prSet phldrT="[Text]"/>
      <dgm:spPr>
        <a:xfrm>
          <a:off x="1025971"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n-US" dirty="0">
              <a:solidFill>
                <a:sysClr val="window" lastClr="FFFFFF"/>
              </a:solidFill>
              <a:latin typeface="Calibri" panose="020F0502020204030204"/>
              <a:ea typeface="+mn-ea"/>
              <a:cs typeface="+mn-cs"/>
            </a:rPr>
            <a:t>Month</a:t>
          </a:r>
        </a:p>
      </dgm:t>
      <dgm:extLst>
        <a:ext uri="{E40237B7-FDA0-4F09-8148-C483321AD2D9}">
          <dgm14:cNvPr xmlns:dgm14="http://schemas.microsoft.com/office/drawing/2010/diagram" id="0" name="" descr="Calendar" title="Medicare Special Enrollment Period (SEP)"/>
        </a:ext>
      </dgm:extLst>
    </dgm:pt>
    <dgm:pt modelId="{4D68AEE6-C376-4E0C-A662-84034AD37C7E}" type="parTrans" cxnId="{C417D9B9-498F-46CE-ADD3-A032FC052A45}">
      <dgm:prSet/>
      <dgm:spPr/>
      <dgm:t>
        <a:bodyPr/>
        <a:lstStyle/>
        <a:p>
          <a:endParaRPr lang="en-US"/>
        </a:p>
      </dgm:t>
    </dgm:pt>
    <dgm:pt modelId="{DE6A1467-7AF9-462B-970B-DDE127996C20}" type="sibTrans" cxnId="{C417D9B9-498F-46CE-ADD3-A032FC052A45}">
      <dgm:prSet/>
      <dgm:spPr/>
      <dgm:t>
        <a:bodyPr/>
        <a:lstStyle/>
        <a:p>
          <a:endParaRPr lang="en-US"/>
        </a:p>
      </dgm:t>
    </dgm:pt>
    <dgm:pt modelId="{77259E51-94FA-4816-BFA1-E584176F7D13}">
      <dgm:prSet phldrT="[Text]"/>
      <dgm:spPr>
        <a:xfrm>
          <a:off x="1223773" y="706172"/>
          <a:ext cx="736811" cy="1186810"/>
        </a:xfrm>
        <a:prstGeom prst="rect">
          <a:avLst/>
        </a:prstGeom>
        <a:noFill/>
        <a:ln>
          <a:noFill/>
        </a:ln>
        <a:effectLst/>
        <a:scene3d>
          <a:camera prst="orthographicFront"/>
          <a:lightRig rig="flat" dir="t"/>
        </a:scene3d>
        <a:sp3d/>
      </dgm:spPr>
      <dgm:t>
        <a:bodyPr/>
        <a:lstStyle/>
        <a:p>
          <a:pPr algn="ctr"/>
          <a:r>
            <a:rPr lang="en-US" dirty="0">
              <a:solidFill>
                <a:sysClr val="window" lastClr="FFFFFF"/>
              </a:solidFill>
              <a:latin typeface="Calibri" panose="020F0502020204030204"/>
              <a:ea typeface="+mn-ea"/>
              <a:cs typeface="+mn-cs"/>
            </a:rPr>
            <a:t>2</a:t>
          </a:r>
        </a:p>
      </dgm:t>
    </dgm:pt>
    <dgm:pt modelId="{07CD974C-0828-4A47-AF03-BC97603A172F}" type="parTrans" cxnId="{624FFBDD-72CC-42C6-BD9E-F4E2742337EE}">
      <dgm:prSet/>
      <dgm:spPr/>
      <dgm:t>
        <a:bodyPr/>
        <a:lstStyle/>
        <a:p>
          <a:endParaRPr lang="en-US"/>
        </a:p>
      </dgm:t>
    </dgm:pt>
    <dgm:pt modelId="{4F232007-C4AC-4BE2-A78A-87902170A6E3}" type="sibTrans" cxnId="{624FFBDD-72CC-42C6-BD9E-F4E2742337EE}">
      <dgm:prSet/>
      <dgm:spPr/>
      <dgm:t>
        <a:bodyPr/>
        <a:lstStyle/>
        <a:p>
          <a:endParaRPr lang="en-US"/>
        </a:p>
      </dgm:t>
    </dgm:pt>
    <dgm:pt modelId="{FE2ED0FA-64D8-464A-B4A8-559444897CEB}">
      <dgm:prSet phldrT="[Text]"/>
      <dgm:spPr>
        <a:xfrm>
          <a:off x="2049595"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n-US" dirty="0">
              <a:solidFill>
                <a:sysClr val="window" lastClr="FFFFFF"/>
              </a:solidFill>
              <a:latin typeface="Calibri" panose="020F0502020204030204"/>
              <a:ea typeface="+mn-ea"/>
              <a:cs typeface="+mn-cs"/>
            </a:rPr>
            <a:t>Month</a:t>
          </a:r>
        </a:p>
      </dgm:t>
      <dgm:extLst>
        <a:ext uri="{E40237B7-FDA0-4F09-8148-C483321AD2D9}">
          <dgm14:cNvPr xmlns:dgm14="http://schemas.microsoft.com/office/drawing/2010/diagram" id="0" name="" descr="Calendar" title="Medicare Special Enrollment Period (SEP)"/>
        </a:ext>
      </dgm:extLst>
    </dgm:pt>
    <dgm:pt modelId="{0FF20F7B-8E3F-446D-A8DB-6C14FCC82153}" type="parTrans" cxnId="{AB56CACE-96EF-47B9-AEF8-53E05C626080}">
      <dgm:prSet/>
      <dgm:spPr/>
      <dgm:t>
        <a:bodyPr/>
        <a:lstStyle/>
        <a:p>
          <a:endParaRPr lang="en-US"/>
        </a:p>
      </dgm:t>
    </dgm:pt>
    <dgm:pt modelId="{8A032875-3406-4607-98A3-9A43B1A41EE8}" type="sibTrans" cxnId="{AB56CACE-96EF-47B9-AEF8-53E05C626080}">
      <dgm:prSet/>
      <dgm:spPr/>
      <dgm:t>
        <a:bodyPr/>
        <a:lstStyle/>
        <a:p>
          <a:endParaRPr lang="en-US"/>
        </a:p>
      </dgm:t>
    </dgm:pt>
    <dgm:pt modelId="{B53D65AE-A9C7-4BF7-A5B5-81F7668C9A03}">
      <dgm:prSet phldrT="[Text]"/>
      <dgm:spPr>
        <a:xfrm>
          <a:off x="2247397" y="706172"/>
          <a:ext cx="736811" cy="1186810"/>
        </a:xfrm>
        <a:prstGeom prst="rect">
          <a:avLst/>
        </a:prstGeom>
        <a:noFill/>
        <a:ln>
          <a:noFill/>
        </a:ln>
        <a:effectLst/>
        <a:scene3d>
          <a:camera prst="orthographicFront"/>
          <a:lightRig rig="flat" dir="t"/>
        </a:scene3d>
        <a:sp3d/>
      </dgm:spPr>
      <dgm:t>
        <a:bodyPr/>
        <a:lstStyle/>
        <a:p>
          <a:pPr algn="ctr"/>
          <a:r>
            <a:rPr lang="en-US" dirty="0">
              <a:solidFill>
                <a:sysClr val="window" lastClr="FFFFFF"/>
              </a:solidFill>
              <a:latin typeface="Calibri" panose="020F0502020204030204"/>
              <a:ea typeface="+mn-ea"/>
              <a:cs typeface="+mn-cs"/>
            </a:rPr>
            <a:t>3</a:t>
          </a:r>
        </a:p>
      </dgm:t>
    </dgm:pt>
    <dgm:pt modelId="{13A76A74-D1C5-4506-9BFF-33CFCD42F1AD}" type="parTrans" cxnId="{68781613-D6A8-4B30-BAA4-65D0D6C6C31B}">
      <dgm:prSet/>
      <dgm:spPr/>
      <dgm:t>
        <a:bodyPr/>
        <a:lstStyle/>
        <a:p>
          <a:endParaRPr lang="en-US"/>
        </a:p>
      </dgm:t>
    </dgm:pt>
    <dgm:pt modelId="{91CFD2AF-3B5A-4F5E-925A-FC1AD20245FC}" type="sibTrans" cxnId="{68781613-D6A8-4B30-BAA4-65D0D6C6C31B}">
      <dgm:prSet/>
      <dgm:spPr/>
      <dgm:t>
        <a:bodyPr/>
        <a:lstStyle/>
        <a:p>
          <a:endParaRPr lang="en-US"/>
        </a:p>
      </dgm:t>
    </dgm:pt>
    <dgm:pt modelId="{B8EF2A98-C9DE-4477-AB79-37BC259BA7A2}">
      <dgm:prSet phldrT="[Text]"/>
      <dgm:spPr>
        <a:xfrm>
          <a:off x="3073219"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gn="r"/>
          <a:r>
            <a:rPr lang="en-US" dirty="0">
              <a:solidFill>
                <a:sysClr val="window" lastClr="FFFFFF"/>
              </a:solidFill>
              <a:latin typeface="Calibri" panose="020F0502020204030204"/>
              <a:ea typeface="+mn-ea"/>
              <a:cs typeface="+mn-cs"/>
            </a:rPr>
            <a:t>Month</a:t>
          </a:r>
        </a:p>
      </dgm:t>
      <dgm:extLst>
        <a:ext uri="{E40237B7-FDA0-4F09-8148-C483321AD2D9}">
          <dgm14:cNvPr xmlns:dgm14="http://schemas.microsoft.com/office/drawing/2010/diagram" id="0" name="" descr="Calendar" title="Medicare Special Enrollment Period (SEP)"/>
        </a:ext>
      </dgm:extLst>
    </dgm:pt>
    <dgm:pt modelId="{155EDC0C-6C0C-4D5C-BE7E-0EF183ED259E}" type="parTrans" cxnId="{CA45C884-98B6-4D7B-987C-F4253E525ACF}">
      <dgm:prSet/>
      <dgm:spPr/>
      <dgm:t>
        <a:bodyPr/>
        <a:lstStyle/>
        <a:p>
          <a:endParaRPr lang="en-US"/>
        </a:p>
      </dgm:t>
    </dgm:pt>
    <dgm:pt modelId="{9ED8F643-0CFE-49E4-A2BF-1BE47C9867AB}" type="sibTrans" cxnId="{CA45C884-98B6-4D7B-987C-F4253E525ACF}">
      <dgm:prSet/>
      <dgm:spPr/>
      <dgm:t>
        <a:bodyPr/>
        <a:lstStyle/>
        <a:p>
          <a:endParaRPr lang="en-US"/>
        </a:p>
      </dgm:t>
    </dgm:pt>
    <dgm:pt modelId="{960956CD-8EF3-4114-8D54-355D9B953D90}">
      <dgm:prSet phldrT="[Text]"/>
      <dgm:spPr>
        <a:xfrm>
          <a:off x="3271021" y="706172"/>
          <a:ext cx="736811" cy="1186810"/>
        </a:xfrm>
        <a:prstGeom prst="rect">
          <a:avLst/>
        </a:prstGeom>
        <a:noFill/>
        <a:ln>
          <a:noFill/>
        </a:ln>
        <a:effectLst/>
        <a:scene3d>
          <a:camera prst="orthographicFront"/>
          <a:lightRig rig="flat" dir="t"/>
        </a:scene3d>
        <a:sp3d/>
      </dgm:spPr>
      <dgm:t>
        <a:bodyPr/>
        <a:lstStyle/>
        <a:p>
          <a:pPr algn="ctr"/>
          <a:r>
            <a:rPr lang="en-US" dirty="0">
              <a:solidFill>
                <a:sysClr val="window" lastClr="FFFFFF"/>
              </a:solidFill>
              <a:latin typeface="Calibri" panose="020F0502020204030204"/>
              <a:ea typeface="+mn-ea"/>
              <a:cs typeface="+mn-cs"/>
            </a:rPr>
            <a:t>4</a:t>
          </a:r>
        </a:p>
      </dgm:t>
    </dgm:pt>
    <dgm:pt modelId="{1BC74E7F-BB17-4D8A-9F80-D0F897218C9A}" type="parTrans" cxnId="{E945CB86-1FCD-4B5B-A99B-F42AD08A3E31}">
      <dgm:prSet/>
      <dgm:spPr/>
      <dgm:t>
        <a:bodyPr/>
        <a:lstStyle/>
        <a:p>
          <a:endParaRPr lang="en-US"/>
        </a:p>
      </dgm:t>
    </dgm:pt>
    <dgm:pt modelId="{3A7A5760-A41A-424D-9903-6F1335509A57}" type="sibTrans" cxnId="{E945CB86-1FCD-4B5B-A99B-F42AD08A3E31}">
      <dgm:prSet/>
      <dgm:spPr/>
      <dgm:t>
        <a:bodyPr/>
        <a:lstStyle/>
        <a:p>
          <a:endParaRPr lang="en-US"/>
        </a:p>
      </dgm:t>
    </dgm:pt>
    <dgm:pt modelId="{259BDDFC-9350-4668-8A57-6B3906D10B76}">
      <dgm:prSet phldrT="[Text]"/>
      <dgm:spPr>
        <a:xfrm>
          <a:off x="4096843"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gn="r"/>
          <a:r>
            <a:rPr lang="en-US" dirty="0">
              <a:solidFill>
                <a:sysClr val="window" lastClr="FFFFFF"/>
              </a:solidFill>
              <a:latin typeface="Calibri" panose="020F0502020204030204"/>
              <a:ea typeface="+mn-ea"/>
              <a:cs typeface="+mn-cs"/>
            </a:rPr>
            <a:t>Month</a:t>
          </a:r>
        </a:p>
      </dgm:t>
      <dgm:extLst>
        <a:ext uri="{E40237B7-FDA0-4F09-8148-C483321AD2D9}">
          <dgm14:cNvPr xmlns:dgm14="http://schemas.microsoft.com/office/drawing/2010/diagram" id="0" name="" descr="Calendar" title="Medicare Special Enrollment Period (SEP)"/>
        </a:ext>
      </dgm:extLst>
    </dgm:pt>
    <dgm:pt modelId="{E3E39FEE-72F4-4349-9478-D8478323BDB1}" type="parTrans" cxnId="{079646BD-8F69-4DBA-BB49-065F93E6EA9D}">
      <dgm:prSet/>
      <dgm:spPr/>
      <dgm:t>
        <a:bodyPr/>
        <a:lstStyle/>
        <a:p>
          <a:endParaRPr lang="en-US"/>
        </a:p>
      </dgm:t>
    </dgm:pt>
    <dgm:pt modelId="{EAD50BD4-DBC2-4A37-B441-1CB19BF6D045}" type="sibTrans" cxnId="{079646BD-8F69-4DBA-BB49-065F93E6EA9D}">
      <dgm:prSet/>
      <dgm:spPr/>
      <dgm:t>
        <a:bodyPr/>
        <a:lstStyle/>
        <a:p>
          <a:endParaRPr lang="en-US"/>
        </a:p>
      </dgm:t>
    </dgm:pt>
    <dgm:pt modelId="{A6A75F2A-DCBA-4761-885B-FE0418647564}">
      <dgm:prSet phldrT="[Text]"/>
      <dgm:spPr>
        <a:xfrm>
          <a:off x="4294644" y="706172"/>
          <a:ext cx="736811" cy="1186810"/>
        </a:xfrm>
        <a:prstGeom prst="rect">
          <a:avLst/>
        </a:prstGeom>
        <a:noFill/>
        <a:ln>
          <a:noFill/>
        </a:ln>
        <a:effectLst/>
        <a:scene3d>
          <a:camera prst="orthographicFront"/>
          <a:lightRig rig="flat" dir="t"/>
        </a:scene3d>
        <a:sp3d/>
      </dgm:spPr>
      <dgm:t>
        <a:bodyPr/>
        <a:lstStyle/>
        <a:p>
          <a:pPr algn="ctr"/>
          <a:r>
            <a:rPr lang="en-US" dirty="0">
              <a:solidFill>
                <a:sysClr val="window" lastClr="FFFFFF"/>
              </a:solidFill>
              <a:latin typeface="Calibri" panose="020F0502020204030204"/>
              <a:ea typeface="+mn-ea"/>
              <a:cs typeface="+mn-cs"/>
            </a:rPr>
            <a:t>5</a:t>
          </a:r>
        </a:p>
      </dgm:t>
    </dgm:pt>
    <dgm:pt modelId="{B44F0C55-5770-4B9C-AED0-83E16FB7010B}" type="parTrans" cxnId="{F6933816-DB03-4C65-BD70-E525A987D38B}">
      <dgm:prSet/>
      <dgm:spPr/>
      <dgm:t>
        <a:bodyPr/>
        <a:lstStyle/>
        <a:p>
          <a:endParaRPr lang="en-US"/>
        </a:p>
      </dgm:t>
    </dgm:pt>
    <dgm:pt modelId="{88AA217A-70BD-4E44-85BF-E8F850B7B715}" type="sibTrans" cxnId="{F6933816-DB03-4C65-BD70-E525A987D38B}">
      <dgm:prSet/>
      <dgm:spPr/>
      <dgm:t>
        <a:bodyPr/>
        <a:lstStyle/>
        <a:p>
          <a:endParaRPr lang="en-US"/>
        </a:p>
      </dgm:t>
    </dgm:pt>
    <dgm:pt modelId="{02B94D32-DEEA-4C79-8E01-1201A8BDE4D1}">
      <dgm:prSet phldrT="[Text]"/>
      <dgm:spPr>
        <a:xfrm>
          <a:off x="5120466"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gn="r"/>
          <a:r>
            <a:rPr lang="en-US" dirty="0">
              <a:solidFill>
                <a:sysClr val="window" lastClr="FFFFFF"/>
              </a:solidFill>
              <a:latin typeface="Calibri" panose="020F0502020204030204"/>
              <a:ea typeface="+mn-ea"/>
              <a:cs typeface="+mn-cs"/>
            </a:rPr>
            <a:t>Month</a:t>
          </a:r>
        </a:p>
      </dgm:t>
      <dgm:extLst>
        <a:ext uri="{E40237B7-FDA0-4F09-8148-C483321AD2D9}">
          <dgm14:cNvPr xmlns:dgm14="http://schemas.microsoft.com/office/drawing/2010/diagram" id="0" name="" descr="Calendar" title="Medicare Special Enrollment Period (SEP)"/>
        </a:ext>
      </dgm:extLst>
    </dgm:pt>
    <dgm:pt modelId="{E5344DF5-94C7-4BA6-BD57-B087887B0B4A}" type="parTrans" cxnId="{D93F92A5-3590-42D8-A23F-688B301A01B8}">
      <dgm:prSet/>
      <dgm:spPr/>
      <dgm:t>
        <a:bodyPr/>
        <a:lstStyle/>
        <a:p>
          <a:endParaRPr lang="en-US"/>
        </a:p>
      </dgm:t>
    </dgm:pt>
    <dgm:pt modelId="{82B299C2-368B-4BF1-BAF4-561B1C819520}" type="sibTrans" cxnId="{D93F92A5-3590-42D8-A23F-688B301A01B8}">
      <dgm:prSet/>
      <dgm:spPr/>
      <dgm:t>
        <a:bodyPr/>
        <a:lstStyle/>
        <a:p>
          <a:endParaRPr lang="en-US"/>
        </a:p>
      </dgm:t>
    </dgm:pt>
    <dgm:pt modelId="{144C7E06-03D4-45B7-BE15-EA4230564D0E}">
      <dgm:prSet phldrT="[Text]"/>
      <dgm:spPr>
        <a:xfrm>
          <a:off x="5318268" y="706172"/>
          <a:ext cx="736811" cy="1186810"/>
        </a:xfrm>
        <a:prstGeom prst="rect">
          <a:avLst/>
        </a:prstGeom>
        <a:noFill/>
        <a:ln>
          <a:noFill/>
        </a:ln>
        <a:effectLst/>
        <a:scene3d>
          <a:camera prst="orthographicFront"/>
          <a:lightRig rig="flat" dir="t"/>
        </a:scene3d>
        <a:sp3d/>
      </dgm:spPr>
      <dgm:t>
        <a:bodyPr/>
        <a:lstStyle/>
        <a:p>
          <a:pPr algn="ctr"/>
          <a:r>
            <a:rPr lang="en-US" dirty="0">
              <a:solidFill>
                <a:sysClr val="window" lastClr="FFFFFF"/>
              </a:solidFill>
              <a:latin typeface="Calibri" panose="020F0502020204030204"/>
              <a:ea typeface="+mn-ea"/>
              <a:cs typeface="+mn-cs"/>
            </a:rPr>
            <a:t>6</a:t>
          </a:r>
        </a:p>
      </dgm:t>
    </dgm:pt>
    <dgm:pt modelId="{04F970DA-BE5C-41A9-BC33-6AC0B31B739A}" type="parTrans" cxnId="{25641448-B95D-4118-8BB8-A7712505EC03}">
      <dgm:prSet/>
      <dgm:spPr/>
      <dgm:t>
        <a:bodyPr/>
        <a:lstStyle/>
        <a:p>
          <a:endParaRPr lang="en-US"/>
        </a:p>
      </dgm:t>
    </dgm:pt>
    <dgm:pt modelId="{22995C0B-42DE-48EB-8632-9003631C9543}" type="sibTrans" cxnId="{25641448-B95D-4118-8BB8-A7712505EC03}">
      <dgm:prSet/>
      <dgm:spPr/>
      <dgm:t>
        <a:bodyPr/>
        <a:lstStyle/>
        <a:p>
          <a:endParaRPr lang="en-US"/>
        </a:p>
      </dgm:t>
    </dgm:pt>
    <dgm:pt modelId="{E71D1CA5-0EDF-4EF4-BE50-BD66C0487C0C}">
      <dgm:prSet phldrT="[Text]"/>
      <dgm:spPr>
        <a:xfrm>
          <a:off x="6144090"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gn="r"/>
          <a:r>
            <a:rPr lang="en-US" dirty="0">
              <a:solidFill>
                <a:sysClr val="window" lastClr="FFFFFF"/>
              </a:solidFill>
              <a:latin typeface="Calibri" panose="020F0502020204030204"/>
              <a:ea typeface="+mn-ea"/>
              <a:cs typeface="+mn-cs"/>
            </a:rPr>
            <a:t>Month</a:t>
          </a:r>
        </a:p>
      </dgm:t>
      <dgm:extLst>
        <a:ext uri="{E40237B7-FDA0-4F09-8148-C483321AD2D9}">
          <dgm14:cNvPr xmlns:dgm14="http://schemas.microsoft.com/office/drawing/2010/diagram" id="0" name="" descr="Calendar" title="Medicare Special Enrollment Period (SEP)"/>
        </a:ext>
      </dgm:extLst>
    </dgm:pt>
    <dgm:pt modelId="{E30864CC-E2FF-4A86-B713-C84F44CC2F9A}" type="parTrans" cxnId="{72922D8C-BFF0-4C77-BF18-D3EACDAAD47F}">
      <dgm:prSet/>
      <dgm:spPr/>
      <dgm:t>
        <a:bodyPr/>
        <a:lstStyle/>
        <a:p>
          <a:endParaRPr lang="en-US"/>
        </a:p>
      </dgm:t>
    </dgm:pt>
    <dgm:pt modelId="{0151ADD1-B336-40D2-9AE6-4EC8B07725AC}" type="sibTrans" cxnId="{72922D8C-BFF0-4C77-BF18-D3EACDAAD47F}">
      <dgm:prSet/>
      <dgm:spPr/>
      <dgm:t>
        <a:bodyPr/>
        <a:lstStyle/>
        <a:p>
          <a:endParaRPr lang="en-US"/>
        </a:p>
      </dgm:t>
    </dgm:pt>
    <dgm:pt modelId="{22A66F9A-FDE0-4875-A571-9A20DCB13749}">
      <dgm:prSet phldrT="[Text]"/>
      <dgm:spPr>
        <a:xfrm>
          <a:off x="6341892" y="706172"/>
          <a:ext cx="736811" cy="1186810"/>
        </a:xfrm>
        <a:prstGeom prst="rect">
          <a:avLst/>
        </a:prstGeom>
        <a:noFill/>
        <a:ln>
          <a:noFill/>
        </a:ln>
        <a:effectLst/>
        <a:scene3d>
          <a:camera prst="orthographicFront"/>
          <a:lightRig rig="flat" dir="t"/>
        </a:scene3d>
        <a:sp3d/>
      </dgm:spPr>
      <dgm:t>
        <a:bodyPr/>
        <a:lstStyle/>
        <a:p>
          <a:pPr algn="r"/>
          <a:r>
            <a:rPr lang="en-US" dirty="0">
              <a:solidFill>
                <a:sysClr val="window" lastClr="FFFFFF"/>
              </a:solidFill>
              <a:latin typeface="Calibri" panose="020F0502020204030204"/>
              <a:ea typeface="+mn-ea"/>
              <a:cs typeface="+mn-cs"/>
            </a:rPr>
            <a:t>7</a:t>
          </a:r>
        </a:p>
      </dgm:t>
    </dgm:pt>
    <dgm:pt modelId="{4E761D62-37B1-4F3B-9917-E5BB5083A10D}" type="parTrans" cxnId="{E0F6D806-5D84-4E43-B697-94D2561FF7A9}">
      <dgm:prSet/>
      <dgm:spPr/>
      <dgm:t>
        <a:bodyPr/>
        <a:lstStyle/>
        <a:p>
          <a:endParaRPr lang="en-US"/>
        </a:p>
      </dgm:t>
    </dgm:pt>
    <dgm:pt modelId="{CA6C68E5-83C5-4AC7-80CC-C30A2D378F5D}" type="sibTrans" cxnId="{E0F6D806-5D84-4E43-B697-94D2561FF7A9}">
      <dgm:prSet/>
      <dgm:spPr/>
      <dgm:t>
        <a:bodyPr/>
        <a:lstStyle/>
        <a:p>
          <a:endParaRPr lang="en-US"/>
        </a:p>
      </dgm:t>
    </dgm:pt>
    <dgm:pt modelId="{01AF806C-E1D7-4EE8-AD6D-02F5E33489B2}">
      <dgm:prSet phldrT="[Text]"/>
      <dgm:spPr>
        <a:xfrm>
          <a:off x="7167714"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lgn="r"/>
          <a:r>
            <a:rPr lang="en-US" dirty="0">
              <a:solidFill>
                <a:sysClr val="window" lastClr="FFFFFF"/>
              </a:solidFill>
              <a:latin typeface="Calibri" panose="020F0502020204030204"/>
              <a:ea typeface="+mn-ea"/>
              <a:cs typeface="+mn-cs"/>
            </a:rPr>
            <a:t>Month</a:t>
          </a:r>
        </a:p>
      </dgm:t>
      <dgm:extLst>
        <a:ext uri="{E40237B7-FDA0-4F09-8148-C483321AD2D9}">
          <dgm14:cNvPr xmlns:dgm14="http://schemas.microsoft.com/office/drawing/2010/diagram" id="0" name="" descr="Calendar" title="Medicare Special Enrollment Period (SEP)"/>
        </a:ext>
      </dgm:extLst>
    </dgm:pt>
    <dgm:pt modelId="{3DE4C1FD-8617-4B2E-9E2D-C5CFF154B017}" type="parTrans" cxnId="{6EE3E7AF-8206-4247-9218-A04E9CD94632}">
      <dgm:prSet/>
      <dgm:spPr/>
      <dgm:t>
        <a:bodyPr/>
        <a:lstStyle/>
        <a:p>
          <a:endParaRPr lang="en-US"/>
        </a:p>
      </dgm:t>
    </dgm:pt>
    <dgm:pt modelId="{C2FC97CE-DAA6-488F-87A4-0E7813C6E906}" type="sibTrans" cxnId="{6EE3E7AF-8206-4247-9218-A04E9CD94632}">
      <dgm:prSet/>
      <dgm:spPr/>
      <dgm:t>
        <a:bodyPr/>
        <a:lstStyle/>
        <a:p>
          <a:endParaRPr lang="en-US"/>
        </a:p>
      </dgm:t>
    </dgm:pt>
    <dgm:pt modelId="{ED438D6D-C5B4-46F6-877B-5273CE43DF1B}">
      <dgm:prSet phldrT="[Text]"/>
      <dgm:spPr>
        <a:xfrm>
          <a:off x="7365516" y="706172"/>
          <a:ext cx="736811" cy="1186810"/>
        </a:xfrm>
        <a:prstGeom prst="rect">
          <a:avLst/>
        </a:prstGeom>
        <a:noFill/>
        <a:ln>
          <a:noFill/>
        </a:ln>
        <a:effectLst/>
        <a:scene3d>
          <a:camera prst="orthographicFront"/>
          <a:lightRig rig="flat" dir="t"/>
        </a:scene3d>
        <a:sp3d/>
      </dgm:spPr>
      <dgm:t>
        <a:bodyPr/>
        <a:lstStyle/>
        <a:p>
          <a:pPr algn="r"/>
          <a:r>
            <a:rPr lang="en-US" dirty="0">
              <a:solidFill>
                <a:sysClr val="window" lastClr="FFFFFF"/>
              </a:solidFill>
              <a:latin typeface="Calibri" panose="020F0502020204030204"/>
              <a:ea typeface="+mn-ea"/>
              <a:cs typeface="+mn-cs"/>
            </a:rPr>
            <a:t>8</a:t>
          </a:r>
        </a:p>
      </dgm:t>
    </dgm:pt>
    <dgm:pt modelId="{B04C3DBA-E2C8-4CA9-BB25-51C4D970147A}" type="parTrans" cxnId="{8EDF9C14-4EF8-4650-A6E9-086A0CE5B232}">
      <dgm:prSet/>
      <dgm:spPr/>
      <dgm:t>
        <a:bodyPr/>
        <a:lstStyle/>
        <a:p>
          <a:endParaRPr lang="en-US"/>
        </a:p>
      </dgm:t>
    </dgm:pt>
    <dgm:pt modelId="{A6362DD4-E922-4A83-9820-3E79ED059CB9}" type="sibTrans" cxnId="{8EDF9C14-4EF8-4650-A6E9-086A0CE5B232}">
      <dgm:prSet/>
      <dgm:spPr/>
      <dgm:t>
        <a:bodyPr/>
        <a:lstStyle/>
        <a:p>
          <a:endParaRPr lang="en-US"/>
        </a:p>
      </dgm:t>
    </dgm:pt>
    <dgm:pt modelId="{EFC3EAA7-0E20-4891-BF95-2E1F8AD5490F}" type="pres">
      <dgm:prSet presAssocID="{AD125BBE-D335-4FBA-9CBB-A7A3FC1AC242}" presName="Name0" presStyleCnt="0">
        <dgm:presLayoutVars>
          <dgm:dir/>
          <dgm:animLvl val="lvl"/>
          <dgm:resizeHandles val="exact"/>
        </dgm:presLayoutVars>
      </dgm:prSet>
      <dgm:spPr/>
    </dgm:pt>
    <dgm:pt modelId="{26B08172-5F44-448D-A099-6FBBE4116705}" type="pres">
      <dgm:prSet presAssocID="{63D07367-EE83-4598-BF50-321C1F21D088}" presName="compositeNode" presStyleCnt="0">
        <dgm:presLayoutVars>
          <dgm:bulletEnabled val="1"/>
        </dgm:presLayoutVars>
      </dgm:prSet>
      <dgm:spPr/>
    </dgm:pt>
    <dgm:pt modelId="{481ED34A-FB42-4791-832C-306D25F86B83}" type="pres">
      <dgm:prSet presAssocID="{63D07367-EE83-4598-BF50-321C1F21D088}" presName="bgRect" presStyleLbl="node1" presStyleIdx="0" presStyleCnt="8"/>
      <dgm:spPr/>
    </dgm:pt>
    <dgm:pt modelId="{3D342F14-8F87-4171-9AFD-BCF3F31C3517}" type="pres">
      <dgm:prSet presAssocID="{63D07367-EE83-4598-BF50-321C1F21D088}" presName="parentNode" presStyleLbl="node1" presStyleIdx="0" presStyleCnt="8">
        <dgm:presLayoutVars>
          <dgm:chMax val="0"/>
          <dgm:bulletEnabled val="1"/>
        </dgm:presLayoutVars>
      </dgm:prSet>
      <dgm:spPr/>
    </dgm:pt>
    <dgm:pt modelId="{CE1FF248-920D-4423-9A97-DDB50EBCAAA4}" type="pres">
      <dgm:prSet presAssocID="{63D07367-EE83-4598-BF50-321C1F21D088}" presName="childNode" presStyleLbl="node1" presStyleIdx="0" presStyleCnt="8">
        <dgm:presLayoutVars>
          <dgm:bulletEnabled val="1"/>
        </dgm:presLayoutVars>
      </dgm:prSet>
      <dgm:spPr/>
    </dgm:pt>
    <dgm:pt modelId="{F9922A21-2901-408C-9AAB-86D4903A20E1}" type="pres">
      <dgm:prSet presAssocID="{A9D0F1C4-E3A1-4DE6-AEFF-77DF0AE6284E}" presName="hSp" presStyleCnt="0"/>
      <dgm:spPr/>
    </dgm:pt>
    <dgm:pt modelId="{EC3B28F4-D350-4A2D-8830-BBFB78A5B167}" type="pres">
      <dgm:prSet presAssocID="{A9D0F1C4-E3A1-4DE6-AEFF-77DF0AE6284E}" presName="vProcSp" presStyleCnt="0"/>
      <dgm:spPr/>
    </dgm:pt>
    <dgm:pt modelId="{D8C90BD6-B1C5-46AA-BE31-881E264331F3}" type="pres">
      <dgm:prSet presAssocID="{A9D0F1C4-E3A1-4DE6-AEFF-77DF0AE6284E}" presName="vSp1" presStyleCnt="0"/>
      <dgm:spPr/>
    </dgm:pt>
    <dgm:pt modelId="{8159F9CE-E531-4EDC-92A0-6B8495D951E2}" type="pres">
      <dgm:prSet presAssocID="{A9D0F1C4-E3A1-4DE6-AEFF-77DF0AE6284E}" presName="simulatedConn" presStyleLbl="solidFgAcc1" presStyleIdx="0" presStyleCnt="7"/>
      <dgm:spPr>
        <a:xfrm rot="5400000">
          <a:off x="943656"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2D3C71B6-51F0-4297-A19D-0E8542D3EA87}" type="pres">
      <dgm:prSet presAssocID="{A9D0F1C4-E3A1-4DE6-AEFF-77DF0AE6284E}" presName="vSp2" presStyleCnt="0"/>
      <dgm:spPr/>
    </dgm:pt>
    <dgm:pt modelId="{76B9CEF5-E2DB-4715-814B-940A3E58950C}" type="pres">
      <dgm:prSet presAssocID="{A9D0F1C4-E3A1-4DE6-AEFF-77DF0AE6284E}" presName="sibTrans" presStyleCnt="0"/>
      <dgm:spPr/>
    </dgm:pt>
    <dgm:pt modelId="{2A972414-2409-4F87-8F8B-2628176A48C9}" type="pres">
      <dgm:prSet presAssocID="{FAD6CCE1-7933-43B5-8ED7-A9DE1433501D}" presName="compositeNode" presStyleCnt="0">
        <dgm:presLayoutVars>
          <dgm:bulletEnabled val="1"/>
        </dgm:presLayoutVars>
      </dgm:prSet>
      <dgm:spPr/>
    </dgm:pt>
    <dgm:pt modelId="{A5381C51-460A-4518-92B3-08CC2532E398}" type="pres">
      <dgm:prSet presAssocID="{FAD6CCE1-7933-43B5-8ED7-A9DE1433501D}" presName="bgRect" presStyleLbl="node1" presStyleIdx="1" presStyleCnt="8"/>
      <dgm:spPr/>
    </dgm:pt>
    <dgm:pt modelId="{1E5C1D72-1856-4790-B6A7-400A33787C03}" type="pres">
      <dgm:prSet presAssocID="{FAD6CCE1-7933-43B5-8ED7-A9DE1433501D}" presName="parentNode" presStyleLbl="node1" presStyleIdx="1" presStyleCnt="8">
        <dgm:presLayoutVars>
          <dgm:chMax val="0"/>
          <dgm:bulletEnabled val="1"/>
        </dgm:presLayoutVars>
      </dgm:prSet>
      <dgm:spPr/>
    </dgm:pt>
    <dgm:pt modelId="{9A4AE64F-A4E3-466F-940F-6DE7998B1993}" type="pres">
      <dgm:prSet presAssocID="{FAD6CCE1-7933-43B5-8ED7-A9DE1433501D}" presName="childNode" presStyleLbl="node1" presStyleIdx="1" presStyleCnt="8">
        <dgm:presLayoutVars>
          <dgm:bulletEnabled val="1"/>
        </dgm:presLayoutVars>
      </dgm:prSet>
      <dgm:spPr/>
    </dgm:pt>
    <dgm:pt modelId="{AB7C7CA8-6F22-4F26-B643-95BA93096E2E}" type="pres">
      <dgm:prSet presAssocID="{DE6A1467-7AF9-462B-970B-DDE127996C20}" presName="hSp" presStyleCnt="0"/>
      <dgm:spPr/>
    </dgm:pt>
    <dgm:pt modelId="{D55AD210-0D96-4595-9747-2046DC80F718}" type="pres">
      <dgm:prSet presAssocID="{DE6A1467-7AF9-462B-970B-DDE127996C20}" presName="vProcSp" presStyleCnt="0"/>
      <dgm:spPr/>
    </dgm:pt>
    <dgm:pt modelId="{DFEDA8C6-94C4-453C-A9FD-EFF3002AFF76}" type="pres">
      <dgm:prSet presAssocID="{DE6A1467-7AF9-462B-970B-DDE127996C20}" presName="vSp1" presStyleCnt="0"/>
      <dgm:spPr/>
    </dgm:pt>
    <dgm:pt modelId="{A53F5625-F7DE-4DCB-A777-CDF15E64F2ED}" type="pres">
      <dgm:prSet presAssocID="{DE6A1467-7AF9-462B-970B-DDE127996C20}" presName="simulatedConn" presStyleLbl="solidFgAcc1" presStyleIdx="1" presStyleCnt="7"/>
      <dgm:spPr>
        <a:xfrm rot="5400000">
          <a:off x="1967279"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FBCFA2D1-9D64-4BA2-A14A-D70EC6C7173F}" type="pres">
      <dgm:prSet presAssocID="{DE6A1467-7AF9-462B-970B-DDE127996C20}" presName="vSp2" presStyleCnt="0"/>
      <dgm:spPr/>
    </dgm:pt>
    <dgm:pt modelId="{3EEBBCDE-3703-4CEA-8009-9A833ED6C806}" type="pres">
      <dgm:prSet presAssocID="{DE6A1467-7AF9-462B-970B-DDE127996C20}" presName="sibTrans" presStyleCnt="0"/>
      <dgm:spPr/>
    </dgm:pt>
    <dgm:pt modelId="{003C69DE-0D59-4C80-8DE6-40206E00ACF3}" type="pres">
      <dgm:prSet presAssocID="{FE2ED0FA-64D8-464A-B4A8-559444897CEB}" presName="compositeNode" presStyleCnt="0">
        <dgm:presLayoutVars>
          <dgm:bulletEnabled val="1"/>
        </dgm:presLayoutVars>
      </dgm:prSet>
      <dgm:spPr/>
    </dgm:pt>
    <dgm:pt modelId="{AFCBFC7E-25E0-4AC3-8A0E-FC4D5CD42F36}" type="pres">
      <dgm:prSet presAssocID="{FE2ED0FA-64D8-464A-B4A8-559444897CEB}" presName="bgRect" presStyleLbl="node1" presStyleIdx="2" presStyleCnt="8"/>
      <dgm:spPr/>
    </dgm:pt>
    <dgm:pt modelId="{E2E15D84-5538-420E-9761-6036C9936AEF}" type="pres">
      <dgm:prSet presAssocID="{FE2ED0FA-64D8-464A-B4A8-559444897CEB}" presName="parentNode" presStyleLbl="node1" presStyleIdx="2" presStyleCnt="8">
        <dgm:presLayoutVars>
          <dgm:chMax val="0"/>
          <dgm:bulletEnabled val="1"/>
        </dgm:presLayoutVars>
      </dgm:prSet>
      <dgm:spPr/>
    </dgm:pt>
    <dgm:pt modelId="{E19BEAA1-6EF4-4258-A2D2-E4F88A84E773}" type="pres">
      <dgm:prSet presAssocID="{FE2ED0FA-64D8-464A-B4A8-559444897CEB}" presName="childNode" presStyleLbl="node1" presStyleIdx="2" presStyleCnt="8">
        <dgm:presLayoutVars>
          <dgm:bulletEnabled val="1"/>
        </dgm:presLayoutVars>
      </dgm:prSet>
      <dgm:spPr/>
    </dgm:pt>
    <dgm:pt modelId="{49564929-6268-403E-9141-2C4C291B90DC}" type="pres">
      <dgm:prSet presAssocID="{8A032875-3406-4607-98A3-9A43B1A41EE8}" presName="hSp" presStyleCnt="0"/>
      <dgm:spPr/>
    </dgm:pt>
    <dgm:pt modelId="{E70E03FC-B1A5-444A-A1E7-A3BC10013A21}" type="pres">
      <dgm:prSet presAssocID="{8A032875-3406-4607-98A3-9A43B1A41EE8}" presName="vProcSp" presStyleCnt="0"/>
      <dgm:spPr/>
    </dgm:pt>
    <dgm:pt modelId="{33FA297B-AE41-4A94-B833-78D3FE4419AD}" type="pres">
      <dgm:prSet presAssocID="{8A032875-3406-4607-98A3-9A43B1A41EE8}" presName="vSp1" presStyleCnt="0"/>
      <dgm:spPr/>
    </dgm:pt>
    <dgm:pt modelId="{1FD34BC2-C630-42A0-8E73-1E649C57A9EA}" type="pres">
      <dgm:prSet presAssocID="{8A032875-3406-4607-98A3-9A43B1A41EE8}" presName="simulatedConn" presStyleLbl="solidFgAcc1" presStyleIdx="2" presStyleCnt="7"/>
      <dgm:spPr>
        <a:xfrm rot="5400000">
          <a:off x="2990903"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3520983C-49EE-438E-85F5-FB224728E824}" type="pres">
      <dgm:prSet presAssocID="{8A032875-3406-4607-98A3-9A43B1A41EE8}" presName="vSp2" presStyleCnt="0"/>
      <dgm:spPr/>
    </dgm:pt>
    <dgm:pt modelId="{17957E79-2F29-43AB-B0D2-855BE2A325AE}" type="pres">
      <dgm:prSet presAssocID="{8A032875-3406-4607-98A3-9A43B1A41EE8}" presName="sibTrans" presStyleCnt="0"/>
      <dgm:spPr/>
    </dgm:pt>
    <dgm:pt modelId="{6AF47D28-F37A-47D1-B6FE-640CBFA3EBE1}" type="pres">
      <dgm:prSet presAssocID="{B8EF2A98-C9DE-4477-AB79-37BC259BA7A2}" presName="compositeNode" presStyleCnt="0">
        <dgm:presLayoutVars>
          <dgm:bulletEnabled val="1"/>
        </dgm:presLayoutVars>
      </dgm:prSet>
      <dgm:spPr/>
    </dgm:pt>
    <dgm:pt modelId="{12733D8D-7AA1-414B-8387-0BB1BB0C6E08}" type="pres">
      <dgm:prSet presAssocID="{B8EF2A98-C9DE-4477-AB79-37BC259BA7A2}" presName="bgRect" presStyleLbl="node1" presStyleIdx="3" presStyleCnt="8"/>
      <dgm:spPr/>
    </dgm:pt>
    <dgm:pt modelId="{2EDAA5A6-1C16-497C-8590-CAD5E922057A}" type="pres">
      <dgm:prSet presAssocID="{B8EF2A98-C9DE-4477-AB79-37BC259BA7A2}" presName="parentNode" presStyleLbl="node1" presStyleIdx="3" presStyleCnt="8">
        <dgm:presLayoutVars>
          <dgm:chMax val="0"/>
          <dgm:bulletEnabled val="1"/>
        </dgm:presLayoutVars>
      </dgm:prSet>
      <dgm:spPr/>
    </dgm:pt>
    <dgm:pt modelId="{556232B1-BC49-45DB-BE43-1CDDBF58312B}" type="pres">
      <dgm:prSet presAssocID="{B8EF2A98-C9DE-4477-AB79-37BC259BA7A2}" presName="childNode" presStyleLbl="node1" presStyleIdx="3" presStyleCnt="8">
        <dgm:presLayoutVars>
          <dgm:bulletEnabled val="1"/>
        </dgm:presLayoutVars>
      </dgm:prSet>
      <dgm:spPr/>
    </dgm:pt>
    <dgm:pt modelId="{4A10BDC9-B18B-47CC-B130-E7C1F373FF41}" type="pres">
      <dgm:prSet presAssocID="{9ED8F643-0CFE-49E4-A2BF-1BE47C9867AB}" presName="hSp" presStyleCnt="0"/>
      <dgm:spPr/>
    </dgm:pt>
    <dgm:pt modelId="{79CFA16C-C283-4A28-87FB-97F66FE15249}" type="pres">
      <dgm:prSet presAssocID="{9ED8F643-0CFE-49E4-A2BF-1BE47C9867AB}" presName="vProcSp" presStyleCnt="0"/>
      <dgm:spPr/>
    </dgm:pt>
    <dgm:pt modelId="{E684ADBF-7AA2-484E-B2F7-3783EF71F393}" type="pres">
      <dgm:prSet presAssocID="{9ED8F643-0CFE-49E4-A2BF-1BE47C9867AB}" presName="vSp1" presStyleCnt="0"/>
      <dgm:spPr/>
    </dgm:pt>
    <dgm:pt modelId="{98EC5AE5-8395-4111-9369-0DAF626AD7EE}" type="pres">
      <dgm:prSet presAssocID="{9ED8F643-0CFE-49E4-A2BF-1BE47C9867AB}" presName="simulatedConn" presStyleLbl="solidFgAcc1" presStyleIdx="3" presStyleCnt="7"/>
      <dgm:spPr>
        <a:xfrm rot="5400000">
          <a:off x="4014527"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49C3017B-04D6-4121-81DC-EA0ED51D5CDA}" type="pres">
      <dgm:prSet presAssocID="{9ED8F643-0CFE-49E4-A2BF-1BE47C9867AB}" presName="vSp2" presStyleCnt="0"/>
      <dgm:spPr/>
    </dgm:pt>
    <dgm:pt modelId="{49DA6B51-7310-4BA5-8F50-4B60D95EFB75}" type="pres">
      <dgm:prSet presAssocID="{9ED8F643-0CFE-49E4-A2BF-1BE47C9867AB}" presName="sibTrans" presStyleCnt="0"/>
      <dgm:spPr/>
    </dgm:pt>
    <dgm:pt modelId="{3DCAC881-9753-46E9-86DB-A2D0F20C7CBD}" type="pres">
      <dgm:prSet presAssocID="{259BDDFC-9350-4668-8A57-6B3906D10B76}" presName="compositeNode" presStyleCnt="0">
        <dgm:presLayoutVars>
          <dgm:bulletEnabled val="1"/>
        </dgm:presLayoutVars>
      </dgm:prSet>
      <dgm:spPr/>
    </dgm:pt>
    <dgm:pt modelId="{89A2951F-597C-4E92-855F-7D908DA68272}" type="pres">
      <dgm:prSet presAssocID="{259BDDFC-9350-4668-8A57-6B3906D10B76}" presName="bgRect" presStyleLbl="node1" presStyleIdx="4" presStyleCnt="8"/>
      <dgm:spPr/>
    </dgm:pt>
    <dgm:pt modelId="{D26AD2B2-4770-45A1-B9D7-C62A82D34E34}" type="pres">
      <dgm:prSet presAssocID="{259BDDFC-9350-4668-8A57-6B3906D10B76}" presName="parentNode" presStyleLbl="node1" presStyleIdx="4" presStyleCnt="8">
        <dgm:presLayoutVars>
          <dgm:chMax val="0"/>
          <dgm:bulletEnabled val="1"/>
        </dgm:presLayoutVars>
      </dgm:prSet>
      <dgm:spPr/>
    </dgm:pt>
    <dgm:pt modelId="{E0C90F4D-320C-41F0-A85D-1912C8186F20}" type="pres">
      <dgm:prSet presAssocID="{259BDDFC-9350-4668-8A57-6B3906D10B76}" presName="childNode" presStyleLbl="node1" presStyleIdx="4" presStyleCnt="8">
        <dgm:presLayoutVars>
          <dgm:bulletEnabled val="1"/>
        </dgm:presLayoutVars>
      </dgm:prSet>
      <dgm:spPr/>
    </dgm:pt>
    <dgm:pt modelId="{8E9D0102-2F6E-4BF4-879B-96C6D72CB9CC}" type="pres">
      <dgm:prSet presAssocID="{EAD50BD4-DBC2-4A37-B441-1CB19BF6D045}" presName="hSp" presStyleCnt="0"/>
      <dgm:spPr/>
    </dgm:pt>
    <dgm:pt modelId="{FE449ABD-B65C-4BE8-9EA7-63779D77C7A7}" type="pres">
      <dgm:prSet presAssocID="{EAD50BD4-DBC2-4A37-B441-1CB19BF6D045}" presName="vProcSp" presStyleCnt="0"/>
      <dgm:spPr/>
    </dgm:pt>
    <dgm:pt modelId="{AC5FEEEA-E86B-4665-A7E5-ECC132AC2483}" type="pres">
      <dgm:prSet presAssocID="{EAD50BD4-DBC2-4A37-B441-1CB19BF6D045}" presName="vSp1" presStyleCnt="0"/>
      <dgm:spPr/>
    </dgm:pt>
    <dgm:pt modelId="{081752A7-AF3E-477D-8170-B1EEBEFF6D1F}" type="pres">
      <dgm:prSet presAssocID="{EAD50BD4-DBC2-4A37-B441-1CB19BF6D045}" presName="simulatedConn" presStyleLbl="solidFgAcc1" presStyleIdx="4" presStyleCnt="7"/>
      <dgm:spPr>
        <a:xfrm rot="5400000">
          <a:off x="5038151"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D54F5306-7506-4892-8316-7474923A11BD}" type="pres">
      <dgm:prSet presAssocID="{EAD50BD4-DBC2-4A37-B441-1CB19BF6D045}" presName="vSp2" presStyleCnt="0"/>
      <dgm:spPr/>
    </dgm:pt>
    <dgm:pt modelId="{666158F7-F09D-4A7B-B189-FD9D3A3CF345}" type="pres">
      <dgm:prSet presAssocID="{EAD50BD4-DBC2-4A37-B441-1CB19BF6D045}" presName="sibTrans" presStyleCnt="0"/>
      <dgm:spPr/>
    </dgm:pt>
    <dgm:pt modelId="{A96056E5-A2CD-4605-BA40-59CD4C0A55C0}" type="pres">
      <dgm:prSet presAssocID="{02B94D32-DEEA-4C79-8E01-1201A8BDE4D1}" presName="compositeNode" presStyleCnt="0">
        <dgm:presLayoutVars>
          <dgm:bulletEnabled val="1"/>
        </dgm:presLayoutVars>
      </dgm:prSet>
      <dgm:spPr/>
    </dgm:pt>
    <dgm:pt modelId="{33D0016E-7B38-4391-A1E1-3AF1A0744C4C}" type="pres">
      <dgm:prSet presAssocID="{02B94D32-DEEA-4C79-8E01-1201A8BDE4D1}" presName="bgRect" presStyleLbl="node1" presStyleIdx="5" presStyleCnt="8"/>
      <dgm:spPr/>
    </dgm:pt>
    <dgm:pt modelId="{F73058E4-11B3-4339-88FD-4D75E15F9026}" type="pres">
      <dgm:prSet presAssocID="{02B94D32-DEEA-4C79-8E01-1201A8BDE4D1}" presName="parentNode" presStyleLbl="node1" presStyleIdx="5" presStyleCnt="8">
        <dgm:presLayoutVars>
          <dgm:chMax val="0"/>
          <dgm:bulletEnabled val="1"/>
        </dgm:presLayoutVars>
      </dgm:prSet>
      <dgm:spPr/>
    </dgm:pt>
    <dgm:pt modelId="{0F93D4BC-DB62-4A4C-A145-F0276749176A}" type="pres">
      <dgm:prSet presAssocID="{02B94D32-DEEA-4C79-8E01-1201A8BDE4D1}" presName="childNode" presStyleLbl="node1" presStyleIdx="5" presStyleCnt="8">
        <dgm:presLayoutVars>
          <dgm:bulletEnabled val="1"/>
        </dgm:presLayoutVars>
      </dgm:prSet>
      <dgm:spPr/>
    </dgm:pt>
    <dgm:pt modelId="{C31B3CD1-AB82-4E81-82D1-AD3BC1826D57}" type="pres">
      <dgm:prSet presAssocID="{82B299C2-368B-4BF1-BAF4-561B1C819520}" presName="hSp" presStyleCnt="0"/>
      <dgm:spPr/>
    </dgm:pt>
    <dgm:pt modelId="{A70DA184-5CC5-4DA8-BD0F-A36FDCE27CDD}" type="pres">
      <dgm:prSet presAssocID="{82B299C2-368B-4BF1-BAF4-561B1C819520}" presName="vProcSp" presStyleCnt="0"/>
      <dgm:spPr/>
    </dgm:pt>
    <dgm:pt modelId="{E4871801-526F-4B8D-B2DD-2A2D1D396F12}" type="pres">
      <dgm:prSet presAssocID="{82B299C2-368B-4BF1-BAF4-561B1C819520}" presName="vSp1" presStyleCnt="0"/>
      <dgm:spPr/>
    </dgm:pt>
    <dgm:pt modelId="{7FE6D93B-7C54-4FF3-A5DF-911BA6559A09}" type="pres">
      <dgm:prSet presAssocID="{82B299C2-368B-4BF1-BAF4-561B1C819520}" presName="simulatedConn" presStyleLbl="solidFgAcc1" presStyleIdx="5" presStyleCnt="7"/>
      <dgm:spPr>
        <a:xfrm rot="5400000">
          <a:off x="6061775"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E4CE3A3E-C46A-404A-814D-8EEF82551BFE}" type="pres">
      <dgm:prSet presAssocID="{82B299C2-368B-4BF1-BAF4-561B1C819520}" presName="vSp2" presStyleCnt="0"/>
      <dgm:spPr/>
    </dgm:pt>
    <dgm:pt modelId="{DD13A8F6-0899-4A84-91A0-97BFDDDCFC81}" type="pres">
      <dgm:prSet presAssocID="{82B299C2-368B-4BF1-BAF4-561B1C819520}" presName="sibTrans" presStyleCnt="0"/>
      <dgm:spPr/>
    </dgm:pt>
    <dgm:pt modelId="{CB3A7064-C668-45FD-953F-757C9FD81EFB}" type="pres">
      <dgm:prSet presAssocID="{E71D1CA5-0EDF-4EF4-BE50-BD66C0487C0C}" presName="compositeNode" presStyleCnt="0">
        <dgm:presLayoutVars>
          <dgm:bulletEnabled val="1"/>
        </dgm:presLayoutVars>
      </dgm:prSet>
      <dgm:spPr/>
    </dgm:pt>
    <dgm:pt modelId="{A09AFD84-9EE0-43D8-B562-64042810BCA5}" type="pres">
      <dgm:prSet presAssocID="{E71D1CA5-0EDF-4EF4-BE50-BD66C0487C0C}" presName="bgRect" presStyleLbl="node1" presStyleIdx="6" presStyleCnt="8"/>
      <dgm:spPr/>
    </dgm:pt>
    <dgm:pt modelId="{38FDA564-761B-4ACE-8E2D-0DF19F72AB84}" type="pres">
      <dgm:prSet presAssocID="{E71D1CA5-0EDF-4EF4-BE50-BD66C0487C0C}" presName="parentNode" presStyleLbl="node1" presStyleIdx="6" presStyleCnt="8">
        <dgm:presLayoutVars>
          <dgm:chMax val="0"/>
          <dgm:bulletEnabled val="1"/>
        </dgm:presLayoutVars>
      </dgm:prSet>
      <dgm:spPr/>
    </dgm:pt>
    <dgm:pt modelId="{CB11C1F2-0ED3-4807-B57B-0047CF137885}" type="pres">
      <dgm:prSet presAssocID="{E71D1CA5-0EDF-4EF4-BE50-BD66C0487C0C}" presName="childNode" presStyleLbl="node1" presStyleIdx="6" presStyleCnt="8">
        <dgm:presLayoutVars>
          <dgm:bulletEnabled val="1"/>
        </dgm:presLayoutVars>
      </dgm:prSet>
      <dgm:spPr/>
    </dgm:pt>
    <dgm:pt modelId="{52EA3A75-DB38-403F-81DA-E3C853D28C14}" type="pres">
      <dgm:prSet presAssocID="{0151ADD1-B336-40D2-9AE6-4EC8B07725AC}" presName="hSp" presStyleCnt="0"/>
      <dgm:spPr/>
    </dgm:pt>
    <dgm:pt modelId="{95FAD940-7E7B-43D8-A1F6-F69B7154E79E}" type="pres">
      <dgm:prSet presAssocID="{0151ADD1-B336-40D2-9AE6-4EC8B07725AC}" presName="vProcSp" presStyleCnt="0"/>
      <dgm:spPr/>
    </dgm:pt>
    <dgm:pt modelId="{1AC5F59A-73B4-41A7-A34E-AE32DD92FAD7}" type="pres">
      <dgm:prSet presAssocID="{0151ADD1-B336-40D2-9AE6-4EC8B07725AC}" presName="vSp1" presStyleCnt="0"/>
      <dgm:spPr/>
    </dgm:pt>
    <dgm:pt modelId="{37D31B51-FBFE-4159-9044-BF33FA96225E}" type="pres">
      <dgm:prSet presAssocID="{0151ADD1-B336-40D2-9AE6-4EC8B07725AC}" presName="simulatedConn" presStyleLbl="solidFgAcc1" presStyleIdx="6" presStyleCnt="7"/>
      <dgm:spPr>
        <a:xfrm rot="5400000">
          <a:off x="7085398"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E2AD9199-A754-49FC-B884-143225CB265F}" type="pres">
      <dgm:prSet presAssocID="{0151ADD1-B336-40D2-9AE6-4EC8B07725AC}" presName="vSp2" presStyleCnt="0"/>
      <dgm:spPr/>
    </dgm:pt>
    <dgm:pt modelId="{1D71459E-2720-4BEC-874E-622369CE6453}" type="pres">
      <dgm:prSet presAssocID="{0151ADD1-B336-40D2-9AE6-4EC8B07725AC}" presName="sibTrans" presStyleCnt="0"/>
      <dgm:spPr/>
    </dgm:pt>
    <dgm:pt modelId="{5726179E-9F2D-47E0-BE28-347FD6FC2050}" type="pres">
      <dgm:prSet presAssocID="{01AF806C-E1D7-4EE8-AD6D-02F5E33489B2}" presName="compositeNode" presStyleCnt="0">
        <dgm:presLayoutVars>
          <dgm:bulletEnabled val="1"/>
        </dgm:presLayoutVars>
      </dgm:prSet>
      <dgm:spPr/>
    </dgm:pt>
    <dgm:pt modelId="{F389AE3F-4466-4A08-A813-F775568D5B6E}" type="pres">
      <dgm:prSet presAssocID="{01AF806C-E1D7-4EE8-AD6D-02F5E33489B2}" presName="bgRect" presStyleLbl="node1" presStyleIdx="7" presStyleCnt="8"/>
      <dgm:spPr/>
    </dgm:pt>
    <dgm:pt modelId="{5650D474-E145-4339-8133-0204288967D7}" type="pres">
      <dgm:prSet presAssocID="{01AF806C-E1D7-4EE8-AD6D-02F5E33489B2}" presName="parentNode" presStyleLbl="node1" presStyleIdx="7" presStyleCnt="8">
        <dgm:presLayoutVars>
          <dgm:chMax val="0"/>
          <dgm:bulletEnabled val="1"/>
        </dgm:presLayoutVars>
      </dgm:prSet>
      <dgm:spPr/>
    </dgm:pt>
    <dgm:pt modelId="{EC17F69B-ABA0-48E6-8480-201905EF4FD2}" type="pres">
      <dgm:prSet presAssocID="{01AF806C-E1D7-4EE8-AD6D-02F5E33489B2}" presName="childNode" presStyleLbl="node1" presStyleIdx="7" presStyleCnt="8">
        <dgm:presLayoutVars>
          <dgm:bulletEnabled val="1"/>
        </dgm:presLayoutVars>
      </dgm:prSet>
      <dgm:spPr/>
    </dgm:pt>
  </dgm:ptLst>
  <dgm:cxnLst>
    <dgm:cxn modelId="{E0F6D806-5D84-4E43-B697-94D2561FF7A9}" srcId="{E71D1CA5-0EDF-4EF4-BE50-BD66C0487C0C}" destId="{22A66F9A-FDE0-4875-A571-9A20DCB13749}" srcOrd="0" destOrd="0" parTransId="{4E761D62-37B1-4F3B-9917-E5BB5083A10D}" sibTransId="{CA6C68E5-83C5-4AC7-80CC-C30A2D378F5D}"/>
    <dgm:cxn modelId="{421DE507-086E-447D-A45B-B899AA0401AA}" type="presOf" srcId="{63D07367-EE83-4598-BF50-321C1F21D088}" destId="{481ED34A-FB42-4791-832C-306D25F86B83}" srcOrd="0" destOrd="0" presId="urn:microsoft.com/office/officeart/2005/8/layout/hProcess7"/>
    <dgm:cxn modelId="{EA5C9C0E-512D-4BB8-B829-B421D452BDF1}" type="presOf" srcId="{FAD6CCE1-7933-43B5-8ED7-A9DE1433501D}" destId="{A5381C51-460A-4518-92B3-08CC2532E398}" srcOrd="0" destOrd="0" presId="urn:microsoft.com/office/officeart/2005/8/layout/hProcess7"/>
    <dgm:cxn modelId="{B02CF60E-7444-46B5-AEE6-90BD65C89C58}" type="presOf" srcId="{A6A75F2A-DCBA-4761-885B-FE0418647564}" destId="{E0C90F4D-320C-41F0-A85D-1912C8186F20}" srcOrd="0" destOrd="0" presId="urn:microsoft.com/office/officeart/2005/8/layout/hProcess7"/>
    <dgm:cxn modelId="{25D1A812-BB0D-4A8F-8D8E-E7235271C566}" type="presOf" srcId="{FE2ED0FA-64D8-464A-B4A8-559444897CEB}" destId="{AFCBFC7E-25E0-4AC3-8A0E-FC4D5CD42F36}" srcOrd="0" destOrd="0" presId="urn:microsoft.com/office/officeart/2005/8/layout/hProcess7"/>
    <dgm:cxn modelId="{68781613-D6A8-4B30-BAA4-65D0D6C6C31B}" srcId="{FE2ED0FA-64D8-464A-B4A8-559444897CEB}" destId="{B53D65AE-A9C7-4BF7-A5B5-81F7668C9A03}" srcOrd="0" destOrd="0" parTransId="{13A76A74-D1C5-4506-9BFF-33CFCD42F1AD}" sibTransId="{91CFD2AF-3B5A-4F5E-925A-FC1AD20245FC}"/>
    <dgm:cxn modelId="{563A7B14-BEA6-4EDB-AFFF-2DFD6BC62915}" srcId="{63D07367-EE83-4598-BF50-321C1F21D088}" destId="{A1E81152-BF0D-4AD9-B7DD-1A7C71FD577E}" srcOrd="0" destOrd="0" parTransId="{FED36C56-A6F6-42BD-857B-05D755C989AF}" sibTransId="{1791106C-BB60-4000-8262-65913B662C79}"/>
    <dgm:cxn modelId="{8EDF9C14-4EF8-4650-A6E9-086A0CE5B232}" srcId="{01AF806C-E1D7-4EE8-AD6D-02F5E33489B2}" destId="{ED438D6D-C5B4-46F6-877B-5273CE43DF1B}" srcOrd="0" destOrd="0" parTransId="{B04C3DBA-E2C8-4CA9-BB25-51C4D970147A}" sibTransId="{A6362DD4-E922-4A83-9820-3E79ED059CB9}"/>
    <dgm:cxn modelId="{F6933816-DB03-4C65-BD70-E525A987D38B}" srcId="{259BDDFC-9350-4668-8A57-6B3906D10B76}" destId="{A6A75F2A-DCBA-4761-885B-FE0418647564}" srcOrd="0" destOrd="0" parTransId="{B44F0C55-5770-4B9C-AED0-83E16FB7010B}" sibTransId="{88AA217A-70BD-4E44-85BF-E8F850B7B715}"/>
    <dgm:cxn modelId="{3E34A71F-EEBA-462C-9208-2685C1AF5CE3}" type="presOf" srcId="{259BDDFC-9350-4668-8A57-6B3906D10B76}" destId="{89A2951F-597C-4E92-855F-7D908DA68272}" srcOrd="0" destOrd="0" presId="urn:microsoft.com/office/officeart/2005/8/layout/hProcess7"/>
    <dgm:cxn modelId="{4993BB23-86A9-4B26-A5A7-D441903FC25D}" type="presOf" srcId="{B8EF2A98-C9DE-4477-AB79-37BC259BA7A2}" destId="{12733D8D-7AA1-414B-8387-0BB1BB0C6E08}" srcOrd="0" destOrd="0" presId="urn:microsoft.com/office/officeart/2005/8/layout/hProcess7"/>
    <dgm:cxn modelId="{80D26E2B-4A27-461C-8E0E-8CFB6F3CD2C1}" srcId="{AD125BBE-D335-4FBA-9CBB-A7A3FC1AC242}" destId="{63D07367-EE83-4598-BF50-321C1F21D088}" srcOrd="0" destOrd="0" parTransId="{64920C1D-CE04-4D50-9E5A-924523B4252A}" sibTransId="{A9D0F1C4-E3A1-4DE6-AEFF-77DF0AE6284E}"/>
    <dgm:cxn modelId="{D9687C35-DB25-42BB-8335-C1C5153B63C7}" type="presOf" srcId="{FE2ED0FA-64D8-464A-B4A8-559444897CEB}" destId="{E2E15D84-5538-420E-9761-6036C9936AEF}" srcOrd="1" destOrd="0" presId="urn:microsoft.com/office/officeart/2005/8/layout/hProcess7"/>
    <dgm:cxn modelId="{FC76145B-792C-4D46-BC92-E4A787FE3F3E}" type="presOf" srcId="{E71D1CA5-0EDF-4EF4-BE50-BD66C0487C0C}" destId="{A09AFD84-9EE0-43D8-B562-64042810BCA5}" srcOrd="0" destOrd="0" presId="urn:microsoft.com/office/officeart/2005/8/layout/hProcess7"/>
    <dgm:cxn modelId="{DA57045C-2CF0-42B9-8169-772CB0371419}" type="presOf" srcId="{B8EF2A98-C9DE-4477-AB79-37BC259BA7A2}" destId="{2EDAA5A6-1C16-497C-8590-CAD5E922057A}" srcOrd="1" destOrd="0" presId="urn:microsoft.com/office/officeart/2005/8/layout/hProcess7"/>
    <dgm:cxn modelId="{BC0B8860-98B0-4766-907F-2B151BA743F9}" type="presOf" srcId="{AD125BBE-D335-4FBA-9CBB-A7A3FC1AC242}" destId="{EFC3EAA7-0E20-4891-BF95-2E1F8AD5490F}" srcOrd="0" destOrd="0" presId="urn:microsoft.com/office/officeart/2005/8/layout/hProcess7"/>
    <dgm:cxn modelId="{E7D10862-C01A-4C86-A57E-F919C390E25A}" type="presOf" srcId="{259BDDFC-9350-4668-8A57-6B3906D10B76}" destId="{D26AD2B2-4770-45A1-B9D7-C62A82D34E34}" srcOrd="1" destOrd="0" presId="urn:microsoft.com/office/officeart/2005/8/layout/hProcess7"/>
    <dgm:cxn modelId="{A9639467-0223-4460-83AC-F58D5B0AD133}" type="presOf" srcId="{B53D65AE-A9C7-4BF7-A5B5-81F7668C9A03}" destId="{E19BEAA1-6EF4-4258-A2D2-E4F88A84E773}" srcOrd="0" destOrd="0" presId="urn:microsoft.com/office/officeart/2005/8/layout/hProcess7"/>
    <dgm:cxn modelId="{25641448-B95D-4118-8BB8-A7712505EC03}" srcId="{02B94D32-DEEA-4C79-8E01-1201A8BDE4D1}" destId="{144C7E06-03D4-45B7-BE15-EA4230564D0E}" srcOrd="0" destOrd="0" parTransId="{04F970DA-BE5C-41A9-BC33-6AC0B31B739A}" sibTransId="{22995C0B-42DE-48EB-8632-9003631C9543}"/>
    <dgm:cxn modelId="{EF749551-6705-4D1B-ABB4-1273AE26FC81}" type="presOf" srcId="{77259E51-94FA-4816-BFA1-E584176F7D13}" destId="{9A4AE64F-A4E3-466F-940F-6DE7998B1993}" srcOrd="0" destOrd="0" presId="urn:microsoft.com/office/officeart/2005/8/layout/hProcess7"/>
    <dgm:cxn modelId="{11D73559-3DCD-4D31-B725-2BD603D5BAE8}" type="presOf" srcId="{02B94D32-DEEA-4C79-8E01-1201A8BDE4D1}" destId="{F73058E4-11B3-4339-88FD-4D75E15F9026}" srcOrd="1" destOrd="0" presId="urn:microsoft.com/office/officeart/2005/8/layout/hProcess7"/>
    <dgm:cxn modelId="{CA45C884-98B6-4D7B-987C-F4253E525ACF}" srcId="{AD125BBE-D335-4FBA-9CBB-A7A3FC1AC242}" destId="{B8EF2A98-C9DE-4477-AB79-37BC259BA7A2}" srcOrd="3" destOrd="0" parTransId="{155EDC0C-6C0C-4D5C-BE7E-0EF183ED259E}" sibTransId="{9ED8F643-0CFE-49E4-A2BF-1BE47C9867AB}"/>
    <dgm:cxn modelId="{E945CB86-1FCD-4B5B-A99B-F42AD08A3E31}" srcId="{B8EF2A98-C9DE-4477-AB79-37BC259BA7A2}" destId="{960956CD-8EF3-4114-8D54-355D9B953D90}" srcOrd="0" destOrd="0" parTransId="{1BC74E7F-BB17-4D8A-9F80-D0F897218C9A}" sibTransId="{3A7A5760-A41A-424D-9903-6F1335509A57}"/>
    <dgm:cxn modelId="{72922D8C-BFF0-4C77-BF18-D3EACDAAD47F}" srcId="{AD125BBE-D335-4FBA-9CBB-A7A3FC1AC242}" destId="{E71D1CA5-0EDF-4EF4-BE50-BD66C0487C0C}" srcOrd="6" destOrd="0" parTransId="{E30864CC-E2FF-4A86-B713-C84F44CC2F9A}" sibTransId="{0151ADD1-B336-40D2-9AE6-4EC8B07725AC}"/>
    <dgm:cxn modelId="{763E558F-E48B-4D9D-82C8-E8A7BE58A63E}" type="presOf" srcId="{02B94D32-DEEA-4C79-8E01-1201A8BDE4D1}" destId="{33D0016E-7B38-4391-A1E1-3AF1A0744C4C}" srcOrd="0" destOrd="0" presId="urn:microsoft.com/office/officeart/2005/8/layout/hProcess7"/>
    <dgm:cxn modelId="{C6A937A3-E82F-4CB9-813E-32728F9FFA56}" type="presOf" srcId="{01AF806C-E1D7-4EE8-AD6D-02F5E33489B2}" destId="{5650D474-E145-4339-8133-0204288967D7}" srcOrd="1" destOrd="0" presId="urn:microsoft.com/office/officeart/2005/8/layout/hProcess7"/>
    <dgm:cxn modelId="{D93F92A5-3590-42D8-A23F-688B301A01B8}" srcId="{AD125BBE-D335-4FBA-9CBB-A7A3FC1AC242}" destId="{02B94D32-DEEA-4C79-8E01-1201A8BDE4D1}" srcOrd="5" destOrd="0" parTransId="{E5344DF5-94C7-4BA6-BD57-B087887B0B4A}" sibTransId="{82B299C2-368B-4BF1-BAF4-561B1C819520}"/>
    <dgm:cxn modelId="{6EE3E7AF-8206-4247-9218-A04E9CD94632}" srcId="{AD125BBE-D335-4FBA-9CBB-A7A3FC1AC242}" destId="{01AF806C-E1D7-4EE8-AD6D-02F5E33489B2}" srcOrd="7" destOrd="0" parTransId="{3DE4C1FD-8617-4B2E-9E2D-C5CFF154B017}" sibTransId="{C2FC97CE-DAA6-488F-87A4-0E7813C6E906}"/>
    <dgm:cxn modelId="{C417D9B9-498F-46CE-ADD3-A032FC052A45}" srcId="{AD125BBE-D335-4FBA-9CBB-A7A3FC1AC242}" destId="{FAD6CCE1-7933-43B5-8ED7-A9DE1433501D}" srcOrd="1" destOrd="0" parTransId="{4D68AEE6-C376-4E0C-A662-84034AD37C7E}" sibTransId="{DE6A1467-7AF9-462B-970B-DDE127996C20}"/>
    <dgm:cxn modelId="{079646BD-8F69-4DBA-BB49-065F93E6EA9D}" srcId="{AD125BBE-D335-4FBA-9CBB-A7A3FC1AC242}" destId="{259BDDFC-9350-4668-8A57-6B3906D10B76}" srcOrd="4" destOrd="0" parTransId="{E3E39FEE-72F4-4349-9478-D8478323BDB1}" sibTransId="{EAD50BD4-DBC2-4A37-B441-1CB19BF6D045}"/>
    <dgm:cxn modelId="{B6CDBBBE-A581-470A-A27C-8109CEBE2E1A}" type="presOf" srcId="{FAD6CCE1-7933-43B5-8ED7-A9DE1433501D}" destId="{1E5C1D72-1856-4790-B6A7-400A33787C03}" srcOrd="1" destOrd="0" presId="urn:microsoft.com/office/officeart/2005/8/layout/hProcess7"/>
    <dgm:cxn modelId="{E95C7EC1-823C-4AB1-BC65-7B61B6EE969E}" type="presOf" srcId="{E71D1CA5-0EDF-4EF4-BE50-BD66C0487C0C}" destId="{38FDA564-761B-4ACE-8E2D-0DF19F72AB84}" srcOrd="1" destOrd="0" presId="urn:microsoft.com/office/officeart/2005/8/layout/hProcess7"/>
    <dgm:cxn modelId="{55833BC9-53AA-491C-B48D-65502FB279DF}" type="presOf" srcId="{A1E81152-BF0D-4AD9-B7DD-1A7C71FD577E}" destId="{CE1FF248-920D-4423-9A97-DDB50EBCAAA4}" srcOrd="0" destOrd="0" presId="urn:microsoft.com/office/officeart/2005/8/layout/hProcess7"/>
    <dgm:cxn modelId="{D5DD7DCD-2344-4DCB-830F-CB17E9F3FA05}" type="presOf" srcId="{22A66F9A-FDE0-4875-A571-9A20DCB13749}" destId="{CB11C1F2-0ED3-4807-B57B-0047CF137885}" srcOrd="0" destOrd="0" presId="urn:microsoft.com/office/officeart/2005/8/layout/hProcess7"/>
    <dgm:cxn modelId="{AB56CACE-96EF-47B9-AEF8-53E05C626080}" srcId="{AD125BBE-D335-4FBA-9CBB-A7A3FC1AC242}" destId="{FE2ED0FA-64D8-464A-B4A8-559444897CEB}" srcOrd="2" destOrd="0" parTransId="{0FF20F7B-8E3F-446D-A8DB-6C14FCC82153}" sibTransId="{8A032875-3406-4607-98A3-9A43B1A41EE8}"/>
    <dgm:cxn modelId="{624FFBDD-72CC-42C6-BD9E-F4E2742337EE}" srcId="{FAD6CCE1-7933-43B5-8ED7-A9DE1433501D}" destId="{77259E51-94FA-4816-BFA1-E584176F7D13}" srcOrd="0" destOrd="0" parTransId="{07CD974C-0828-4A47-AF03-BC97603A172F}" sibTransId="{4F232007-C4AC-4BE2-A78A-87902170A6E3}"/>
    <dgm:cxn modelId="{3F4275E0-9B89-419E-BB12-C8BC00A0B209}" type="presOf" srcId="{63D07367-EE83-4598-BF50-321C1F21D088}" destId="{3D342F14-8F87-4171-9AFD-BCF3F31C3517}" srcOrd="1" destOrd="0" presId="urn:microsoft.com/office/officeart/2005/8/layout/hProcess7"/>
    <dgm:cxn modelId="{6AD7F6E4-3C3A-4F0F-81C5-96D203F79E8A}" type="presOf" srcId="{01AF806C-E1D7-4EE8-AD6D-02F5E33489B2}" destId="{F389AE3F-4466-4A08-A813-F775568D5B6E}" srcOrd="0" destOrd="0" presId="urn:microsoft.com/office/officeart/2005/8/layout/hProcess7"/>
    <dgm:cxn modelId="{AE56E9ED-2BE9-4425-AA7E-FCEDC646C7CD}" type="presOf" srcId="{144C7E06-03D4-45B7-BE15-EA4230564D0E}" destId="{0F93D4BC-DB62-4A4C-A145-F0276749176A}" srcOrd="0" destOrd="0" presId="urn:microsoft.com/office/officeart/2005/8/layout/hProcess7"/>
    <dgm:cxn modelId="{BAE36BEE-2865-4CF9-9D2B-3799A36AD55C}" type="presOf" srcId="{ED438D6D-C5B4-46F6-877B-5273CE43DF1B}" destId="{EC17F69B-ABA0-48E6-8480-201905EF4FD2}" srcOrd="0" destOrd="0" presId="urn:microsoft.com/office/officeart/2005/8/layout/hProcess7"/>
    <dgm:cxn modelId="{8D66A9FF-6E9F-402C-AC3A-4C3BF7547C84}" type="presOf" srcId="{960956CD-8EF3-4114-8D54-355D9B953D90}" destId="{556232B1-BC49-45DB-BE43-1CDDBF58312B}" srcOrd="0" destOrd="0" presId="urn:microsoft.com/office/officeart/2005/8/layout/hProcess7"/>
    <dgm:cxn modelId="{D9ED4D4E-1237-486E-946D-660EFCC7B562}" type="presParOf" srcId="{EFC3EAA7-0E20-4891-BF95-2E1F8AD5490F}" destId="{26B08172-5F44-448D-A099-6FBBE4116705}" srcOrd="0" destOrd="0" presId="urn:microsoft.com/office/officeart/2005/8/layout/hProcess7"/>
    <dgm:cxn modelId="{0544A10A-5B2E-46B7-9551-C6C2DAB5870B}" type="presParOf" srcId="{26B08172-5F44-448D-A099-6FBBE4116705}" destId="{481ED34A-FB42-4791-832C-306D25F86B83}" srcOrd="0" destOrd="0" presId="urn:microsoft.com/office/officeart/2005/8/layout/hProcess7"/>
    <dgm:cxn modelId="{92559600-2D5E-48EF-9C2B-171F6F7561FE}" type="presParOf" srcId="{26B08172-5F44-448D-A099-6FBBE4116705}" destId="{3D342F14-8F87-4171-9AFD-BCF3F31C3517}" srcOrd="1" destOrd="0" presId="urn:microsoft.com/office/officeart/2005/8/layout/hProcess7"/>
    <dgm:cxn modelId="{761E69FB-6769-4F45-820F-5F1AFE734DCB}" type="presParOf" srcId="{26B08172-5F44-448D-A099-6FBBE4116705}" destId="{CE1FF248-920D-4423-9A97-DDB50EBCAAA4}" srcOrd="2" destOrd="0" presId="urn:microsoft.com/office/officeart/2005/8/layout/hProcess7"/>
    <dgm:cxn modelId="{A77EEDCA-78D1-4BC0-A7BC-11A13706690F}" type="presParOf" srcId="{EFC3EAA7-0E20-4891-BF95-2E1F8AD5490F}" destId="{F9922A21-2901-408C-9AAB-86D4903A20E1}" srcOrd="1" destOrd="0" presId="urn:microsoft.com/office/officeart/2005/8/layout/hProcess7"/>
    <dgm:cxn modelId="{4A7EE5FA-1DB9-44AA-837B-3DF720166EA9}" type="presParOf" srcId="{EFC3EAA7-0E20-4891-BF95-2E1F8AD5490F}" destId="{EC3B28F4-D350-4A2D-8830-BBFB78A5B167}" srcOrd="2" destOrd="0" presId="urn:microsoft.com/office/officeart/2005/8/layout/hProcess7"/>
    <dgm:cxn modelId="{5A4BAB1E-52CE-4064-88FF-24C1B8CDC634}" type="presParOf" srcId="{EC3B28F4-D350-4A2D-8830-BBFB78A5B167}" destId="{D8C90BD6-B1C5-46AA-BE31-881E264331F3}" srcOrd="0" destOrd="0" presId="urn:microsoft.com/office/officeart/2005/8/layout/hProcess7"/>
    <dgm:cxn modelId="{FDF33085-EEE7-4FD2-9D67-83DF3576D184}" type="presParOf" srcId="{EC3B28F4-D350-4A2D-8830-BBFB78A5B167}" destId="{8159F9CE-E531-4EDC-92A0-6B8495D951E2}" srcOrd="1" destOrd="0" presId="urn:microsoft.com/office/officeart/2005/8/layout/hProcess7"/>
    <dgm:cxn modelId="{7A1E18DB-FB85-4322-81CD-48877362EF1E}" type="presParOf" srcId="{EC3B28F4-D350-4A2D-8830-BBFB78A5B167}" destId="{2D3C71B6-51F0-4297-A19D-0E8542D3EA87}" srcOrd="2" destOrd="0" presId="urn:microsoft.com/office/officeart/2005/8/layout/hProcess7"/>
    <dgm:cxn modelId="{37FB83F8-0D56-4D31-A5B2-6719E3EB88A0}" type="presParOf" srcId="{EFC3EAA7-0E20-4891-BF95-2E1F8AD5490F}" destId="{76B9CEF5-E2DB-4715-814B-940A3E58950C}" srcOrd="3" destOrd="0" presId="urn:microsoft.com/office/officeart/2005/8/layout/hProcess7"/>
    <dgm:cxn modelId="{D0C1FF01-E5C1-441A-A0E9-7CC1FC417AC5}" type="presParOf" srcId="{EFC3EAA7-0E20-4891-BF95-2E1F8AD5490F}" destId="{2A972414-2409-4F87-8F8B-2628176A48C9}" srcOrd="4" destOrd="0" presId="urn:microsoft.com/office/officeart/2005/8/layout/hProcess7"/>
    <dgm:cxn modelId="{147F0958-C049-423C-801B-33C57558E60A}" type="presParOf" srcId="{2A972414-2409-4F87-8F8B-2628176A48C9}" destId="{A5381C51-460A-4518-92B3-08CC2532E398}" srcOrd="0" destOrd="0" presId="urn:microsoft.com/office/officeart/2005/8/layout/hProcess7"/>
    <dgm:cxn modelId="{9C86D388-9580-4AB9-AA19-F93D783DCA59}" type="presParOf" srcId="{2A972414-2409-4F87-8F8B-2628176A48C9}" destId="{1E5C1D72-1856-4790-B6A7-400A33787C03}" srcOrd="1" destOrd="0" presId="urn:microsoft.com/office/officeart/2005/8/layout/hProcess7"/>
    <dgm:cxn modelId="{55D6859C-B03D-49E6-BFB3-13076AA77BAF}" type="presParOf" srcId="{2A972414-2409-4F87-8F8B-2628176A48C9}" destId="{9A4AE64F-A4E3-466F-940F-6DE7998B1993}" srcOrd="2" destOrd="0" presId="urn:microsoft.com/office/officeart/2005/8/layout/hProcess7"/>
    <dgm:cxn modelId="{96C9A523-5C95-4ABA-BAFF-8BC16BADB91C}" type="presParOf" srcId="{EFC3EAA7-0E20-4891-BF95-2E1F8AD5490F}" destId="{AB7C7CA8-6F22-4F26-B643-95BA93096E2E}" srcOrd="5" destOrd="0" presId="urn:microsoft.com/office/officeart/2005/8/layout/hProcess7"/>
    <dgm:cxn modelId="{39C67737-33D9-4C70-94E6-42696F5E2D16}" type="presParOf" srcId="{EFC3EAA7-0E20-4891-BF95-2E1F8AD5490F}" destId="{D55AD210-0D96-4595-9747-2046DC80F718}" srcOrd="6" destOrd="0" presId="urn:microsoft.com/office/officeart/2005/8/layout/hProcess7"/>
    <dgm:cxn modelId="{F123864B-B6C0-4E5D-B49E-0D2F502AD3A9}" type="presParOf" srcId="{D55AD210-0D96-4595-9747-2046DC80F718}" destId="{DFEDA8C6-94C4-453C-A9FD-EFF3002AFF76}" srcOrd="0" destOrd="0" presId="urn:microsoft.com/office/officeart/2005/8/layout/hProcess7"/>
    <dgm:cxn modelId="{7F3ECF09-7DAD-4857-8CE1-A5A3828DC904}" type="presParOf" srcId="{D55AD210-0D96-4595-9747-2046DC80F718}" destId="{A53F5625-F7DE-4DCB-A777-CDF15E64F2ED}" srcOrd="1" destOrd="0" presId="urn:microsoft.com/office/officeart/2005/8/layout/hProcess7"/>
    <dgm:cxn modelId="{D8314623-9313-4837-BB5B-F22FE0D2A7FB}" type="presParOf" srcId="{D55AD210-0D96-4595-9747-2046DC80F718}" destId="{FBCFA2D1-9D64-4BA2-A14A-D70EC6C7173F}" srcOrd="2" destOrd="0" presId="urn:microsoft.com/office/officeart/2005/8/layout/hProcess7"/>
    <dgm:cxn modelId="{2D7700D1-5661-4BB0-9027-AA69CE2AEDC7}" type="presParOf" srcId="{EFC3EAA7-0E20-4891-BF95-2E1F8AD5490F}" destId="{3EEBBCDE-3703-4CEA-8009-9A833ED6C806}" srcOrd="7" destOrd="0" presId="urn:microsoft.com/office/officeart/2005/8/layout/hProcess7"/>
    <dgm:cxn modelId="{FA45045C-9FAE-473D-AF31-0AF8A31821F3}" type="presParOf" srcId="{EFC3EAA7-0E20-4891-BF95-2E1F8AD5490F}" destId="{003C69DE-0D59-4C80-8DE6-40206E00ACF3}" srcOrd="8" destOrd="0" presId="urn:microsoft.com/office/officeart/2005/8/layout/hProcess7"/>
    <dgm:cxn modelId="{EC918B41-9225-4073-8BF8-078C330357E4}" type="presParOf" srcId="{003C69DE-0D59-4C80-8DE6-40206E00ACF3}" destId="{AFCBFC7E-25E0-4AC3-8A0E-FC4D5CD42F36}" srcOrd="0" destOrd="0" presId="urn:microsoft.com/office/officeart/2005/8/layout/hProcess7"/>
    <dgm:cxn modelId="{6A2310B7-3034-4178-8D6E-5752AEFE79C8}" type="presParOf" srcId="{003C69DE-0D59-4C80-8DE6-40206E00ACF3}" destId="{E2E15D84-5538-420E-9761-6036C9936AEF}" srcOrd="1" destOrd="0" presId="urn:microsoft.com/office/officeart/2005/8/layout/hProcess7"/>
    <dgm:cxn modelId="{540B3326-AAEF-44DB-8876-BF6581C16D7C}" type="presParOf" srcId="{003C69DE-0D59-4C80-8DE6-40206E00ACF3}" destId="{E19BEAA1-6EF4-4258-A2D2-E4F88A84E773}" srcOrd="2" destOrd="0" presId="urn:microsoft.com/office/officeart/2005/8/layout/hProcess7"/>
    <dgm:cxn modelId="{8BF304C1-2460-4B4B-9EAB-C3294EE0BC9E}" type="presParOf" srcId="{EFC3EAA7-0E20-4891-BF95-2E1F8AD5490F}" destId="{49564929-6268-403E-9141-2C4C291B90DC}" srcOrd="9" destOrd="0" presId="urn:microsoft.com/office/officeart/2005/8/layout/hProcess7"/>
    <dgm:cxn modelId="{6CEF5BC0-1F32-4BCA-A9C6-20DF030D0968}" type="presParOf" srcId="{EFC3EAA7-0E20-4891-BF95-2E1F8AD5490F}" destId="{E70E03FC-B1A5-444A-A1E7-A3BC10013A21}" srcOrd="10" destOrd="0" presId="urn:microsoft.com/office/officeart/2005/8/layout/hProcess7"/>
    <dgm:cxn modelId="{446FF4D5-97D3-441F-9709-1C0A773C1485}" type="presParOf" srcId="{E70E03FC-B1A5-444A-A1E7-A3BC10013A21}" destId="{33FA297B-AE41-4A94-B833-78D3FE4419AD}" srcOrd="0" destOrd="0" presId="urn:microsoft.com/office/officeart/2005/8/layout/hProcess7"/>
    <dgm:cxn modelId="{F1069624-74DE-46FA-9628-1D9DBDBEEFB3}" type="presParOf" srcId="{E70E03FC-B1A5-444A-A1E7-A3BC10013A21}" destId="{1FD34BC2-C630-42A0-8E73-1E649C57A9EA}" srcOrd="1" destOrd="0" presId="urn:microsoft.com/office/officeart/2005/8/layout/hProcess7"/>
    <dgm:cxn modelId="{F578F6AB-D217-4DA0-B951-23B17276E467}" type="presParOf" srcId="{E70E03FC-B1A5-444A-A1E7-A3BC10013A21}" destId="{3520983C-49EE-438E-85F5-FB224728E824}" srcOrd="2" destOrd="0" presId="urn:microsoft.com/office/officeart/2005/8/layout/hProcess7"/>
    <dgm:cxn modelId="{6500FD08-8D4B-4D4D-9AD1-4978F8A92DAC}" type="presParOf" srcId="{EFC3EAA7-0E20-4891-BF95-2E1F8AD5490F}" destId="{17957E79-2F29-43AB-B0D2-855BE2A325AE}" srcOrd="11" destOrd="0" presId="urn:microsoft.com/office/officeart/2005/8/layout/hProcess7"/>
    <dgm:cxn modelId="{CA11435C-1647-47A6-803B-F4DCF7DD2BB4}" type="presParOf" srcId="{EFC3EAA7-0E20-4891-BF95-2E1F8AD5490F}" destId="{6AF47D28-F37A-47D1-B6FE-640CBFA3EBE1}" srcOrd="12" destOrd="0" presId="urn:microsoft.com/office/officeart/2005/8/layout/hProcess7"/>
    <dgm:cxn modelId="{CA66AC6B-8542-461A-8A02-C26FBB264191}" type="presParOf" srcId="{6AF47D28-F37A-47D1-B6FE-640CBFA3EBE1}" destId="{12733D8D-7AA1-414B-8387-0BB1BB0C6E08}" srcOrd="0" destOrd="0" presId="urn:microsoft.com/office/officeart/2005/8/layout/hProcess7"/>
    <dgm:cxn modelId="{8C356BC0-1DD8-4FBC-9BE7-9999AC38FB72}" type="presParOf" srcId="{6AF47D28-F37A-47D1-B6FE-640CBFA3EBE1}" destId="{2EDAA5A6-1C16-497C-8590-CAD5E922057A}" srcOrd="1" destOrd="0" presId="urn:microsoft.com/office/officeart/2005/8/layout/hProcess7"/>
    <dgm:cxn modelId="{F7D234D6-3B02-44FC-AFA6-C72767AA57AB}" type="presParOf" srcId="{6AF47D28-F37A-47D1-B6FE-640CBFA3EBE1}" destId="{556232B1-BC49-45DB-BE43-1CDDBF58312B}" srcOrd="2" destOrd="0" presId="urn:microsoft.com/office/officeart/2005/8/layout/hProcess7"/>
    <dgm:cxn modelId="{8DDA380A-F619-46EE-B3BA-AA0DD146B51F}" type="presParOf" srcId="{EFC3EAA7-0E20-4891-BF95-2E1F8AD5490F}" destId="{4A10BDC9-B18B-47CC-B130-E7C1F373FF41}" srcOrd="13" destOrd="0" presId="urn:microsoft.com/office/officeart/2005/8/layout/hProcess7"/>
    <dgm:cxn modelId="{02E63733-A61D-447B-B3FE-12B500C846DF}" type="presParOf" srcId="{EFC3EAA7-0E20-4891-BF95-2E1F8AD5490F}" destId="{79CFA16C-C283-4A28-87FB-97F66FE15249}" srcOrd="14" destOrd="0" presId="urn:microsoft.com/office/officeart/2005/8/layout/hProcess7"/>
    <dgm:cxn modelId="{6E9D350E-8C50-485B-B4AA-67A6B75FFB3C}" type="presParOf" srcId="{79CFA16C-C283-4A28-87FB-97F66FE15249}" destId="{E684ADBF-7AA2-484E-B2F7-3783EF71F393}" srcOrd="0" destOrd="0" presId="urn:microsoft.com/office/officeart/2005/8/layout/hProcess7"/>
    <dgm:cxn modelId="{8F2A6EEF-F6FD-4F22-A184-007D58617C75}" type="presParOf" srcId="{79CFA16C-C283-4A28-87FB-97F66FE15249}" destId="{98EC5AE5-8395-4111-9369-0DAF626AD7EE}" srcOrd="1" destOrd="0" presId="urn:microsoft.com/office/officeart/2005/8/layout/hProcess7"/>
    <dgm:cxn modelId="{E0A7D61C-7B17-4333-BF2A-7254553CFCFC}" type="presParOf" srcId="{79CFA16C-C283-4A28-87FB-97F66FE15249}" destId="{49C3017B-04D6-4121-81DC-EA0ED51D5CDA}" srcOrd="2" destOrd="0" presId="urn:microsoft.com/office/officeart/2005/8/layout/hProcess7"/>
    <dgm:cxn modelId="{6C4D0236-A7DE-488B-8A1D-F5389A123571}" type="presParOf" srcId="{EFC3EAA7-0E20-4891-BF95-2E1F8AD5490F}" destId="{49DA6B51-7310-4BA5-8F50-4B60D95EFB75}" srcOrd="15" destOrd="0" presId="urn:microsoft.com/office/officeart/2005/8/layout/hProcess7"/>
    <dgm:cxn modelId="{70914468-8A4B-40C7-A8EB-A89A3B742928}" type="presParOf" srcId="{EFC3EAA7-0E20-4891-BF95-2E1F8AD5490F}" destId="{3DCAC881-9753-46E9-86DB-A2D0F20C7CBD}" srcOrd="16" destOrd="0" presId="urn:microsoft.com/office/officeart/2005/8/layout/hProcess7"/>
    <dgm:cxn modelId="{0F875F57-56DE-475C-9F3C-31A634132E5F}" type="presParOf" srcId="{3DCAC881-9753-46E9-86DB-A2D0F20C7CBD}" destId="{89A2951F-597C-4E92-855F-7D908DA68272}" srcOrd="0" destOrd="0" presId="urn:microsoft.com/office/officeart/2005/8/layout/hProcess7"/>
    <dgm:cxn modelId="{E1DDBA94-201F-47A7-BA07-6030A1742C5C}" type="presParOf" srcId="{3DCAC881-9753-46E9-86DB-A2D0F20C7CBD}" destId="{D26AD2B2-4770-45A1-B9D7-C62A82D34E34}" srcOrd="1" destOrd="0" presId="urn:microsoft.com/office/officeart/2005/8/layout/hProcess7"/>
    <dgm:cxn modelId="{CB0AAEF5-DED3-46C9-A9AD-59381F0DB698}" type="presParOf" srcId="{3DCAC881-9753-46E9-86DB-A2D0F20C7CBD}" destId="{E0C90F4D-320C-41F0-A85D-1912C8186F20}" srcOrd="2" destOrd="0" presId="urn:microsoft.com/office/officeart/2005/8/layout/hProcess7"/>
    <dgm:cxn modelId="{231FA65F-0EDF-4B62-84C2-E0BFB1CE55EA}" type="presParOf" srcId="{EFC3EAA7-0E20-4891-BF95-2E1F8AD5490F}" destId="{8E9D0102-2F6E-4BF4-879B-96C6D72CB9CC}" srcOrd="17" destOrd="0" presId="urn:microsoft.com/office/officeart/2005/8/layout/hProcess7"/>
    <dgm:cxn modelId="{923463B3-1B22-45F6-97FC-8F8C3D695C29}" type="presParOf" srcId="{EFC3EAA7-0E20-4891-BF95-2E1F8AD5490F}" destId="{FE449ABD-B65C-4BE8-9EA7-63779D77C7A7}" srcOrd="18" destOrd="0" presId="urn:microsoft.com/office/officeart/2005/8/layout/hProcess7"/>
    <dgm:cxn modelId="{D556CA30-2AAE-46C8-881B-EE011C466A0E}" type="presParOf" srcId="{FE449ABD-B65C-4BE8-9EA7-63779D77C7A7}" destId="{AC5FEEEA-E86B-4665-A7E5-ECC132AC2483}" srcOrd="0" destOrd="0" presId="urn:microsoft.com/office/officeart/2005/8/layout/hProcess7"/>
    <dgm:cxn modelId="{F81FF873-AE5C-43ED-A2FE-76C7F5F69878}" type="presParOf" srcId="{FE449ABD-B65C-4BE8-9EA7-63779D77C7A7}" destId="{081752A7-AF3E-477D-8170-B1EEBEFF6D1F}" srcOrd="1" destOrd="0" presId="urn:microsoft.com/office/officeart/2005/8/layout/hProcess7"/>
    <dgm:cxn modelId="{7BECF716-B5CB-4F0E-999D-4D60F4C73BCD}" type="presParOf" srcId="{FE449ABD-B65C-4BE8-9EA7-63779D77C7A7}" destId="{D54F5306-7506-4892-8316-7474923A11BD}" srcOrd="2" destOrd="0" presId="urn:microsoft.com/office/officeart/2005/8/layout/hProcess7"/>
    <dgm:cxn modelId="{74F45806-8EE6-4572-BD09-0DF37CC7F530}" type="presParOf" srcId="{EFC3EAA7-0E20-4891-BF95-2E1F8AD5490F}" destId="{666158F7-F09D-4A7B-B189-FD9D3A3CF345}" srcOrd="19" destOrd="0" presId="urn:microsoft.com/office/officeart/2005/8/layout/hProcess7"/>
    <dgm:cxn modelId="{5993A7B9-56EE-454C-AA42-61BF7652CEE1}" type="presParOf" srcId="{EFC3EAA7-0E20-4891-BF95-2E1F8AD5490F}" destId="{A96056E5-A2CD-4605-BA40-59CD4C0A55C0}" srcOrd="20" destOrd="0" presId="urn:microsoft.com/office/officeart/2005/8/layout/hProcess7"/>
    <dgm:cxn modelId="{63D2C9CF-E346-4FFE-8450-1A975FE08BEF}" type="presParOf" srcId="{A96056E5-A2CD-4605-BA40-59CD4C0A55C0}" destId="{33D0016E-7B38-4391-A1E1-3AF1A0744C4C}" srcOrd="0" destOrd="0" presId="urn:microsoft.com/office/officeart/2005/8/layout/hProcess7"/>
    <dgm:cxn modelId="{17EADCBF-84E1-4E1C-B107-BE80A5654CFE}" type="presParOf" srcId="{A96056E5-A2CD-4605-BA40-59CD4C0A55C0}" destId="{F73058E4-11B3-4339-88FD-4D75E15F9026}" srcOrd="1" destOrd="0" presId="urn:microsoft.com/office/officeart/2005/8/layout/hProcess7"/>
    <dgm:cxn modelId="{D765D670-464F-46AF-B06A-2309422678FF}" type="presParOf" srcId="{A96056E5-A2CD-4605-BA40-59CD4C0A55C0}" destId="{0F93D4BC-DB62-4A4C-A145-F0276749176A}" srcOrd="2" destOrd="0" presId="urn:microsoft.com/office/officeart/2005/8/layout/hProcess7"/>
    <dgm:cxn modelId="{CBC85FC4-46C6-40CD-AA36-8A439D556AE3}" type="presParOf" srcId="{EFC3EAA7-0E20-4891-BF95-2E1F8AD5490F}" destId="{C31B3CD1-AB82-4E81-82D1-AD3BC1826D57}" srcOrd="21" destOrd="0" presId="urn:microsoft.com/office/officeart/2005/8/layout/hProcess7"/>
    <dgm:cxn modelId="{9D9A6182-4C58-4F09-872B-E1E2F797398A}" type="presParOf" srcId="{EFC3EAA7-0E20-4891-BF95-2E1F8AD5490F}" destId="{A70DA184-5CC5-4DA8-BD0F-A36FDCE27CDD}" srcOrd="22" destOrd="0" presId="urn:microsoft.com/office/officeart/2005/8/layout/hProcess7"/>
    <dgm:cxn modelId="{41D12F25-B7A9-4AD0-89EB-5FE376D78364}" type="presParOf" srcId="{A70DA184-5CC5-4DA8-BD0F-A36FDCE27CDD}" destId="{E4871801-526F-4B8D-B2DD-2A2D1D396F12}" srcOrd="0" destOrd="0" presId="urn:microsoft.com/office/officeart/2005/8/layout/hProcess7"/>
    <dgm:cxn modelId="{ED348ED7-295B-4F3F-B154-D18473DF9FD8}" type="presParOf" srcId="{A70DA184-5CC5-4DA8-BD0F-A36FDCE27CDD}" destId="{7FE6D93B-7C54-4FF3-A5DF-911BA6559A09}" srcOrd="1" destOrd="0" presId="urn:microsoft.com/office/officeart/2005/8/layout/hProcess7"/>
    <dgm:cxn modelId="{0FA46A93-7EB5-4C5B-8417-122753B7A26B}" type="presParOf" srcId="{A70DA184-5CC5-4DA8-BD0F-A36FDCE27CDD}" destId="{E4CE3A3E-C46A-404A-814D-8EEF82551BFE}" srcOrd="2" destOrd="0" presId="urn:microsoft.com/office/officeart/2005/8/layout/hProcess7"/>
    <dgm:cxn modelId="{45B2E414-FC10-408A-A258-853B418A3113}" type="presParOf" srcId="{EFC3EAA7-0E20-4891-BF95-2E1F8AD5490F}" destId="{DD13A8F6-0899-4A84-91A0-97BFDDDCFC81}" srcOrd="23" destOrd="0" presId="urn:microsoft.com/office/officeart/2005/8/layout/hProcess7"/>
    <dgm:cxn modelId="{03DDCE79-C336-4D3B-8EF9-EB9EF21E3AE4}" type="presParOf" srcId="{EFC3EAA7-0E20-4891-BF95-2E1F8AD5490F}" destId="{CB3A7064-C668-45FD-953F-757C9FD81EFB}" srcOrd="24" destOrd="0" presId="urn:microsoft.com/office/officeart/2005/8/layout/hProcess7"/>
    <dgm:cxn modelId="{F4AA91AE-44B0-464B-BCE9-78DE05A18052}" type="presParOf" srcId="{CB3A7064-C668-45FD-953F-757C9FD81EFB}" destId="{A09AFD84-9EE0-43D8-B562-64042810BCA5}" srcOrd="0" destOrd="0" presId="urn:microsoft.com/office/officeart/2005/8/layout/hProcess7"/>
    <dgm:cxn modelId="{4A7C8610-5DD3-4E1D-A5F6-F9762CF5BBBE}" type="presParOf" srcId="{CB3A7064-C668-45FD-953F-757C9FD81EFB}" destId="{38FDA564-761B-4ACE-8E2D-0DF19F72AB84}" srcOrd="1" destOrd="0" presId="urn:microsoft.com/office/officeart/2005/8/layout/hProcess7"/>
    <dgm:cxn modelId="{05432FFD-C7CA-4C07-9DAF-D55A938FBD0B}" type="presParOf" srcId="{CB3A7064-C668-45FD-953F-757C9FD81EFB}" destId="{CB11C1F2-0ED3-4807-B57B-0047CF137885}" srcOrd="2" destOrd="0" presId="urn:microsoft.com/office/officeart/2005/8/layout/hProcess7"/>
    <dgm:cxn modelId="{35F2BDC4-2A50-4AF6-B8C1-D79FBDCEE9B6}" type="presParOf" srcId="{EFC3EAA7-0E20-4891-BF95-2E1F8AD5490F}" destId="{52EA3A75-DB38-403F-81DA-E3C853D28C14}" srcOrd="25" destOrd="0" presId="urn:microsoft.com/office/officeart/2005/8/layout/hProcess7"/>
    <dgm:cxn modelId="{695C4A32-0314-42EB-A742-45BCEBE4814A}" type="presParOf" srcId="{EFC3EAA7-0E20-4891-BF95-2E1F8AD5490F}" destId="{95FAD940-7E7B-43D8-A1F6-F69B7154E79E}" srcOrd="26" destOrd="0" presId="urn:microsoft.com/office/officeart/2005/8/layout/hProcess7"/>
    <dgm:cxn modelId="{0CB1EF0A-0461-4DA1-B8CD-187EBBD5FE55}" type="presParOf" srcId="{95FAD940-7E7B-43D8-A1F6-F69B7154E79E}" destId="{1AC5F59A-73B4-41A7-A34E-AE32DD92FAD7}" srcOrd="0" destOrd="0" presId="urn:microsoft.com/office/officeart/2005/8/layout/hProcess7"/>
    <dgm:cxn modelId="{C1640619-E5BA-4060-97BE-2916525FB7AE}" type="presParOf" srcId="{95FAD940-7E7B-43D8-A1F6-F69B7154E79E}" destId="{37D31B51-FBFE-4159-9044-BF33FA96225E}" srcOrd="1" destOrd="0" presId="urn:microsoft.com/office/officeart/2005/8/layout/hProcess7"/>
    <dgm:cxn modelId="{7DDE546C-8629-412E-A094-210DC16B2311}" type="presParOf" srcId="{95FAD940-7E7B-43D8-A1F6-F69B7154E79E}" destId="{E2AD9199-A754-49FC-B884-143225CB265F}" srcOrd="2" destOrd="0" presId="urn:microsoft.com/office/officeart/2005/8/layout/hProcess7"/>
    <dgm:cxn modelId="{F7912210-78DB-4FD3-92F4-44004194B473}" type="presParOf" srcId="{EFC3EAA7-0E20-4891-BF95-2E1F8AD5490F}" destId="{1D71459E-2720-4BEC-874E-622369CE6453}" srcOrd="27" destOrd="0" presId="urn:microsoft.com/office/officeart/2005/8/layout/hProcess7"/>
    <dgm:cxn modelId="{0E4822AF-E5B9-434E-8038-EBC2C8DB1E74}" type="presParOf" srcId="{EFC3EAA7-0E20-4891-BF95-2E1F8AD5490F}" destId="{5726179E-9F2D-47E0-BE28-347FD6FC2050}" srcOrd="28" destOrd="0" presId="urn:microsoft.com/office/officeart/2005/8/layout/hProcess7"/>
    <dgm:cxn modelId="{0544FAF7-135D-464B-B324-A9F7E6D7723B}" type="presParOf" srcId="{5726179E-9F2D-47E0-BE28-347FD6FC2050}" destId="{F389AE3F-4466-4A08-A813-F775568D5B6E}" srcOrd="0" destOrd="0" presId="urn:microsoft.com/office/officeart/2005/8/layout/hProcess7"/>
    <dgm:cxn modelId="{AEB3507E-CA72-4533-AEBE-66254AFEC840}" type="presParOf" srcId="{5726179E-9F2D-47E0-BE28-347FD6FC2050}" destId="{5650D474-E145-4339-8133-0204288967D7}" srcOrd="1" destOrd="0" presId="urn:microsoft.com/office/officeart/2005/8/layout/hProcess7"/>
    <dgm:cxn modelId="{39470289-B95F-4487-A0DB-7F05B1D52788}" type="presParOf" srcId="{5726179E-9F2D-47E0-BE28-347FD6FC2050}" destId="{EC17F69B-ABA0-48E6-8480-201905EF4FD2}" srcOrd="2" destOrd="0" presId="urn:microsoft.com/office/officeart/2005/8/layout/hProcess7"/>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A732FD-4E74-460C-8676-67B28356C318}" type="doc">
      <dgm:prSet loTypeId="urn:microsoft.com/office/officeart/2005/8/layout/hProcess7" loCatId="process" qsTypeId="urn:microsoft.com/office/officeart/2005/8/quickstyle/3d1" qsCatId="3D" csTypeId="urn:microsoft.com/office/officeart/2005/8/colors/accent1_2" csCatId="accent1" phldr="1"/>
      <dgm:spPr/>
      <dgm:t>
        <a:bodyPr/>
        <a:lstStyle/>
        <a:p>
          <a:endParaRPr lang="en-US"/>
        </a:p>
      </dgm:t>
    </dgm:pt>
    <dgm:pt modelId="{CE7446B5-3306-431B-9C17-DCED9B348B7F}">
      <dgm:prSet phldrT="[Text]"/>
      <dgm:spPr>
        <a:xfrm>
          <a:off x="0" y="0"/>
          <a:ext cx="2213070" cy="1113968"/>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 title="General Enrollment Period"/>
        </a:ext>
      </dgm:extLst>
    </dgm:pt>
    <dgm:pt modelId="{7DCFFC9B-584E-44B7-9D68-69C03EC7E126}" type="parTrans" cxnId="{41C0FD01-D70F-4E22-B63F-514C3E38E7BE}">
      <dgm:prSet/>
      <dgm:spPr/>
      <dgm:t>
        <a:bodyPr/>
        <a:lstStyle/>
        <a:p>
          <a:endParaRPr lang="en-US"/>
        </a:p>
      </dgm:t>
    </dgm:pt>
    <dgm:pt modelId="{D7E731B6-7AD3-4219-B342-8D941DEB2A06}" type="sibTrans" cxnId="{41C0FD01-D70F-4E22-B63F-514C3E38E7BE}">
      <dgm:prSet/>
      <dgm:spPr/>
      <dgm:t>
        <a:bodyPr/>
        <a:lstStyle/>
        <a:p>
          <a:endParaRPr lang="en-US"/>
        </a:p>
      </dgm:t>
    </dgm:pt>
    <dgm:pt modelId="{920F29A2-7517-464F-90ED-8FCF5914CF64}">
      <dgm:prSet phldrT="[Text]"/>
      <dgm:spPr>
        <a:xfrm>
          <a:off x="2772805" y="0"/>
          <a:ext cx="1648737" cy="1113968"/>
        </a:xfrm>
        <a:prstGeom prst="rect">
          <a:avLst/>
        </a:prstGeom>
        <a:noFill/>
        <a:ln>
          <a:noFill/>
        </a:ln>
        <a:effectLst/>
        <a:scene3d>
          <a:camera prst="orthographicFront"/>
          <a:lightRig rig="flat" dir="t"/>
        </a:scene3d>
        <a:sp3d/>
      </dgm:spPr>
      <dgm:t>
        <a:bodyPr/>
        <a:lstStyle/>
        <a:p>
          <a:pPr algn="ctr"/>
          <a:r>
            <a:rPr lang="en-US" dirty="0">
              <a:solidFill>
                <a:sysClr val="window" lastClr="FFFFFF"/>
              </a:solidFill>
              <a:latin typeface="Calibri" panose="020F0502020204030204"/>
              <a:ea typeface="+mn-ea"/>
              <a:cs typeface="+mn-cs"/>
            </a:rPr>
            <a:t>Continues</a:t>
          </a:r>
        </a:p>
      </dgm:t>
    </dgm:pt>
    <dgm:pt modelId="{00A3E05D-D443-4C8E-A4C4-64615A2BD080}" type="parTrans" cxnId="{F478BA9F-0E13-406A-A9CF-D9A8515326E5}">
      <dgm:prSet/>
      <dgm:spPr/>
      <dgm:t>
        <a:bodyPr/>
        <a:lstStyle/>
        <a:p>
          <a:endParaRPr lang="en-US"/>
        </a:p>
      </dgm:t>
    </dgm:pt>
    <dgm:pt modelId="{DC8D8BE1-8274-49A4-91A4-6080D971476F}" type="sibTrans" cxnId="{F478BA9F-0E13-406A-A9CF-D9A8515326E5}">
      <dgm:prSet/>
      <dgm:spPr/>
      <dgm:t>
        <a:bodyPr/>
        <a:lstStyle/>
        <a:p>
          <a:endParaRPr lang="en-US"/>
        </a:p>
      </dgm:t>
    </dgm:pt>
    <dgm:pt modelId="{2A077B0D-5DA4-4EF4-AB5F-BC5E36084FBA}">
      <dgm:prSet phldrT="[Text]"/>
      <dgm:spPr>
        <a:xfrm>
          <a:off x="4581570" y="0"/>
          <a:ext cx="2213070" cy="1113968"/>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 title="General Enrollment Period (GEP)"/>
        </a:ext>
      </dgm:extLst>
    </dgm:pt>
    <dgm:pt modelId="{E036BCF9-AF9F-4DE2-81A4-D8DC829CC5ED}" type="parTrans" cxnId="{791B750B-0D05-4AA9-A161-D512229FA547}">
      <dgm:prSet/>
      <dgm:spPr/>
      <dgm:t>
        <a:bodyPr/>
        <a:lstStyle/>
        <a:p>
          <a:endParaRPr lang="en-US"/>
        </a:p>
      </dgm:t>
    </dgm:pt>
    <dgm:pt modelId="{C4D96571-8F50-4B39-89F6-27962B6C2477}" type="sibTrans" cxnId="{791B750B-0D05-4AA9-A161-D512229FA547}">
      <dgm:prSet/>
      <dgm:spPr/>
      <dgm:t>
        <a:bodyPr/>
        <a:lstStyle/>
        <a:p>
          <a:endParaRPr lang="en-US"/>
        </a:p>
      </dgm:t>
    </dgm:pt>
    <dgm:pt modelId="{D4F83DD4-C97A-4075-B34B-2C3292F9CAC7}">
      <dgm:prSet phldrT="[Text]"/>
      <dgm:spPr>
        <a:xfrm>
          <a:off x="5024184" y="0"/>
          <a:ext cx="1648737" cy="1113968"/>
        </a:xfrm>
        <a:prstGeom prst="rect">
          <a:avLst/>
        </a:prstGeom>
        <a:noFill/>
        <a:ln>
          <a:noFill/>
        </a:ln>
        <a:effectLst/>
        <a:scene3d>
          <a:camera prst="orthographicFront"/>
          <a:lightRig rig="flat" dir="t"/>
        </a:scene3d>
        <a:sp3d/>
      </dgm:spPr>
      <dgm:t>
        <a:bodyPr/>
        <a:lstStyle/>
        <a:p>
          <a:pPr algn="ctr">
            <a:lnSpc>
              <a:spcPct val="100000"/>
            </a:lnSpc>
            <a:spcAft>
              <a:spcPts val="0"/>
            </a:spcAft>
          </a:pPr>
          <a:r>
            <a:rPr lang="en-US" dirty="0">
              <a:solidFill>
                <a:sysClr val="window" lastClr="FFFFFF"/>
              </a:solidFill>
              <a:latin typeface="Calibri" panose="020F0502020204030204"/>
              <a:ea typeface="+mn-ea"/>
              <a:cs typeface="+mn-cs"/>
            </a:rPr>
            <a:t>Ends</a:t>
          </a:r>
        </a:p>
      </dgm:t>
    </dgm:pt>
    <dgm:pt modelId="{CD80CCF5-F024-4122-8E65-7C37A6004BA6}" type="parTrans" cxnId="{3609FB42-CF6E-412C-9B0E-9FEA422E9C50}">
      <dgm:prSet/>
      <dgm:spPr/>
      <dgm:t>
        <a:bodyPr/>
        <a:lstStyle/>
        <a:p>
          <a:endParaRPr lang="en-US"/>
        </a:p>
      </dgm:t>
    </dgm:pt>
    <dgm:pt modelId="{62B31814-6B55-4E5D-8F27-83B22C87DD54}" type="sibTrans" cxnId="{3609FB42-CF6E-412C-9B0E-9FEA422E9C50}">
      <dgm:prSet/>
      <dgm:spPr/>
      <dgm:t>
        <a:bodyPr/>
        <a:lstStyle/>
        <a:p>
          <a:endParaRPr lang="en-US"/>
        </a:p>
      </dgm:t>
    </dgm:pt>
    <dgm:pt modelId="{83BECA8D-01FF-4796-AB34-3E7FB1A365E6}">
      <dgm:prSet phldrT="[Text]"/>
      <dgm:spPr>
        <a:xfrm>
          <a:off x="442614" y="0"/>
          <a:ext cx="1648737" cy="1113968"/>
        </a:xfrm>
        <a:prstGeom prst="rect">
          <a:avLst/>
        </a:prstGeom>
        <a:noFill/>
        <a:ln>
          <a:noFill/>
        </a:ln>
        <a:effectLst/>
        <a:scene3d>
          <a:camera prst="orthographicFront"/>
          <a:lightRig rig="flat" dir="t"/>
        </a:scene3d>
        <a:sp3d/>
      </dgm:spPr>
      <dgm:t>
        <a:bodyPr/>
        <a:lstStyle/>
        <a:p>
          <a:pPr algn="ctr"/>
          <a:r>
            <a:rPr lang="en-US" dirty="0">
              <a:solidFill>
                <a:sysClr val="window" lastClr="FFFFFF"/>
              </a:solidFill>
              <a:latin typeface="Calibri" panose="020F0502020204030204"/>
              <a:ea typeface="+mn-ea"/>
              <a:cs typeface="+mn-cs"/>
            </a:rPr>
            <a:t>Starts</a:t>
          </a:r>
        </a:p>
        <a:p>
          <a:pPr algn="ctr"/>
          <a:r>
            <a:rPr lang="en-US" dirty="0">
              <a:solidFill>
                <a:sysClr val="window" lastClr="FFFFFF"/>
              </a:solidFill>
              <a:latin typeface="Calibri" panose="020F0502020204030204"/>
              <a:ea typeface="+mn-ea"/>
              <a:cs typeface="+mn-cs"/>
            </a:rPr>
            <a:t>Jan 1 </a:t>
          </a:r>
        </a:p>
      </dgm:t>
    </dgm:pt>
    <dgm:pt modelId="{EBC3F8ED-6CC5-4B4E-87EF-1D839F2C0DAB}" type="sibTrans" cxnId="{CE38F981-224E-499B-8F64-5EF30D843987}">
      <dgm:prSet/>
      <dgm:spPr/>
      <dgm:t>
        <a:bodyPr/>
        <a:lstStyle/>
        <a:p>
          <a:endParaRPr lang="en-US"/>
        </a:p>
      </dgm:t>
    </dgm:pt>
    <dgm:pt modelId="{F84FFCD5-BA80-401F-90CA-107C0FB51A51}" type="parTrans" cxnId="{CE38F981-224E-499B-8F64-5EF30D843987}">
      <dgm:prSet/>
      <dgm:spPr/>
      <dgm:t>
        <a:bodyPr/>
        <a:lstStyle/>
        <a:p>
          <a:endParaRPr lang="en-US"/>
        </a:p>
      </dgm:t>
    </dgm:pt>
    <dgm:pt modelId="{AEF18998-71F0-4703-A2AB-E7BE86E1C170}">
      <dgm:prSet phldrT="[Text]"/>
      <dgm:spPr>
        <a:xfrm>
          <a:off x="2330191" y="0"/>
          <a:ext cx="2213070" cy="1113968"/>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 title="General Enrollment Period"/>
        </a:ext>
      </dgm:extLst>
    </dgm:pt>
    <dgm:pt modelId="{40B83393-F054-4627-954F-75F55AD4B3FA}" type="sibTrans" cxnId="{D3827546-8A23-43E7-8D91-B342495AF6A1}">
      <dgm:prSet/>
      <dgm:spPr/>
      <dgm:t>
        <a:bodyPr/>
        <a:lstStyle/>
        <a:p>
          <a:endParaRPr lang="en-US"/>
        </a:p>
      </dgm:t>
    </dgm:pt>
    <dgm:pt modelId="{0AEB60E1-E4E8-4A35-8567-BF0A1F21F094}" type="parTrans" cxnId="{D3827546-8A23-43E7-8D91-B342495AF6A1}">
      <dgm:prSet/>
      <dgm:spPr/>
      <dgm:t>
        <a:bodyPr/>
        <a:lstStyle/>
        <a:p>
          <a:endParaRPr lang="en-US"/>
        </a:p>
      </dgm:t>
    </dgm:pt>
    <dgm:pt modelId="{661DE5C3-4F0D-4F93-9E38-450682013922}">
      <dgm:prSet phldrT="[Text]"/>
      <dgm:spPr>
        <a:xfrm>
          <a:off x="2772805" y="0"/>
          <a:ext cx="1648737" cy="1113968"/>
        </a:xfrm>
        <a:prstGeom prst="rect">
          <a:avLst/>
        </a:prstGeom>
        <a:noFill/>
        <a:ln>
          <a:noFill/>
        </a:ln>
        <a:effectLst/>
        <a:scene3d>
          <a:camera prst="orthographicFront"/>
          <a:lightRig rig="flat" dir="t"/>
        </a:scene3d>
        <a:sp3d/>
      </dgm:spPr>
      <dgm:t>
        <a:bodyPr/>
        <a:lstStyle/>
        <a:p>
          <a:pPr algn="ctr"/>
          <a:r>
            <a:rPr lang="en-US" dirty="0">
              <a:solidFill>
                <a:sysClr val="window" lastClr="FFFFFF"/>
              </a:solidFill>
              <a:latin typeface="Calibri" panose="020F0502020204030204"/>
              <a:ea typeface="+mn-ea"/>
              <a:cs typeface="+mn-cs"/>
            </a:rPr>
            <a:t>Feb</a:t>
          </a:r>
        </a:p>
      </dgm:t>
    </dgm:pt>
    <dgm:pt modelId="{CE66046B-7FD2-4837-89F2-EB5267E1B935}" type="parTrans" cxnId="{7FF3ABDE-7A66-4A72-9D75-8801072B7820}">
      <dgm:prSet/>
      <dgm:spPr/>
      <dgm:t>
        <a:bodyPr/>
        <a:lstStyle/>
        <a:p>
          <a:endParaRPr lang="en-US"/>
        </a:p>
      </dgm:t>
    </dgm:pt>
    <dgm:pt modelId="{348107A4-EC19-4C8E-9746-9FE7755DD07E}" type="sibTrans" cxnId="{7FF3ABDE-7A66-4A72-9D75-8801072B7820}">
      <dgm:prSet/>
      <dgm:spPr/>
      <dgm:t>
        <a:bodyPr/>
        <a:lstStyle/>
        <a:p>
          <a:endParaRPr lang="en-US"/>
        </a:p>
      </dgm:t>
    </dgm:pt>
    <dgm:pt modelId="{39A2FB39-7EDE-4224-9652-1CB88F38A219}">
      <dgm:prSet phldrT="[Text]"/>
      <dgm:spPr>
        <a:xfrm>
          <a:off x="5024184" y="0"/>
          <a:ext cx="1648737" cy="1113968"/>
        </a:xfrm>
        <a:prstGeom prst="rect">
          <a:avLst/>
        </a:prstGeom>
        <a:noFill/>
        <a:ln>
          <a:noFill/>
        </a:ln>
        <a:effectLst/>
        <a:scene3d>
          <a:camera prst="orthographicFront"/>
          <a:lightRig rig="flat" dir="t"/>
        </a:scene3d>
        <a:sp3d/>
      </dgm:spPr>
      <dgm:t>
        <a:bodyPr/>
        <a:lstStyle/>
        <a:p>
          <a:pPr algn="ctr">
            <a:lnSpc>
              <a:spcPct val="100000"/>
            </a:lnSpc>
            <a:spcAft>
              <a:spcPts val="0"/>
            </a:spcAft>
          </a:pPr>
          <a:r>
            <a:rPr lang="en-US" dirty="0">
              <a:solidFill>
                <a:sysClr val="window" lastClr="FFFFFF"/>
              </a:solidFill>
              <a:latin typeface="Calibri" panose="020F0502020204030204"/>
              <a:ea typeface="+mn-ea"/>
              <a:cs typeface="+mn-cs"/>
            </a:rPr>
            <a:t>Mar 31</a:t>
          </a:r>
        </a:p>
      </dgm:t>
    </dgm:pt>
    <dgm:pt modelId="{96467510-3524-4377-8640-FE735654EF92}" type="parTrans" cxnId="{F623F119-986F-4C5F-BEB5-F103B1E16433}">
      <dgm:prSet/>
      <dgm:spPr/>
      <dgm:t>
        <a:bodyPr/>
        <a:lstStyle/>
        <a:p>
          <a:endParaRPr lang="en-US"/>
        </a:p>
      </dgm:t>
    </dgm:pt>
    <dgm:pt modelId="{FB187A01-8D18-458C-B20D-FE96BD14E5DD}" type="sibTrans" cxnId="{F623F119-986F-4C5F-BEB5-F103B1E16433}">
      <dgm:prSet/>
      <dgm:spPr/>
      <dgm:t>
        <a:bodyPr/>
        <a:lstStyle/>
        <a:p>
          <a:endParaRPr lang="en-US"/>
        </a:p>
      </dgm:t>
    </dgm:pt>
    <dgm:pt modelId="{6988D722-701C-499E-9BD8-8851E1A0A0CC}" type="pres">
      <dgm:prSet presAssocID="{D0A732FD-4E74-460C-8676-67B28356C318}" presName="Name0" presStyleCnt="0">
        <dgm:presLayoutVars>
          <dgm:dir/>
          <dgm:animLvl val="lvl"/>
          <dgm:resizeHandles val="exact"/>
        </dgm:presLayoutVars>
      </dgm:prSet>
      <dgm:spPr/>
    </dgm:pt>
    <dgm:pt modelId="{191AA64B-DC05-439B-ADA1-0B7F017E8920}" type="pres">
      <dgm:prSet presAssocID="{CE7446B5-3306-431B-9C17-DCED9B348B7F}" presName="compositeNode" presStyleCnt="0">
        <dgm:presLayoutVars>
          <dgm:bulletEnabled val="1"/>
        </dgm:presLayoutVars>
      </dgm:prSet>
      <dgm:spPr/>
    </dgm:pt>
    <dgm:pt modelId="{44198CE7-DC3D-4BB1-8365-DF2D6974C8F7}" type="pres">
      <dgm:prSet presAssocID="{CE7446B5-3306-431B-9C17-DCED9B348B7F}" presName="bgRect" presStyleLbl="node1" presStyleIdx="0" presStyleCnt="3" custLinFactNeighborX="-24"/>
      <dgm:spPr/>
    </dgm:pt>
    <dgm:pt modelId="{B0B6A3FB-ED1F-47CE-85F8-2EBD2C36CBD3}" type="pres">
      <dgm:prSet presAssocID="{CE7446B5-3306-431B-9C17-DCED9B348B7F}" presName="parentNode" presStyleLbl="node1" presStyleIdx="0" presStyleCnt="3">
        <dgm:presLayoutVars>
          <dgm:chMax val="0"/>
          <dgm:bulletEnabled val="1"/>
        </dgm:presLayoutVars>
      </dgm:prSet>
      <dgm:spPr/>
    </dgm:pt>
    <dgm:pt modelId="{4FB17124-6943-4A5C-84AB-2DB05267FC22}" type="pres">
      <dgm:prSet presAssocID="{CE7446B5-3306-431B-9C17-DCED9B348B7F}" presName="childNode" presStyleLbl="node1" presStyleIdx="0" presStyleCnt="3">
        <dgm:presLayoutVars>
          <dgm:bulletEnabled val="1"/>
        </dgm:presLayoutVars>
      </dgm:prSet>
      <dgm:spPr/>
    </dgm:pt>
    <dgm:pt modelId="{5072A9B0-9981-406C-B19F-50A06510F98C}" type="pres">
      <dgm:prSet presAssocID="{D7E731B6-7AD3-4219-B342-8D941DEB2A06}" presName="hSp" presStyleCnt="0"/>
      <dgm:spPr/>
    </dgm:pt>
    <dgm:pt modelId="{05BF3E3E-DB1D-4559-8024-FB1239B6A48A}" type="pres">
      <dgm:prSet presAssocID="{D7E731B6-7AD3-4219-B342-8D941DEB2A06}" presName="vProcSp" presStyleCnt="0"/>
      <dgm:spPr/>
    </dgm:pt>
    <dgm:pt modelId="{1659C2A5-4200-46E1-9898-A3D3EA27902F}" type="pres">
      <dgm:prSet presAssocID="{D7E731B6-7AD3-4219-B342-8D941DEB2A06}" presName="vSp1" presStyleCnt="0"/>
      <dgm:spPr/>
    </dgm:pt>
    <dgm:pt modelId="{C3697F08-8247-49E8-8409-B2EDCA8A6D8A}" type="pres">
      <dgm:prSet presAssocID="{D7E731B6-7AD3-4219-B342-8D941DEB2A06}" presName="simulatedConn" presStyleLbl="solidFgAcc1" presStyleIdx="0" presStyleCnt="2"/>
      <dgm:spPr>
        <a:xfrm rot="5400000">
          <a:off x="2220237" y="789173"/>
          <a:ext cx="163740" cy="331960"/>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7130D272-90C7-4B83-9173-2BD07F9DA418}" type="pres">
      <dgm:prSet presAssocID="{D7E731B6-7AD3-4219-B342-8D941DEB2A06}" presName="vSp2" presStyleCnt="0"/>
      <dgm:spPr/>
    </dgm:pt>
    <dgm:pt modelId="{BC035B2F-6DC9-42D6-AC66-63761C4447C8}" type="pres">
      <dgm:prSet presAssocID="{D7E731B6-7AD3-4219-B342-8D941DEB2A06}" presName="sibTrans" presStyleCnt="0"/>
      <dgm:spPr/>
    </dgm:pt>
    <dgm:pt modelId="{0A7A16DF-739E-4429-B844-23B06A2364F4}" type="pres">
      <dgm:prSet presAssocID="{AEF18998-71F0-4703-A2AB-E7BE86E1C170}" presName="compositeNode" presStyleCnt="0">
        <dgm:presLayoutVars>
          <dgm:bulletEnabled val="1"/>
        </dgm:presLayoutVars>
      </dgm:prSet>
      <dgm:spPr/>
    </dgm:pt>
    <dgm:pt modelId="{DF6BABB6-FCC3-49F8-BA63-9E4B73F116CA}" type="pres">
      <dgm:prSet presAssocID="{AEF18998-71F0-4703-A2AB-E7BE86E1C170}" presName="bgRect" presStyleLbl="node1" presStyleIdx="1" presStyleCnt="3" custLinFactNeighborX="1769" custLinFactNeighborY="1391"/>
      <dgm:spPr/>
    </dgm:pt>
    <dgm:pt modelId="{4B6946BE-C9AB-4F4D-8E46-7CD948D87237}" type="pres">
      <dgm:prSet presAssocID="{AEF18998-71F0-4703-A2AB-E7BE86E1C170}" presName="parentNode" presStyleLbl="node1" presStyleIdx="1" presStyleCnt="3">
        <dgm:presLayoutVars>
          <dgm:chMax val="0"/>
          <dgm:bulletEnabled val="1"/>
        </dgm:presLayoutVars>
      </dgm:prSet>
      <dgm:spPr/>
    </dgm:pt>
    <dgm:pt modelId="{B4D72B62-4A7E-40AC-9FFD-41F32E631DAA}" type="pres">
      <dgm:prSet presAssocID="{AEF18998-71F0-4703-A2AB-E7BE86E1C170}" presName="childNode" presStyleLbl="node1" presStyleIdx="1" presStyleCnt="3">
        <dgm:presLayoutVars>
          <dgm:bulletEnabled val="1"/>
        </dgm:presLayoutVars>
      </dgm:prSet>
      <dgm:spPr/>
    </dgm:pt>
    <dgm:pt modelId="{BE4C1E3A-BBDE-4C1D-A8A0-AF3C3BA7704C}" type="pres">
      <dgm:prSet presAssocID="{40B83393-F054-4627-954F-75F55AD4B3FA}" presName="hSp" presStyleCnt="0"/>
      <dgm:spPr/>
    </dgm:pt>
    <dgm:pt modelId="{6D9FE7D1-DE7C-4404-B41F-1496757EBD25}" type="pres">
      <dgm:prSet presAssocID="{40B83393-F054-4627-954F-75F55AD4B3FA}" presName="vProcSp" presStyleCnt="0"/>
      <dgm:spPr/>
    </dgm:pt>
    <dgm:pt modelId="{25B8A66D-2F28-4B5C-9FDF-43B80D0FD855}" type="pres">
      <dgm:prSet presAssocID="{40B83393-F054-4627-954F-75F55AD4B3FA}" presName="vSp1" presStyleCnt="0"/>
      <dgm:spPr/>
    </dgm:pt>
    <dgm:pt modelId="{4840E816-AD25-499D-BB79-1BAAB2921A58}" type="pres">
      <dgm:prSet presAssocID="{40B83393-F054-4627-954F-75F55AD4B3FA}" presName="simulatedConn" presStyleLbl="solidFgAcc1" presStyleIdx="1" presStyleCnt="2"/>
      <dgm:spPr>
        <a:xfrm rot="5400000">
          <a:off x="4510765" y="789173"/>
          <a:ext cx="163740" cy="331960"/>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02F69D5A-7A0F-4513-88B1-3ED32B19A24D}" type="pres">
      <dgm:prSet presAssocID="{40B83393-F054-4627-954F-75F55AD4B3FA}" presName="vSp2" presStyleCnt="0"/>
      <dgm:spPr/>
    </dgm:pt>
    <dgm:pt modelId="{FDA74CF7-71CA-4039-937C-7190D7FC0A48}" type="pres">
      <dgm:prSet presAssocID="{40B83393-F054-4627-954F-75F55AD4B3FA}" presName="sibTrans" presStyleCnt="0"/>
      <dgm:spPr/>
    </dgm:pt>
    <dgm:pt modelId="{203B6D1D-1540-440E-8B90-57C2D6E105F6}" type="pres">
      <dgm:prSet presAssocID="{2A077B0D-5DA4-4EF4-AB5F-BC5E36084FBA}" presName="compositeNode" presStyleCnt="0">
        <dgm:presLayoutVars>
          <dgm:bulletEnabled val="1"/>
        </dgm:presLayoutVars>
      </dgm:prSet>
      <dgm:spPr/>
    </dgm:pt>
    <dgm:pt modelId="{5DAF2A97-352B-436B-B285-1ACB224A0544}" type="pres">
      <dgm:prSet presAssocID="{2A077B0D-5DA4-4EF4-AB5F-BC5E36084FBA}" presName="bgRect" presStyleLbl="node1" presStyleIdx="2" presStyleCnt="3"/>
      <dgm:spPr/>
    </dgm:pt>
    <dgm:pt modelId="{BD547890-99AB-49C6-8C07-F1F276FE002C}" type="pres">
      <dgm:prSet presAssocID="{2A077B0D-5DA4-4EF4-AB5F-BC5E36084FBA}" presName="parentNode" presStyleLbl="node1" presStyleIdx="2" presStyleCnt="3">
        <dgm:presLayoutVars>
          <dgm:chMax val="0"/>
          <dgm:bulletEnabled val="1"/>
        </dgm:presLayoutVars>
      </dgm:prSet>
      <dgm:spPr/>
    </dgm:pt>
    <dgm:pt modelId="{D996FEBF-6D3D-4E96-A123-C3008B460487}" type="pres">
      <dgm:prSet presAssocID="{2A077B0D-5DA4-4EF4-AB5F-BC5E36084FBA}" presName="childNode" presStyleLbl="node1" presStyleIdx="2" presStyleCnt="3">
        <dgm:presLayoutVars>
          <dgm:bulletEnabled val="1"/>
        </dgm:presLayoutVars>
      </dgm:prSet>
      <dgm:spPr/>
    </dgm:pt>
  </dgm:ptLst>
  <dgm:cxnLst>
    <dgm:cxn modelId="{41C0FD01-D70F-4E22-B63F-514C3E38E7BE}" srcId="{D0A732FD-4E74-460C-8676-67B28356C318}" destId="{CE7446B5-3306-431B-9C17-DCED9B348B7F}" srcOrd="0" destOrd="0" parTransId="{7DCFFC9B-584E-44B7-9D68-69C03EC7E126}" sibTransId="{D7E731B6-7AD3-4219-B342-8D941DEB2A06}"/>
    <dgm:cxn modelId="{791B750B-0D05-4AA9-A161-D512229FA547}" srcId="{D0A732FD-4E74-460C-8676-67B28356C318}" destId="{2A077B0D-5DA4-4EF4-AB5F-BC5E36084FBA}" srcOrd="2" destOrd="0" parTransId="{E036BCF9-AF9F-4DE2-81A4-D8DC829CC5ED}" sibTransId="{C4D96571-8F50-4B39-89F6-27962B6C2477}"/>
    <dgm:cxn modelId="{A3C77713-1C41-4253-9456-FEEB20EB752C}" type="presOf" srcId="{CE7446B5-3306-431B-9C17-DCED9B348B7F}" destId="{44198CE7-DC3D-4BB1-8365-DF2D6974C8F7}" srcOrd="0" destOrd="0" presId="urn:microsoft.com/office/officeart/2005/8/layout/hProcess7"/>
    <dgm:cxn modelId="{EE1A9B19-EDB3-486D-B9DA-06DC856E6500}" type="presOf" srcId="{39A2FB39-7EDE-4224-9652-1CB88F38A219}" destId="{D996FEBF-6D3D-4E96-A123-C3008B460487}" srcOrd="0" destOrd="1" presId="urn:microsoft.com/office/officeart/2005/8/layout/hProcess7"/>
    <dgm:cxn modelId="{F623F119-986F-4C5F-BEB5-F103B1E16433}" srcId="{2A077B0D-5DA4-4EF4-AB5F-BC5E36084FBA}" destId="{39A2FB39-7EDE-4224-9652-1CB88F38A219}" srcOrd="1" destOrd="0" parTransId="{96467510-3524-4377-8640-FE735654EF92}" sibTransId="{FB187A01-8D18-458C-B20D-FE96BD14E5DD}"/>
    <dgm:cxn modelId="{68E9D73E-F074-4B93-AECE-97D98D2A9475}" type="presOf" srcId="{661DE5C3-4F0D-4F93-9E38-450682013922}" destId="{B4D72B62-4A7E-40AC-9FFD-41F32E631DAA}" srcOrd="0" destOrd="1" presId="urn:microsoft.com/office/officeart/2005/8/layout/hProcess7"/>
    <dgm:cxn modelId="{3609FB42-CF6E-412C-9B0E-9FEA422E9C50}" srcId="{2A077B0D-5DA4-4EF4-AB5F-BC5E36084FBA}" destId="{D4F83DD4-C97A-4075-B34B-2C3292F9CAC7}" srcOrd="0" destOrd="0" parTransId="{CD80CCF5-F024-4122-8E65-7C37A6004BA6}" sibTransId="{62B31814-6B55-4E5D-8F27-83B22C87DD54}"/>
    <dgm:cxn modelId="{D3827546-8A23-43E7-8D91-B342495AF6A1}" srcId="{D0A732FD-4E74-460C-8676-67B28356C318}" destId="{AEF18998-71F0-4703-A2AB-E7BE86E1C170}" srcOrd="1" destOrd="0" parTransId="{0AEB60E1-E4E8-4A35-8567-BF0A1F21F094}" sibTransId="{40B83393-F054-4627-954F-75F55AD4B3FA}"/>
    <dgm:cxn modelId="{1F4A0C6A-7874-4BCA-81B8-915A628FF45A}" type="presOf" srcId="{2A077B0D-5DA4-4EF4-AB5F-BC5E36084FBA}" destId="{BD547890-99AB-49C6-8C07-F1F276FE002C}" srcOrd="1" destOrd="0" presId="urn:microsoft.com/office/officeart/2005/8/layout/hProcess7"/>
    <dgm:cxn modelId="{8AEA146F-8E30-4DFB-9F7C-A1531F5403DE}" type="presOf" srcId="{AEF18998-71F0-4703-A2AB-E7BE86E1C170}" destId="{DF6BABB6-FCC3-49F8-BA63-9E4B73F116CA}" srcOrd="0" destOrd="0" presId="urn:microsoft.com/office/officeart/2005/8/layout/hProcess7"/>
    <dgm:cxn modelId="{9BC3E858-3F11-4DD8-8CE2-F796FAD4D1EA}" type="presOf" srcId="{2A077B0D-5DA4-4EF4-AB5F-BC5E36084FBA}" destId="{5DAF2A97-352B-436B-B285-1ACB224A0544}" srcOrd="0" destOrd="0" presId="urn:microsoft.com/office/officeart/2005/8/layout/hProcess7"/>
    <dgm:cxn modelId="{CE38F981-224E-499B-8F64-5EF30D843987}" srcId="{CE7446B5-3306-431B-9C17-DCED9B348B7F}" destId="{83BECA8D-01FF-4796-AB34-3E7FB1A365E6}" srcOrd="0" destOrd="0" parTransId="{F84FFCD5-BA80-401F-90CA-107C0FB51A51}" sibTransId="{EBC3F8ED-6CC5-4B4E-87EF-1D839F2C0DAB}"/>
    <dgm:cxn modelId="{F478BA9F-0E13-406A-A9CF-D9A8515326E5}" srcId="{AEF18998-71F0-4703-A2AB-E7BE86E1C170}" destId="{920F29A2-7517-464F-90ED-8FCF5914CF64}" srcOrd="0" destOrd="0" parTransId="{00A3E05D-D443-4C8E-A4C4-64615A2BD080}" sibTransId="{DC8D8BE1-8274-49A4-91A4-6080D971476F}"/>
    <dgm:cxn modelId="{AD83F6A9-F66C-4B0D-B05F-91E57FE9AD62}" type="presOf" srcId="{D0A732FD-4E74-460C-8676-67B28356C318}" destId="{6988D722-701C-499E-9BD8-8851E1A0A0CC}" srcOrd="0" destOrd="0" presId="urn:microsoft.com/office/officeart/2005/8/layout/hProcess7"/>
    <dgm:cxn modelId="{0CF329BE-66D6-4B5E-8D2C-B2D01B11FB74}" type="presOf" srcId="{83BECA8D-01FF-4796-AB34-3E7FB1A365E6}" destId="{4FB17124-6943-4A5C-84AB-2DB05267FC22}" srcOrd="0" destOrd="0" presId="urn:microsoft.com/office/officeart/2005/8/layout/hProcess7"/>
    <dgm:cxn modelId="{2A9D8CC6-A094-40FA-A8A9-D39E5E0D36D1}" type="presOf" srcId="{D4F83DD4-C97A-4075-B34B-2C3292F9CAC7}" destId="{D996FEBF-6D3D-4E96-A123-C3008B460487}" srcOrd="0" destOrd="0" presId="urn:microsoft.com/office/officeart/2005/8/layout/hProcess7"/>
    <dgm:cxn modelId="{16172FD2-8EE4-4AE8-B55A-D53484C45DDE}" type="presOf" srcId="{CE7446B5-3306-431B-9C17-DCED9B348B7F}" destId="{B0B6A3FB-ED1F-47CE-85F8-2EBD2C36CBD3}" srcOrd="1" destOrd="0" presId="urn:microsoft.com/office/officeart/2005/8/layout/hProcess7"/>
    <dgm:cxn modelId="{B25D44DE-FAD2-4FEF-8FA1-0536B5F4BAC8}" type="presOf" srcId="{AEF18998-71F0-4703-A2AB-E7BE86E1C170}" destId="{4B6946BE-C9AB-4F4D-8E46-7CD948D87237}" srcOrd="1" destOrd="0" presId="urn:microsoft.com/office/officeart/2005/8/layout/hProcess7"/>
    <dgm:cxn modelId="{7FF3ABDE-7A66-4A72-9D75-8801072B7820}" srcId="{AEF18998-71F0-4703-A2AB-E7BE86E1C170}" destId="{661DE5C3-4F0D-4F93-9E38-450682013922}" srcOrd="1" destOrd="0" parTransId="{CE66046B-7FD2-4837-89F2-EB5267E1B935}" sibTransId="{348107A4-EC19-4C8E-9746-9FE7755DD07E}"/>
    <dgm:cxn modelId="{AAA60CE5-197C-46C5-8E68-538142B8B106}" type="presOf" srcId="{920F29A2-7517-464F-90ED-8FCF5914CF64}" destId="{B4D72B62-4A7E-40AC-9FFD-41F32E631DAA}" srcOrd="0" destOrd="0" presId="urn:microsoft.com/office/officeart/2005/8/layout/hProcess7"/>
    <dgm:cxn modelId="{0EC706B5-DE65-45D7-BF29-EABD374C94D1}" type="presParOf" srcId="{6988D722-701C-499E-9BD8-8851E1A0A0CC}" destId="{191AA64B-DC05-439B-ADA1-0B7F017E8920}" srcOrd="0" destOrd="0" presId="urn:microsoft.com/office/officeart/2005/8/layout/hProcess7"/>
    <dgm:cxn modelId="{0E5C390B-5048-4EA6-B7CC-A3FBD8F4D8BD}" type="presParOf" srcId="{191AA64B-DC05-439B-ADA1-0B7F017E8920}" destId="{44198CE7-DC3D-4BB1-8365-DF2D6974C8F7}" srcOrd="0" destOrd="0" presId="urn:microsoft.com/office/officeart/2005/8/layout/hProcess7"/>
    <dgm:cxn modelId="{187EF29A-6F8F-40AA-9F26-EFE16692353D}" type="presParOf" srcId="{191AA64B-DC05-439B-ADA1-0B7F017E8920}" destId="{B0B6A3FB-ED1F-47CE-85F8-2EBD2C36CBD3}" srcOrd="1" destOrd="0" presId="urn:microsoft.com/office/officeart/2005/8/layout/hProcess7"/>
    <dgm:cxn modelId="{A9F02D21-DC34-4F2B-BCFE-2EF000EF8B11}" type="presParOf" srcId="{191AA64B-DC05-439B-ADA1-0B7F017E8920}" destId="{4FB17124-6943-4A5C-84AB-2DB05267FC22}" srcOrd="2" destOrd="0" presId="urn:microsoft.com/office/officeart/2005/8/layout/hProcess7"/>
    <dgm:cxn modelId="{53F534FB-20D7-4D5B-A2AB-4E58C9081E53}" type="presParOf" srcId="{6988D722-701C-499E-9BD8-8851E1A0A0CC}" destId="{5072A9B0-9981-406C-B19F-50A06510F98C}" srcOrd="1" destOrd="0" presId="urn:microsoft.com/office/officeart/2005/8/layout/hProcess7"/>
    <dgm:cxn modelId="{945824EF-AF54-4D27-9534-0AACE9B00092}" type="presParOf" srcId="{6988D722-701C-499E-9BD8-8851E1A0A0CC}" destId="{05BF3E3E-DB1D-4559-8024-FB1239B6A48A}" srcOrd="2" destOrd="0" presId="urn:microsoft.com/office/officeart/2005/8/layout/hProcess7"/>
    <dgm:cxn modelId="{F75A1C69-5978-4042-BA61-E866E96EFB1E}" type="presParOf" srcId="{05BF3E3E-DB1D-4559-8024-FB1239B6A48A}" destId="{1659C2A5-4200-46E1-9898-A3D3EA27902F}" srcOrd="0" destOrd="0" presId="urn:microsoft.com/office/officeart/2005/8/layout/hProcess7"/>
    <dgm:cxn modelId="{81C360E4-9BBF-4B04-B7DD-FC1DFCB3A977}" type="presParOf" srcId="{05BF3E3E-DB1D-4559-8024-FB1239B6A48A}" destId="{C3697F08-8247-49E8-8409-B2EDCA8A6D8A}" srcOrd="1" destOrd="0" presId="urn:microsoft.com/office/officeart/2005/8/layout/hProcess7"/>
    <dgm:cxn modelId="{0FF257E2-E48B-4E86-96A7-93CFB022919B}" type="presParOf" srcId="{05BF3E3E-DB1D-4559-8024-FB1239B6A48A}" destId="{7130D272-90C7-4B83-9173-2BD07F9DA418}" srcOrd="2" destOrd="0" presId="urn:microsoft.com/office/officeart/2005/8/layout/hProcess7"/>
    <dgm:cxn modelId="{88F78325-62FF-4F0C-A7E3-C90B45B7C678}" type="presParOf" srcId="{6988D722-701C-499E-9BD8-8851E1A0A0CC}" destId="{BC035B2F-6DC9-42D6-AC66-63761C4447C8}" srcOrd="3" destOrd="0" presId="urn:microsoft.com/office/officeart/2005/8/layout/hProcess7"/>
    <dgm:cxn modelId="{27E6C5B8-7C27-41D5-9EAE-D8682F32361D}" type="presParOf" srcId="{6988D722-701C-499E-9BD8-8851E1A0A0CC}" destId="{0A7A16DF-739E-4429-B844-23B06A2364F4}" srcOrd="4" destOrd="0" presId="urn:microsoft.com/office/officeart/2005/8/layout/hProcess7"/>
    <dgm:cxn modelId="{193AF9E4-180A-4165-BAE8-790E8FF20D7C}" type="presParOf" srcId="{0A7A16DF-739E-4429-B844-23B06A2364F4}" destId="{DF6BABB6-FCC3-49F8-BA63-9E4B73F116CA}" srcOrd="0" destOrd="0" presId="urn:microsoft.com/office/officeart/2005/8/layout/hProcess7"/>
    <dgm:cxn modelId="{4F646911-B628-45F8-AC69-0732C417D5E9}" type="presParOf" srcId="{0A7A16DF-739E-4429-B844-23B06A2364F4}" destId="{4B6946BE-C9AB-4F4D-8E46-7CD948D87237}" srcOrd="1" destOrd="0" presId="urn:microsoft.com/office/officeart/2005/8/layout/hProcess7"/>
    <dgm:cxn modelId="{1A53C0D2-F97F-4FD1-9EAA-522EF24EDEA5}" type="presParOf" srcId="{0A7A16DF-739E-4429-B844-23B06A2364F4}" destId="{B4D72B62-4A7E-40AC-9FFD-41F32E631DAA}" srcOrd="2" destOrd="0" presId="urn:microsoft.com/office/officeart/2005/8/layout/hProcess7"/>
    <dgm:cxn modelId="{E8164A32-17E4-4487-B220-58105C267006}" type="presParOf" srcId="{6988D722-701C-499E-9BD8-8851E1A0A0CC}" destId="{BE4C1E3A-BBDE-4C1D-A8A0-AF3C3BA7704C}" srcOrd="5" destOrd="0" presId="urn:microsoft.com/office/officeart/2005/8/layout/hProcess7"/>
    <dgm:cxn modelId="{3169686E-3C1E-4C65-8DCF-714A9F709D4B}" type="presParOf" srcId="{6988D722-701C-499E-9BD8-8851E1A0A0CC}" destId="{6D9FE7D1-DE7C-4404-B41F-1496757EBD25}" srcOrd="6" destOrd="0" presId="urn:microsoft.com/office/officeart/2005/8/layout/hProcess7"/>
    <dgm:cxn modelId="{D9356F74-9061-4B94-A8EA-0D091BF7591E}" type="presParOf" srcId="{6D9FE7D1-DE7C-4404-B41F-1496757EBD25}" destId="{25B8A66D-2F28-4B5C-9FDF-43B80D0FD855}" srcOrd="0" destOrd="0" presId="urn:microsoft.com/office/officeart/2005/8/layout/hProcess7"/>
    <dgm:cxn modelId="{CA3308AA-E803-40EF-B44D-F8A916301F86}" type="presParOf" srcId="{6D9FE7D1-DE7C-4404-B41F-1496757EBD25}" destId="{4840E816-AD25-499D-BB79-1BAAB2921A58}" srcOrd="1" destOrd="0" presId="urn:microsoft.com/office/officeart/2005/8/layout/hProcess7"/>
    <dgm:cxn modelId="{D2361373-A52E-4B2B-8D9E-6881634D56CF}" type="presParOf" srcId="{6D9FE7D1-DE7C-4404-B41F-1496757EBD25}" destId="{02F69D5A-7A0F-4513-88B1-3ED32B19A24D}" srcOrd="2" destOrd="0" presId="urn:microsoft.com/office/officeart/2005/8/layout/hProcess7"/>
    <dgm:cxn modelId="{17EA8D6A-D02F-41B8-9CE2-C2E17F0CA733}" type="presParOf" srcId="{6988D722-701C-499E-9BD8-8851E1A0A0CC}" destId="{FDA74CF7-71CA-4039-937C-7190D7FC0A48}" srcOrd="7" destOrd="0" presId="urn:microsoft.com/office/officeart/2005/8/layout/hProcess7"/>
    <dgm:cxn modelId="{DB540EDE-05C6-41C8-B372-8EFCFE96E9CE}" type="presParOf" srcId="{6988D722-701C-499E-9BD8-8851E1A0A0CC}" destId="{203B6D1D-1540-440E-8B90-57C2D6E105F6}" srcOrd="8" destOrd="0" presId="urn:microsoft.com/office/officeart/2005/8/layout/hProcess7"/>
    <dgm:cxn modelId="{3C9115B9-4F90-4A94-B382-F75A6E5080B0}" type="presParOf" srcId="{203B6D1D-1540-440E-8B90-57C2D6E105F6}" destId="{5DAF2A97-352B-436B-B285-1ACB224A0544}" srcOrd="0" destOrd="0" presId="urn:microsoft.com/office/officeart/2005/8/layout/hProcess7"/>
    <dgm:cxn modelId="{0B55BD48-849C-476C-A927-3FBC1143152C}" type="presParOf" srcId="{203B6D1D-1540-440E-8B90-57C2D6E105F6}" destId="{BD547890-99AB-49C6-8C07-F1F276FE002C}" srcOrd="1" destOrd="0" presId="urn:microsoft.com/office/officeart/2005/8/layout/hProcess7"/>
    <dgm:cxn modelId="{2B40A505-E6BE-4CCA-B083-954B0BD31471}" type="presParOf" srcId="{203B6D1D-1540-440E-8B90-57C2D6E105F6}" destId="{D996FEBF-6D3D-4E96-A123-C3008B460487}" srcOrd="2" destOrd="0" presId="urn:microsoft.com/office/officeart/2005/8/layout/hProcess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0D7963-AF3A-448C-AD12-645530A91311}" type="doc">
      <dgm:prSet loTypeId="urn:microsoft.com/office/officeart/2005/8/layout/hProcess7" loCatId="list" qsTypeId="urn:microsoft.com/office/officeart/2005/8/quickstyle/3d1" qsCatId="3D" csTypeId="urn:microsoft.com/office/officeart/2005/8/colors/accent1_2" csCatId="accent1" phldr="1"/>
      <dgm:spPr/>
      <dgm:t>
        <a:bodyPr/>
        <a:lstStyle/>
        <a:p>
          <a:endParaRPr lang="en-US"/>
        </a:p>
      </dgm:t>
    </dgm:pt>
    <dgm:pt modelId="{9A365E08-0344-4CC5-8774-63CDA16468A2}">
      <dgm:prSet phldrT="[Text]" custT="1"/>
      <dgm:spPr>
        <a:xfrm>
          <a:off x="1125" y="0"/>
          <a:ext cx="2303569" cy="1504663"/>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sz="1400" b="1"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overage Begins July 1" title="General Enrollment Period"/>
        </a:ext>
      </dgm:extLst>
    </dgm:pt>
    <dgm:pt modelId="{2A0163F8-49B5-49B6-A598-A2631FDE8BF2}" type="parTrans" cxnId="{D91DA57E-D808-439F-9EFC-9E41089249D7}">
      <dgm:prSet/>
      <dgm:spPr/>
      <dgm:t>
        <a:bodyPr/>
        <a:lstStyle/>
        <a:p>
          <a:endParaRPr lang="en-US"/>
        </a:p>
      </dgm:t>
    </dgm:pt>
    <dgm:pt modelId="{D4C6348B-CB5E-47AF-A605-342F15DD69E6}" type="sibTrans" cxnId="{D91DA57E-D808-439F-9EFC-9E41089249D7}">
      <dgm:prSet/>
      <dgm:spPr/>
      <dgm:t>
        <a:bodyPr/>
        <a:lstStyle/>
        <a:p>
          <a:endParaRPr lang="en-US"/>
        </a:p>
      </dgm:t>
    </dgm:pt>
    <dgm:pt modelId="{C18FA4FC-1DB3-43E6-A7FE-193B0B55A5BB}">
      <dgm:prSet phldrT="[Text]" custT="1"/>
      <dgm:spPr>
        <a:xfrm>
          <a:off x="461839" y="0"/>
          <a:ext cx="1716159" cy="1504663"/>
        </a:xfrm>
        <a:prstGeom prst="rect">
          <a:avLst/>
        </a:prstGeom>
        <a:noFill/>
        <a:ln>
          <a:noFill/>
        </a:ln>
        <a:effectLst/>
        <a:scene3d>
          <a:camera prst="orthographicFront"/>
          <a:lightRig rig="flat" dir="t"/>
        </a:scene3d>
        <a:sp3d/>
      </dgm:spPr>
      <dgm:t>
        <a:bodyPr/>
        <a:lstStyle/>
        <a:p>
          <a:r>
            <a:rPr lang="en-US" sz="2800" dirty="0">
              <a:solidFill>
                <a:sysClr val="window" lastClr="FFFFFF"/>
              </a:solidFill>
              <a:latin typeface="Calibri" panose="020F0502020204030204"/>
              <a:ea typeface="+mn-ea"/>
              <a:cs typeface="+mn-cs"/>
            </a:rPr>
            <a:t>Coverage Begins</a:t>
          </a:r>
        </a:p>
        <a:p>
          <a:r>
            <a:rPr lang="en-US" sz="3600" dirty="0">
              <a:solidFill>
                <a:sysClr val="window" lastClr="FFFFFF"/>
              </a:solidFill>
              <a:latin typeface="Calibri" panose="020F0502020204030204"/>
              <a:ea typeface="+mn-ea"/>
              <a:cs typeface="+mn-cs"/>
            </a:rPr>
            <a:t>Jul 1</a:t>
          </a:r>
        </a:p>
      </dgm:t>
    </dgm:pt>
    <dgm:pt modelId="{CE47235C-F205-4B1A-970B-6E16EF69F53F}" type="parTrans" cxnId="{5B13A025-B923-4DA7-BF2F-A2758384955E}">
      <dgm:prSet/>
      <dgm:spPr/>
      <dgm:t>
        <a:bodyPr/>
        <a:lstStyle/>
        <a:p>
          <a:endParaRPr lang="en-US"/>
        </a:p>
      </dgm:t>
    </dgm:pt>
    <dgm:pt modelId="{68239A12-C78F-482B-A5C2-AD62C8E03388}" type="sibTrans" cxnId="{5B13A025-B923-4DA7-BF2F-A2758384955E}">
      <dgm:prSet/>
      <dgm:spPr/>
      <dgm:t>
        <a:bodyPr/>
        <a:lstStyle/>
        <a:p>
          <a:endParaRPr lang="en-US"/>
        </a:p>
      </dgm:t>
    </dgm:pt>
    <dgm:pt modelId="{3B021341-F780-446C-AE18-6CA92A6D01B5}" type="pres">
      <dgm:prSet presAssocID="{B00D7963-AF3A-448C-AD12-645530A91311}" presName="Name0" presStyleCnt="0">
        <dgm:presLayoutVars>
          <dgm:dir/>
          <dgm:animLvl val="lvl"/>
          <dgm:resizeHandles val="exact"/>
        </dgm:presLayoutVars>
      </dgm:prSet>
      <dgm:spPr/>
    </dgm:pt>
    <dgm:pt modelId="{D15D1962-5CE7-40A4-B700-038B145CC324}" type="pres">
      <dgm:prSet presAssocID="{9A365E08-0344-4CC5-8774-63CDA16468A2}" presName="compositeNode" presStyleCnt="0">
        <dgm:presLayoutVars>
          <dgm:bulletEnabled val="1"/>
        </dgm:presLayoutVars>
      </dgm:prSet>
      <dgm:spPr/>
    </dgm:pt>
    <dgm:pt modelId="{85F8C5F2-219C-4337-B7E7-253D6F847DF4}" type="pres">
      <dgm:prSet presAssocID="{9A365E08-0344-4CC5-8774-63CDA16468A2}" presName="bgRect" presStyleLbl="node1" presStyleIdx="0" presStyleCnt="1" custLinFactNeighborY="-766"/>
      <dgm:spPr/>
    </dgm:pt>
    <dgm:pt modelId="{2ECCACA7-0701-41EA-AC42-09F5621BCA70}" type="pres">
      <dgm:prSet presAssocID="{9A365E08-0344-4CC5-8774-63CDA16468A2}" presName="parentNode" presStyleLbl="node1" presStyleIdx="0" presStyleCnt="1">
        <dgm:presLayoutVars>
          <dgm:chMax val="0"/>
          <dgm:bulletEnabled val="1"/>
        </dgm:presLayoutVars>
      </dgm:prSet>
      <dgm:spPr/>
    </dgm:pt>
    <dgm:pt modelId="{7DDC2B3D-A8E4-4B2E-894C-D9268877AFA7}" type="pres">
      <dgm:prSet presAssocID="{9A365E08-0344-4CC5-8774-63CDA16468A2}" presName="childNode" presStyleLbl="node1" presStyleIdx="0" presStyleCnt="1">
        <dgm:presLayoutVars>
          <dgm:bulletEnabled val="1"/>
        </dgm:presLayoutVars>
      </dgm:prSet>
      <dgm:spPr/>
    </dgm:pt>
  </dgm:ptLst>
  <dgm:cxnLst>
    <dgm:cxn modelId="{A53D7A0B-81CA-4B4E-A655-74BC9617313E}" type="presOf" srcId="{9A365E08-0344-4CC5-8774-63CDA16468A2}" destId="{2ECCACA7-0701-41EA-AC42-09F5621BCA70}" srcOrd="1" destOrd="0" presId="urn:microsoft.com/office/officeart/2005/8/layout/hProcess7"/>
    <dgm:cxn modelId="{DF831620-5CB5-499E-A996-DAC919066855}" type="presOf" srcId="{B00D7963-AF3A-448C-AD12-645530A91311}" destId="{3B021341-F780-446C-AE18-6CA92A6D01B5}" srcOrd="0" destOrd="0" presId="urn:microsoft.com/office/officeart/2005/8/layout/hProcess7"/>
    <dgm:cxn modelId="{5B13A025-B923-4DA7-BF2F-A2758384955E}" srcId="{9A365E08-0344-4CC5-8774-63CDA16468A2}" destId="{C18FA4FC-1DB3-43E6-A7FE-193B0B55A5BB}" srcOrd="0" destOrd="0" parTransId="{CE47235C-F205-4B1A-970B-6E16EF69F53F}" sibTransId="{68239A12-C78F-482B-A5C2-AD62C8E03388}"/>
    <dgm:cxn modelId="{155D6539-4D33-4BE0-BE54-AA1FE191D2D4}" type="presOf" srcId="{C18FA4FC-1DB3-43E6-A7FE-193B0B55A5BB}" destId="{7DDC2B3D-A8E4-4B2E-894C-D9268877AFA7}" srcOrd="0" destOrd="0" presId="urn:microsoft.com/office/officeart/2005/8/layout/hProcess7"/>
    <dgm:cxn modelId="{EC261172-F51D-415A-A5DB-D9808F832F5A}" type="presOf" srcId="{9A365E08-0344-4CC5-8774-63CDA16468A2}" destId="{85F8C5F2-219C-4337-B7E7-253D6F847DF4}" srcOrd="0" destOrd="0" presId="urn:microsoft.com/office/officeart/2005/8/layout/hProcess7"/>
    <dgm:cxn modelId="{D91DA57E-D808-439F-9EFC-9E41089249D7}" srcId="{B00D7963-AF3A-448C-AD12-645530A91311}" destId="{9A365E08-0344-4CC5-8774-63CDA16468A2}" srcOrd="0" destOrd="0" parTransId="{2A0163F8-49B5-49B6-A598-A2631FDE8BF2}" sibTransId="{D4C6348B-CB5E-47AF-A605-342F15DD69E6}"/>
    <dgm:cxn modelId="{FAABA71A-41BA-4DF9-9DFC-E411DDCEBA22}" type="presParOf" srcId="{3B021341-F780-446C-AE18-6CA92A6D01B5}" destId="{D15D1962-5CE7-40A4-B700-038B145CC324}" srcOrd="0" destOrd="0" presId="urn:microsoft.com/office/officeart/2005/8/layout/hProcess7"/>
    <dgm:cxn modelId="{F1CB9A7D-E2F4-4D72-95F5-F56478E59EAF}" type="presParOf" srcId="{D15D1962-5CE7-40A4-B700-038B145CC324}" destId="{85F8C5F2-219C-4337-B7E7-253D6F847DF4}" srcOrd="0" destOrd="0" presId="urn:microsoft.com/office/officeart/2005/8/layout/hProcess7"/>
    <dgm:cxn modelId="{7630DB49-46D1-4BB6-BDB7-97AA139B15E4}" type="presParOf" srcId="{D15D1962-5CE7-40A4-B700-038B145CC324}" destId="{2ECCACA7-0701-41EA-AC42-09F5621BCA70}" srcOrd="1" destOrd="0" presId="urn:microsoft.com/office/officeart/2005/8/layout/hProcess7"/>
    <dgm:cxn modelId="{48056C15-1972-42A1-8A39-00A2311B7C56}" type="presParOf" srcId="{D15D1962-5CE7-40A4-B700-038B145CC324}" destId="{7DDC2B3D-A8E4-4B2E-894C-D9268877AFA7}" srcOrd="2" destOrd="0" presId="urn:microsoft.com/office/officeart/2005/8/layout/hProcess7"/>
  </dgm:cxnLst>
  <dgm:bg>
    <a:solidFill>
      <a:schemeClr val="tx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A732FD-4E74-460C-8676-67B28356C318}" type="doc">
      <dgm:prSet loTypeId="urn:microsoft.com/office/officeart/2005/8/layout/hProcess7" loCatId="process" qsTypeId="urn:microsoft.com/office/officeart/2005/8/quickstyle/3d1" qsCatId="3D" csTypeId="urn:microsoft.com/office/officeart/2005/8/colors/accent1_2" csCatId="accent1" phldr="1"/>
      <dgm:spPr/>
      <dgm:t>
        <a:bodyPr/>
        <a:lstStyle/>
        <a:p>
          <a:endParaRPr lang="en-US"/>
        </a:p>
      </dgm:t>
    </dgm:pt>
    <dgm:pt modelId="{CE7446B5-3306-431B-9C17-DCED9B348B7F}">
      <dgm:prSet phldrT="[Text]"/>
      <dgm:spPr>
        <a:xfrm>
          <a:off x="0" y="0"/>
          <a:ext cx="2213070" cy="1113968"/>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 title="General Enrollment Period"/>
        </a:ext>
      </dgm:extLst>
    </dgm:pt>
    <dgm:pt modelId="{7DCFFC9B-584E-44B7-9D68-69C03EC7E126}" type="parTrans" cxnId="{41C0FD01-D70F-4E22-B63F-514C3E38E7BE}">
      <dgm:prSet/>
      <dgm:spPr/>
      <dgm:t>
        <a:bodyPr/>
        <a:lstStyle/>
        <a:p>
          <a:endParaRPr lang="en-US"/>
        </a:p>
      </dgm:t>
    </dgm:pt>
    <dgm:pt modelId="{D7E731B6-7AD3-4219-B342-8D941DEB2A06}" type="sibTrans" cxnId="{41C0FD01-D70F-4E22-B63F-514C3E38E7BE}">
      <dgm:prSet/>
      <dgm:spPr/>
      <dgm:t>
        <a:bodyPr/>
        <a:lstStyle/>
        <a:p>
          <a:endParaRPr lang="en-US"/>
        </a:p>
      </dgm:t>
    </dgm:pt>
    <dgm:pt modelId="{920F29A2-7517-464F-90ED-8FCF5914CF64}">
      <dgm:prSet phldrT="[Text]"/>
      <dgm:spPr>
        <a:xfrm>
          <a:off x="2772805" y="0"/>
          <a:ext cx="1648737" cy="1113968"/>
        </a:xfrm>
        <a:prstGeom prst="rect">
          <a:avLst/>
        </a:prstGeom>
        <a:noFill/>
        <a:ln>
          <a:noFill/>
        </a:ln>
        <a:effectLst/>
        <a:scene3d>
          <a:camera prst="orthographicFront"/>
          <a:lightRig rig="flat" dir="t"/>
        </a:scene3d>
        <a:sp3d/>
      </dgm:spPr>
      <dgm:t>
        <a:bodyPr/>
        <a:lstStyle/>
        <a:p>
          <a:pPr algn="ctr"/>
          <a:r>
            <a:rPr lang="en-US" dirty="0">
              <a:solidFill>
                <a:sysClr val="window" lastClr="FFFFFF"/>
              </a:solidFill>
              <a:latin typeface="Calibri" panose="020F0502020204030204"/>
              <a:ea typeface="+mn-ea"/>
              <a:cs typeface="+mn-cs"/>
            </a:rPr>
            <a:t>Continues</a:t>
          </a:r>
        </a:p>
      </dgm:t>
    </dgm:pt>
    <dgm:pt modelId="{00A3E05D-D443-4C8E-A4C4-64615A2BD080}" type="parTrans" cxnId="{F478BA9F-0E13-406A-A9CF-D9A8515326E5}">
      <dgm:prSet/>
      <dgm:spPr/>
      <dgm:t>
        <a:bodyPr/>
        <a:lstStyle/>
        <a:p>
          <a:endParaRPr lang="en-US"/>
        </a:p>
      </dgm:t>
    </dgm:pt>
    <dgm:pt modelId="{DC8D8BE1-8274-49A4-91A4-6080D971476F}" type="sibTrans" cxnId="{F478BA9F-0E13-406A-A9CF-D9A8515326E5}">
      <dgm:prSet/>
      <dgm:spPr/>
      <dgm:t>
        <a:bodyPr/>
        <a:lstStyle/>
        <a:p>
          <a:endParaRPr lang="en-US"/>
        </a:p>
      </dgm:t>
    </dgm:pt>
    <dgm:pt modelId="{2A077B0D-5DA4-4EF4-AB5F-BC5E36084FBA}">
      <dgm:prSet phldrT="[Text]"/>
      <dgm:spPr>
        <a:xfrm>
          <a:off x="4581570" y="0"/>
          <a:ext cx="2213070" cy="1113968"/>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 title="General Enrollment Period (GEP)"/>
        </a:ext>
      </dgm:extLst>
    </dgm:pt>
    <dgm:pt modelId="{E036BCF9-AF9F-4DE2-81A4-D8DC829CC5ED}" type="parTrans" cxnId="{791B750B-0D05-4AA9-A161-D512229FA547}">
      <dgm:prSet/>
      <dgm:spPr/>
      <dgm:t>
        <a:bodyPr/>
        <a:lstStyle/>
        <a:p>
          <a:endParaRPr lang="en-US"/>
        </a:p>
      </dgm:t>
    </dgm:pt>
    <dgm:pt modelId="{C4D96571-8F50-4B39-89F6-27962B6C2477}" type="sibTrans" cxnId="{791B750B-0D05-4AA9-A161-D512229FA547}">
      <dgm:prSet/>
      <dgm:spPr/>
      <dgm:t>
        <a:bodyPr/>
        <a:lstStyle/>
        <a:p>
          <a:endParaRPr lang="en-US"/>
        </a:p>
      </dgm:t>
    </dgm:pt>
    <dgm:pt modelId="{D4F83DD4-C97A-4075-B34B-2C3292F9CAC7}">
      <dgm:prSet phldrT="[Text]"/>
      <dgm:spPr>
        <a:xfrm>
          <a:off x="5024184" y="0"/>
          <a:ext cx="1648737" cy="1113968"/>
        </a:xfrm>
        <a:prstGeom prst="rect">
          <a:avLst/>
        </a:prstGeom>
        <a:noFill/>
        <a:ln>
          <a:noFill/>
        </a:ln>
        <a:effectLst/>
        <a:scene3d>
          <a:camera prst="orthographicFront"/>
          <a:lightRig rig="flat" dir="t"/>
        </a:scene3d>
        <a:sp3d/>
      </dgm:spPr>
      <dgm:t>
        <a:bodyPr/>
        <a:lstStyle/>
        <a:p>
          <a:pPr algn="ctr">
            <a:lnSpc>
              <a:spcPct val="100000"/>
            </a:lnSpc>
            <a:spcAft>
              <a:spcPts val="0"/>
            </a:spcAft>
          </a:pPr>
          <a:r>
            <a:rPr lang="en-US" dirty="0">
              <a:solidFill>
                <a:sysClr val="window" lastClr="FFFFFF"/>
              </a:solidFill>
              <a:latin typeface="Calibri" panose="020F0502020204030204"/>
              <a:ea typeface="+mn-ea"/>
              <a:cs typeface="+mn-cs"/>
            </a:rPr>
            <a:t>Ends</a:t>
          </a:r>
        </a:p>
      </dgm:t>
    </dgm:pt>
    <dgm:pt modelId="{CD80CCF5-F024-4122-8E65-7C37A6004BA6}" type="parTrans" cxnId="{3609FB42-CF6E-412C-9B0E-9FEA422E9C50}">
      <dgm:prSet/>
      <dgm:spPr/>
      <dgm:t>
        <a:bodyPr/>
        <a:lstStyle/>
        <a:p>
          <a:endParaRPr lang="en-US"/>
        </a:p>
      </dgm:t>
    </dgm:pt>
    <dgm:pt modelId="{62B31814-6B55-4E5D-8F27-83B22C87DD54}" type="sibTrans" cxnId="{3609FB42-CF6E-412C-9B0E-9FEA422E9C50}">
      <dgm:prSet/>
      <dgm:spPr/>
      <dgm:t>
        <a:bodyPr/>
        <a:lstStyle/>
        <a:p>
          <a:endParaRPr lang="en-US"/>
        </a:p>
      </dgm:t>
    </dgm:pt>
    <dgm:pt modelId="{83BECA8D-01FF-4796-AB34-3E7FB1A365E6}">
      <dgm:prSet phldrT="[Text]"/>
      <dgm:spPr>
        <a:xfrm>
          <a:off x="442614" y="0"/>
          <a:ext cx="1648737" cy="1113968"/>
        </a:xfrm>
        <a:prstGeom prst="rect">
          <a:avLst/>
        </a:prstGeom>
        <a:noFill/>
        <a:ln>
          <a:noFill/>
        </a:ln>
        <a:effectLst/>
        <a:scene3d>
          <a:camera prst="orthographicFront"/>
          <a:lightRig rig="flat" dir="t"/>
        </a:scene3d>
        <a:sp3d/>
      </dgm:spPr>
      <dgm:t>
        <a:bodyPr/>
        <a:lstStyle/>
        <a:p>
          <a:pPr algn="ctr"/>
          <a:r>
            <a:rPr lang="en-US" dirty="0">
              <a:solidFill>
                <a:sysClr val="window" lastClr="FFFFFF"/>
              </a:solidFill>
              <a:latin typeface="Calibri" panose="020F0502020204030204"/>
              <a:ea typeface="+mn-ea"/>
              <a:cs typeface="+mn-cs"/>
            </a:rPr>
            <a:t>Starts</a:t>
          </a:r>
        </a:p>
        <a:p>
          <a:pPr algn="ctr"/>
          <a:r>
            <a:rPr lang="en-US" dirty="0">
              <a:solidFill>
                <a:sysClr val="window" lastClr="FFFFFF"/>
              </a:solidFill>
              <a:latin typeface="Calibri" panose="020F0502020204030204"/>
              <a:ea typeface="+mn-ea"/>
              <a:cs typeface="+mn-cs"/>
            </a:rPr>
            <a:t>Apr 1 </a:t>
          </a:r>
        </a:p>
      </dgm:t>
    </dgm:pt>
    <dgm:pt modelId="{EBC3F8ED-6CC5-4B4E-87EF-1D839F2C0DAB}" type="sibTrans" cxnId="{CE38F981-224E-499B-8F64-5EF30D843987}">
      <dgm:prSet/>
      <dgm:spPr/>
      <dgm:t>
        <a:bodyPr/>
        <a:lstStyle/>
        <a:p>
          <a:endParaRPr lang="en-US"/>
        </a:p>
      </dgm:t>
    </dgm:pt>
    <dgm:pt modelId="{F84FFCD5-BA80-401F-90CA-107C0FB51A51}" type="parTrans" cxnId="{CE38F981-224E-499B-8F64-5EF30D843987}">
      <dgm:prSet/>
      <dgm:spPr/>
      <dgm:t>
        <a:bodyPr/>
        <a:lstStyle/>
        <a:p>
          <a:endParaRPr lang="en-US"/>
        </a:p>
      </dgm:t>
    </dgm:pt>
    <dgm:pt modelId="{AEF18998-71F0-4703-A2AB-E7BE86E1C170}">
      <dgm:prSet phldrT="[Text]"/>
      <dgm:spPr>
        <a:xfrm>
          <a:off x="2330191" y="0"/>
          <a:ext cx="2213070" cy="1113968"/>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 title="General Enrollment Period"/>
        </a:ext>
      </dgm:extLst>
    </dgm:pt>
    <dgm:pt modelId="{40B83393-F054-4627-954F-75F55AD4B3FA}" type="sibTrans" cxnId="{D3827546-8A23-43E7-8D91-B342495AF6A1}">
      <dgm:prSet/>
      <dgm:spPr/>
      <dgm:t>
        <a:bodyPr/>
        <a:lstStyle/>
        <a:p>
          <a:endParaRPr lang="en-US"/>
        </a:p>
      </dgm:t>
    </dgm:pt>
    <dgm:pt modelId="{0AEB60E1-E4E8-4A35-8567-BF0A1F21F094}" type="parTrans" cxnId="{D3827546-8A23-43E7-8D91-B342495AF6A1}">
      <dgm:prSet/>
      <dgm:spPr/>
      <dgm:t>
        <a:bodyPr/>
        <a:lstStyle/>
        <a:p>
          <a:endParaRPr lang="en-US"/>
        </a:p>
      </dgm:t>
    </dgm:pt>
    <dgm:pt modelId="{661DE5C3-4F0D-4F93-9E38-450682013922}">
      <dgm:prSet phldrT="[Text]"/>
      <dgm:spPr>
        <a:xfrm>
          <a:off x="2772805" y="0"/>
          <a:ext cx="1648737" cy="1113968"/>
        </a:xfrm>
        <a:prstGeom prst="rect">
          <a:avLst/>
        </a:prstGeom>
        <a:noFill/>
        <a:ln>
          <a:noFill/>
        </a:ln>
        <a:effectLst/>
        <a:scene3d>
          <a:camera prst="orthographicFront"/>
          <a:lightRig rig="flat" dir="t"/>
        </a:scene3d>
        <a:sp3d/>
      </dgm:spPr>
      <dgm:t>
        <a:bodyPr/>
        <a:lstStyle/>
        <a:p>
          <a:pPr algn="ctr"/>
          <a:r>
            <a:rPr lang="en-US" dirty="0">
              <a:solidFill>
                <a:sysClr val="window" lastClr="FFFFFF"/>
              </a:solidFill>
              <a:latin typeface="Calibri" panose="020F0502020204030204"/>
              <a:ea typeface="+mn-ea"/>
              <a:cs typeface="+mn-cs"/>
            </a:rPr>
            <a:t>May</a:t>
          </a:r>
        </a:p>
      </dgm:t>
    </dgm:pt>
    <dgm:pt modelId="{CE66046B-7FD2-4837-89F2-EB5267E1B935}" type="parTrans" cxnId="{7FF3ABDE-7A66-4A72-9D75-8801072B7820}">
      <dgm:prSet/>
      <dgm:spPr/>
      <dgm:t>
        <a:bodyPr/>
        <a:lstStyle/>
        <a:p>
          <a:endParaRPr lang="en-US"/>
        </a:p>
      </dgm:t>
    </dgm:pt>
    <dgm:pt modelId="{348107A4-EC19-4C8E-9746-9FE7755DD07E}" type="sibTrans" cxnId="{7FF3ABDE-7A66-4A72-9D75-8801072B7820}">
      <dgm:prSet/>
      <dgm:spPr/>
      <dgm:t>
        <a:bodyPr/>
        <a:lstStyle/>
        <a:p>
          <a:endParaRPr lang="en-US"/>
        </a:p>
      </dgm:t>
    </dgm:pt>
    <dgm:pt modelId="{39A2FB39-7EDE-4224-9652-1CB88F38A219}">
      <dgm:prSet phldrT="[Text]"/>
      <dgm:spPr>
        <a:xfrm>
          <a:off x="5024184" y="0"/>
          <a:ext cx="1648737" cy="1113968"/>
        </a:xfrm>
        <a:prstGeom prst="rect">
          <a:avLst/>
        </a:prstGeom>
        <a:noFill/>
        <a:ln>
          <a:noFill/>
        </a:ln>
        <a:effectLst/>
        <a:scene3d>
          <a:camera prst="orthographicFront"/>
          <a:lightRig rig="flat" dir="t"/>
        </a:scene3d>
        <a:sp3d/>
      </dgm:spPr>
      <dgm:t>
        <a:bodyPr/>
        <a:lstStyle/>
        <a:p>
          <a:pPr algn="ctr">
            <a:lnSpc>
              <a:spcPct val="100000"/>
            </a:lnSpc>
            <a:spcAft>
              <a:spcPts val="0"/>
            </a:spcAft>
          </a:pPr>
          <a:r>
            <a:rPr lang="en-US" dirty="0">
              <a:solidFill>
                <a:sysClr val="window" lastClr="FFFFFF"/>
              </a:solidFill>
              <a:latin typeface="Calibri" panose="020F0502020204030204"/>
              <a:ea typeface="+mn-ea"/>
              <a:cs typeface="+mn-cs"/>
            </a:rPr>
            <a:t>Jun 30</a:t>
          </a:r>
        </a:p>
      </dgm:t>
    </dgm:pt>
    <dgm:pt modelId="{96467510-3524-4377-8640-FE735654EF92}" type="parTrans" cxnId="{F623F119-986F-4C5F-BEB5-F103B1E16433}">
      <dgm:prSet/>
      <dgm:spPr/>
      <dgm:t>
        <a:bodyPr/>
        <a:lstStyle/>
        <a:p>
          <a:endParaRPr lang="en-US"/>
        </a:p>
      </dgm:t>
    </dgm:pt>
    <dgm:pt modelId="{FB187A01-8D18-458C-B20D-FE96BD14E5DD}" type="sibTrans" cxnId="{F623F119-986F-4C5F-BEB5-F103B1E16433}">
      <dgm:prSet/>
      <dgm:spPr/>
      <dgm:t>
        <a:bodyPr/>
        <a:lstStyle/>
        <a:p>
          <a:endParaRPr lang="en-US"/>
        </a:p>
      </dgm:t>
    </dgm:pt>
    <dgm:pt modelId="{6988D722-701C-499E-9BD8-8851E1A0A0CC}" type="pres">
      <dgm:prSet presAssocID="{D0A732FD-4E74-460C-8676-67B28356C318}" presName="Name0" presStyleCnt="0">
        <dgm:presLayoutVars>
          <dgm:dir/>
          <dgm:animLvl val="lvl"/>
          <dgm:resizeHandles val="exact"/>
        </dgm:presLayoutVars>
      </dgm:prSet>
      <dgm:spPr/>
    </dgm:pt>
    <dgm:pt modelId="{191AA64B-DC05-439B-ADA1-0B7F017E8920}" type="pres">
      <dgm:prSet presAssocID="{CE7446B5-3306-431B-9C17-DCED9B348B7F}" presName="compositeNode" presStyleCnt="0">
        <dgm:presLayoutVars>
          <dgm:bulletEnabled val="1"/>
        </dgm:presLayoutVars>
      </dgm:prSet>
      <dgm:spPr/>
    </dgm:pt>
    <dgm:pt modelId="{44198CE7-DC3D-4BB1-8365-DF2D6974C8F7}" type="pres">
      <dgm:prSet presAssocID="{CE7446B5-3306-431B-9C17-DCED9B348B7F}" presName="bgRect" presStyleLbl="node1" presStyleIdx="0" presStyleCnt="3" custLinFactNeighborX="-24"/>
      <dgm:spPr/>
    </dgm:pt>
    <dgm:pt modelId="{B0B6A3FB-ED1F-47CE-85F8-2EBD2C36CBD3}" type="pres">
      <dgm:prSet presAssocID="{CE7446B5-3306-431B-9C17-DCED9B348B7F}" presName="parentNode" presStyleLbl="node1" presStyleIdx="0" presStyleCnt="3">
        <dgm:presLayoutVars>
          <dgm:chMax val="0"/>
          <dgm:bulletEnabled val="1"/>
        </dgm:presLayoutVars>
      </dgm:prSet>
      <dgm:spPr/>
    </dgm:pt>
    <dgm:pt modelId="{4FB17124-6943-4A5C-84AB-2DB05267FC22}" type="pres">
      <dgm:prSet presAssocID="{CE7446B5-3306-431B-9C17-DCED9B348B7F}" presName="childNode" presStyleLbl="node1" presStyleIdx="0" presStyleCnt="3">
        <dgm:presLayoutVars>
          <dgm:bulletEnabled val="1"/>
        </dgm:presLayoutVars>
      </dgm:prSet>
      <dgm:spPr/>
    </dgm:pt>
    <dgm:pt modelId="{5072A9B0-9981-406C-B19F-50A06510F98C}" type="pres">
      <dgm:prSet presAssocID="{D7E731B6-7AD3-4219-B342-8D941DEB2A06}" presName="hSp" presStyleCnt="0"/>
      <dgm:spPr/>
    </dgm:pt>
    <dgm:pt modelId="{05BF3E3E-DB1D-4559-8024-FB1239B6A48A}" type="pres">
      <dgm:prSet presAssocID="{D7E731B6-7AD3-4219-B342-8D941DEB2A06}" presName="vProcSp" presStyleCnt="0"/>
      <dgm:spPr/>
    </dgm:pt>
    <dgm:pt modelId="{1659C2A5-4200-46E1-9898-A3D3EA27902F}" type="pres">
      <dgm:prSet presAssocID="{D7E731B6-7AD3-4219-B342-8D941DEB2A06}" presName="vSp1" presStyleCnt="0"/>
      <dgm:spPr/>
    </dgm:pt>
    <dgm:pt modelId="{C3697F08-8247-49E8-8409-B2EDCA8A6D8A}" type="pres">
      <dgm:prSet presAssocID="{D7E731B6-7AD3-4219-B342-8D941DEB2A06}" presName="simulatedConn" presStyleLbl="solidFgAcc1" presStyleIdx="0" presStyleCnt="2"/>
      <dgm:spPr>
        <a:xfrm rot="5400000">
          <a:off x="2220237" y="789173"/>
          <a:ext cx="163740" cy="331960"/>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7130D272-90C7-4B83-9173-2BD07F9DA418}" type="pres">
      <dgm:prSet presAssocID="{D7E731B6-7AD3-4219-B342-8D941DEB2A06}" presName="vSp2" presStyleCnt="0"/>
      <dgm:spPr/>
    </dgm:pt>
    <dgm:pt modelId="{BC035B2F-6DC9-42D6-AC66-63761C4447C8}" type="pres">
      <dgm:prSet presAssocID="{D7E731B6-7AD3-4219-B342-8D941DEB2A06}" presName="sibTrans" presStyleCnt="0"/>
      <dgm:spPr/>
    </dgm:pt>
    <dgm:pt modelId="{0A7A16DF-739E-4429-B844-23B06A2364F4}" type="pres">
      <dgm:prSet presAssocID="{AEF18998-71F0-4703-A2AB-E7BE86E1C170}" presName="compositeNode" presStyleCnt="0">
        <dgm:presLayoutVars>
          <dgm:bulletEnabled val="1"/>
        </dgm:presLayoutVars>
      </dgm:prSet>
      <dgm:spPr/>
    </dgm:pt>
    <dgm:pt modelId="{DF6BABB6-FCC3-49F8-BA63-9E4B73F116CA}" type="pres">
      <dgm:prSet presAssocID="{AEF18998-71F0-4703-A2AB-E7BE86E1C170}" presName="bgRect" presStyleLbl="node1" presStyleIdx="1" presStyleCnt="3" custLinFactNeighborX="1769" custLinFactNeighborY="1391"/>
      <dgm:spPr/>
    </dgm:pt>
    <dgm:pt modelId="{4B6946BE-C9AB-4F4D-8E46-7CD948D87237}" type="pres">
      <dgm:prSet presAssocID="{AEF18998-71F0-4703-A2AB-E7BE86E1C170}" presName="parentNode" presStyleLbl="node1" presStyleIdx="1" presStyleCnt="3">
        <dgm:presLayoutVars>
          <dgm:chMax val="0"/>
          <dgm:bulletEnabled val="1"/>
        </dgm:presLayoutVars>
      </dgm:prSet>
      <dgm:spPr/>
    </dgm:pt>
    <dgm:pt modelId="{B4D72B62-4A7E-40AC-9FFD-41F32E631DAA}" type="pres">
      <dgm:prSet presAssocID="{AEF18998-71F0-4703-A2AB-E7BE86E1C170}" presName="childNode" presStyleLbl="node1" presStyleIdx="1" presStyleCnt="3">
        <dgm:presLayoutVars>
          <dgm:bulletEnabled val="1"/>
        </dgm:presLayoutVars>
      </dgm:prSet>
      <dgm:spPr/>
    </dgm:pt>
    <dgm:pt modelId="{BE4C1E3A-BBDE-4C1D-A8A0-AF3C3BA7704C}" type="pres">
      <dgm:prSet presAssocID="{40B83393-F054-4627-954F-75F55AD4B3FA}" presName="hSp" presStyleCnt="0"/>
      <dgm:spPr/>
    </dgm:pt>
    <dgm:pt modelId="{6D9FE7D1-DE7C-4404-B41F-1496757EBD25}" type="pres">
      <dgm:prSet presAssocID="{40B83393-F054-4627-954F-75F55AD4B3FA}" presName="vProcSp" presStyleCnt="0"/>
      <dgm:spPr/>
    </dgm:pt>
    <dgm:pt modelId="{25B8A66D-2F28-4B5C-9FDF-43B80D0FD855}" type="pres">
      <dgm:prSet presAssocID="{40B83393-F054-4627-954F-75F55AD4B3FA}" presName="vSp1" presStyleCnt="0"/>
      <dgm:spPr/>
    </dgm:pt>
    <dgm:pt modelId="{4840E816-AD25-499D-BB79-1BAAB2921A58}" type="pres">
      <dgm:prSet presAssocID="{40B83393-F054-4627-954F-75F55AD4B3FA}" presName="simulatedConn" presStyleLbl="solidFgAcc1" presStyleIdx="1" presStyleCnt="2"/>
      <dgm:spPr>
        <a:xfrm rot="5400000">
          <a:off x="4510765" y="789173"/>
          <a:ext cx="163740" cy="331960"/>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02F69D5A-7A0F-4513-88B1-3ED32B19A24D}" type="pres">
      <dgm:prSet presAssocID="{40B83393-F054-4627-954F-75F55AD4B3FA}" presName="vSp2" presStyleCnt="0"/>
      <dgm:spPr/>
    </dgm:pt>
    <dgm:pt modelId="{FDA74CF7-71CA-4039-937C-7190D7FC0A48}" type="pres">
      <dgm:prSet presAssocID="{40B83393-F054-4627-954F-75F55AD4B3FA}" presName="sibTrans" presStyleCnt="0"/>
      <dgm:spPr/>
    </dgm:pt>
    <dgm:pt modelId="{203B6D1D-1540-440E-8B90-57C2D6E105F6}" type="pres">
      <dgm:prSet presAssocID="{2A077B0D-5DA4-4EF4-AB5F-BC5E36084FBA}" presName="compositeNode" presStyleCnt="0">
        <dgm:presLayoutVars>
          <dgm:bulletEnabled val="1"/>
        </dgm:presLayoutVars>
      </dgm:prSet>
      <dgm:spPr/>
    </dgm:pt>
    <dgm:pt modelId="{5DAF2A97-352B-436B-B285-1ACB224A0544}" type="pres">
      <dgm:prSet presAssocID="{2A077B0D-5DA4-4EF4-AB5F-BC5E36084FBA}" presName="bgRect" presStyleLbl="node1" presStyleIdx="2" presStyleCnt="3"/>
      <dgm:spPr/>
    </dgm:pt>
    <dgm:pt modelId="{BD547890-99AB-49C6-8C07-F1F276FE002C}" type="pres">
      <dgm:prSet presAssocID="{2A077B0D-5DA4-4EF4-AB5F-BC5E36084FBA}" presName="parentNode" presStyleLbl="node1" presStyleIdx="2" presStyleCnt="3">
        <dgm:presLayoutVars>
          <dgm:chMax val="0"/>
          <dgm:bulletEnabled val="1"/>
        </dgm:presLayoutVars>
      </dgm:prSet>
      <dgm:spPr/>
    </dgm:pt>
    <dgm:pt modelId="{D996FEBF-6D3D-4E96-A123-C3008B460487}" type="pres">
      <dgm:prSet presAssocID="{2A077B0D-5DA4-4EF4-AB5F-BC5E36084FBA}" presName="childNode" presStyleLbl="node1" presStyleIdx="2" presStyleCnt="3">
        <dgm:presLayoutVars>
          <dgm:bulletEnabled val="1"/>
        </dgm:presLayoutVars>
      </dgm:prSet>
      <dgm:spPr/>
    </dgm:pt>
  </dgm:ptLst>
  <dgm:cxnLst>
    <dgm:cxn modelId="{41C0FD01-D70F-4E22-B63F-514C3E38E7BE}" srcId="{D0A732FD-4E74-460C-8676-67B28356C318}" destId="{CE7446B5-3306-431B-9C17-DCED9B348B7F}" srcOrd="0" destOrd="0" parTransId="{7DCFFC9B-584E-44B7-9D68-69C03EC7E126}" sibTransId="{D7E731B6-7AD3-4219-B342-8D941DEB2A06}"/>
    <dgm:cxn modelId="{791B750B-0D05-4AA9-A161-D512229FA547}" srcId="{D0A732FD-4E74-460C-8676-67B28356C318}" destId="{2A077B0D-5DA4-4EF4-AB5F-BC5E36084FBA}" srcOrd="2" destOrd="0" parTransId="{E036BCF9-AF9F-4DE2-81A4-D8DC829CC5ED}" sibTransId="{C4D96571-8F50-4B39-89F6-27962B6C2477}"/>
    <dgm:cxn modelId="{A3C77713-1C41-4253-9456-FEEB20EB752C}" type="presOf" srcId="{CE7446B5-3306-431B-9C17-DCED9B348B7F}" destId="{44198CE7-DC3D-4BB1-8365-DF2D6974C8F7}" srcOrd="0" destOrd="0" presId="urn:microsoft.com/office/officeart/2005/8/layout/hProcess7"/>
    <dgm:cxn modelId="{EE1A9B19-EDB3-486D-B9DA-06DC856E6500}" type="presOf" srcId="{39A2FB39-7EDE-4224-9652-1CB88F38A219}" destId="{D996FEBF-6D3D-4E96-A123-C3008B460487}" srcOrd="0" destOrd="1" presId="urn:microsoft.com/office/officeart/2005/8/layout/hProcess7"/>
    <dgm:cxn modelId="{F623F119-986F-4C5F-BEB5-F103B1E16433}" srcId="{2A077B0D-5DA4-4EF4-AB5F-BC5E36084FBA}" destId="{39A2FB39-7EDE-4224-9652-1CB88F38A219}" srcOrd="1" destOrd="0" parTransId="{96467510-3524-4377-8640-FE735654EF92}" sibTransId="{FB187A01-8D18-458C-B20D-FE96BD14E5DD}"/>
    <dgm:cxn modelId="{68E9D73E-F074-4B93-AECE-97D98D2A9475}" type="presOf" srcId="{661DE5C3-4F0D-4F93-9E38-450682013922}" destId="{B4D72B62-4A7E-40AC-9FFD-41F32E631DAA}" srcOrd="0" destOrd="1" presId="urn:microsoft.com/office/officeart/2005/8/layout/hProcess7"/>
    <dgm:cxn modelId="{3609FB42-CF6E-412C-9B0E-9FEA422E9C50}" srcId="{2A077B0D-5DA4-4EF4-AB5F-BC5E36084FBA}" destId="{D4F83DD4-C97A-4075-B34B-2C3292F9CAC7}" srcOrd="0" destOrd="0" parTransId="{CD80CCF5-F024-4122-8E65-7C37A6004BA6}" sibTransId="{62B31814-6B55-4E5D-8F27-83B22C87DD54}"/>
    <dgm:cxn modelId="{D3827546-8A23-43E7-8D91-B342495AF6A1}" srcId="{D0A732FD-4E74-460C-8676-67B28356C318}" destId="{AEF18998-71F0-4703-A2AB-E7BE86E1C170}" srcOrd="1" destOrd="0" parTransId="{0AEB60E1-E4E8-4A35-8567-BF0A1F21F094}" sibTransId="{40B83393-F054-4627-954F-75F55AD4B3FA}"/>
    <dgm:cxn modelId="{1F4A0C6A-7874-4BCA-81B8-915A628FF45A}" type="presOf" srcId="{2A077B0D-5DA4-4EF4-AB5F-BC5E36084FBA}" destId="{BD547890-99AB-49C6-8C07-F1F276FE002C}" srcOrd="1" destOrd="0" presId="urn:microsoft.com/office/officeart/2005/8/layout/hProcess7"/>
    <dgm:cxn modelId="{8AEA146F-8E30-4DFB-9F7C-A1531F5403DE}" type="presOf" srcId="{AEF18998-71F0-4703-A2AB-E7BE86E1C170}" destId="{DF6BABB6-FCC3-49F8-BA63-9E4B73F116CA}" srcOrd="0" destOrd="0" presId="urn:microsoft.com/office/officeart/2005/8/layout/hProcess7"/>
    <dgm:cxn modelId="{9BC3E858-3F11-4DD8-8CE2-F796FAD4D1EA}" type="presOf" srcId="{2A077B0D-5DA4-4EF4-AB5F-BC5E36084FBA}" destId="{5DAF2A97-352B-436B-B285-1ACB224A0544}" srcOrd="0" destOrd="0" presId="urn:microsoft.com/office/officeart/2005/8/layout/hProcess7"/>
    <dgm:cxn modelId="{CE38F981-224E-499B-8F64-5EF30D843987}" srcId="{CE7446B5-3306-431B-9C17-DCED9B348B7F}" destId="{83BECA8D-01FF-4796-AB34-3E7FB1A365E6}" srcOrd="0" destOrd="0" parTransId="{F84FFCD5-BA80-401F-90CA-107C0FB51A51}" sibTransId="{EBC3F8ED-6CC5-4B4E-87EF-1D839F2C0DAB}"/>
    <dgm:cxn modelId="{F478BA9F-0E13-406A-A9CF-D9A8515326E5}" srcId="{AEF18998-71F0-4703-A2AB-E7BE86E1C170}" destId="{920F29A2-7517-464F-90ED-8FCF5914CF64}" srcOrd="0" destOrd="0" parTransId="{00A3E05D-D443-4C8E-A4C4-64615A2BD080}" sibTransId="{DC8D8BE1-8274-49A4-91A4-6080D971476F}"/>
    <dgm:cxn modelId="{AD83F6A9-F66C-4B0D-B05F-91E57FE9AD62}" type="presOf" srcId="{D0A732FD-4E74-460C-8676-67B28356C318}" destId="{6988D722-701C-499E-9BD8-8851E1A0A0CC}" srcOrd="0" destOrd="0" presId="urn:microsoft.com/office/officeart/2005/8/layout/hProcess7"/>
    <dgm:cxn modelId="{0CF329BE-66D6-4B5E-8D2C-B2D01B11FB74}" type="presOf" srcId="{83BECA8D-01FF-4796-AB34-3E7FB1A365E6}" destId="{4FB17124-6943-4A5C-84AB-2DB05267FC22}" srcOrd="0" destOrd="0" presId="urn:microsoft.com/office/officeart/2005/8/layout/hProcess7"/>
    <dgm:cxn modelId="{2A9D8CC6-A094-40FA-A8A9-D39E5E0D36D1}" type="presOf" srcId="{D4F83DD4-C97A-4075-B34B-2C3292F9CAC7}" destId="{D996FEBF-6D3D-4E96-A123-C3008B460487}" srcOrd="0" destOrd="0" presId="urn:microsoft.com/office/officeart/2005/8/layout/hProcess7"/>
    <dgm:cxn modelId="{16172FD2-8EE4-4AE8-B55A-D53484C45DDE}" type="presOf" srcId="{CE7446B5-3306-431B-9C17-DCED9B348B7F}" destId="{B0B6A3FB-ED1F-47CE-85F8-2EBD2C36CBD3}" srcOrd="1" destOrd="0" presId="urn:microsoft.com/office/officeart/2005/8/layout/hProcess7"/>
    <dgm:cxn modelId="{B25D44DE-FAD2-4FEF-8FA1-0536B5F4BAC8}" type="presOf" srcId="{AEF18998-71F0-4703-A2AB-E7BE86E1C170}" destId="{4B6946BE-C9AB-4F4D-8E46-7CD948D87237}" srcOrd="1" destOrd="0" presId="urn:microsoft.com/office/officeart/2005/8/layout/hProcess7"/>
    <dgm:cxn modelId="{7FF3ABDE-7A66-4A72-9D75-8801072B7820}" srcId="{AEF18998-71F0-4703-A2AB-E7BE86E1C170}" destId="{661DE5C3-4F0D-4F93-9E38-450682013922}" srcOrd="1" destOrd="0" parTransId="{CE66046B-7FD2-4837-89F2-EB5267E1B935}" sibTransId="{348107A4-EC19-4C8E-9746-9FE7755DD07E}"/>
    <dgm:cxn modelId="{AAA60CE5-197C-46C5-8E68-538142B8B106}" type="presOf" srcId="{920F29A2-7517-464F-90ED-8FCF5914CF64}" destId="{B4D72B62-4A7E-40AC-9FFD-41F32E631DAA}" srcOrd="0" destOrd="0" presId="urn:microsoft.com/office/officeart/2005/8/layout/hProcess7"/>
    <dgm:cxn modelId="{0EC706B5-DE65-45D7-BF29-EABD374C94D1}" type="presParOf" srcId="{6988D722-701C-499E-9BD8-8851E1A0A0CC}" destId="{191AA64B-DC05-439B-ADA1-0B7F017E8920}" srcOrd="0" destOrd="0" presId="urn:microsoft.com/office/officeart/2005/8/layout/hProcess7"/>
    <dgm:cxn modelId="{0E5C390B-5048-4EA6-B7CC-A3FBD8F4D8BD}" type="presParOf" srcId="{191AA64B-DC05-439B-ADA1-0B7F017E8920}" destId="{44198CE7-DC3D-4BB1-8365-DF2D6974C8F7}" srcOrd="0" destOrd="0" presId="urn:microsoft.com/office/officeart/2005/8/layout/hProcess7"/>
    <dgm:cxn modelId="{187EF29A-6F8F-40AA-9F26-EFE16692353D}" type="presParOf" srcId="{191AA64B-DC05-439B-ADA1-0B7F017E8920}" destId="{B0B6A3FB-ED1F-47CE-85F8-2EBD2C36CBD3}" srcOrd="1" destOrd="0" presId="urn:microsoft.com/office/officeart/2005/8/layout/hProcess7"/>
    <dgm:cxn modelId="{A9F02D21-DC34-4F2B-BCFE-2EF000EF8B11}" type="presParOf" srcId="{191AA64B-DC05-439B-ADA1-0B7F017E8920}" destId="{4FB17124-6943-4A5C-84AB-2DB05267FC22}" srcOrd="2" destOrd="0" presId="urn:microsoft.com/office/officeart/2005/8/layout/hProcess7"/>
    <dgm:cxn modelId="{53F534FB-20D7-4D5B-A2AB-4E58C9081E53}" type="presParOf" srcId="{6988D722-701C-499E-9BD8-8851E1A0A0CC}" destId="{5072A9B0-9981-406C-B19F-50A06510F98C}" srcOrd="1" destOrd="0" presId="urn:microsoft.com/office/officeart/2005/8/layout/hProcess7"/>
    <dgm:cxn modelId="{945824EF-AF54-4D27-9534-0AACE9B00092}" type="presParOf" srcId="{6988D722-701C-499E-9BD8-8851E1A0A0CC}" destId="{05BF3E3E-DB1D-4559-8024-FB1239B6A48A}" srcOrd="2" destOrd="0" presId="urn:microsoft.com/office/officeart/2005/8/layout/hProcess7"/>
    <dgm:cxn modelId="{F75A1C69-5978-4042-BA61-E866E96EFB1E}" type="presParOf" srcId="{05BF3E3E-DB1D-4559-8024-FB1239B6A48A}" destId="{1659C2A5-4200-46E1-9898-A3D3EA27902F}" srcOrd="0" destOrd="0" presId="urn:microsoft.com/office/officeart/2005/8/layout/hProcess7"/>
    <dgm:cxn modelId="{81C360E4-9BBF-4B04-B7DD-FC1DFCB3A977}" type="presParOf" srcId="{05BF3E3E-DB1D-4559-8024-FB1239B6A48A}" destId="{C3697F08-8247-49E8-8409-B2EDCA8A6D8A}" srcOrd="1" destOrd="0" presId="urn:microsoft.com/office/officeart/2005/8/layout/hProcess7"/>
    <dgm:cxn modelId="{0FF257E2-E48B-4E86-96A7-93CFB022919B}" type="presParOf" srcId="{05BF3E3E-DB1D-4559-8024-FB1239B6A48A}" destId="{7130D272-90C7-4B83-9173-2BD07F9DA418}" srcOrd="2" destOrd="0" presId="urn:microsoft.com/office/officeart/2005/8/layout/hProcess7"/>
    <dgm:cxn modelId="{88F78325-62FF-4F0C-A7E3-C90B45B7C678}" type="presParOf" srcId="{6988D722-701C-499E-9BD8-8851E1A0A0CC}" destId="{BC035B2F-6DC9-42D6-AC66-63761C4447C8}" srcOrd="3" destOrd="0" presId="urn:microsoft.com/office/officeart/2005/8/layout/hProcess7"/>
    <dgm:cxn modelId="{27E6C5B8-7C27-41D5-9EAE-D8682F32361D}" type="presParOf" srcId="{6988D722-701C-499E-9BD8-8851E1A0A0CC}" destId="{0A7A16DF-739E-4429-B844-23B06A2364F4}" srcOrd="4" destOrd="0" presId="urn:microsoft.com/office/officeart/2005/8/layout/hProcess7"/>
    <dgm:cxn modelId="{193AF9E4-180A-4165-BAE8-790E8FF20D7C}" type="presParOf" srcId="{0A7A16DF-739E-4429-B844-23B06A2364F4}" destId="{DF6BABB6-FCC3-49F8-BA63-9E4B73F116CA}" srcOrd="0" destOrd="0" presId="urn:microsoft.com/office/officeart/2005/8/layout/hProcess7"/>
    <dgm:cxn modelId="{4F646911-B628-45F8-AC69-0732C417D5E9}" type="presParOf" srcId="{0A7A16DF-739E-4429-B844-23B06A2364F4}" destId="{4B6946BE-C9AB-4F4D-8E46-7CD948D87237}" srcOrd="1" destOrd="0" presId="urn:microsoft.com/office/officeart/2005/8/layout/hProcess7"/>
    <dgm:cxn modelId="{1A53C0D2-F97F-4FD1-9EAA-522EF24EDEA5}" type="presParOf" srcId="{0A7A16DF-739E-4429-B844-23B06A2364F4}" destId="{B4D72B62-4A7E-40AC-9FFD-41F32E631DAA}" srcOrd="2" destOrd="0" presId="urn:microsoft.com/office/officeart/2005/8/layout/hProcess7"/>
    <dgm:cxn modelId="{E8164A32-17E4-4487-B220-58105C267006}" type="presParOf" srcId="{6988D722-701C-499E-9BD8-8851E1A0A0CC}" destId="{BE4C1E3A-BBDE-4C1D-A8A0-AF3C3BA7704C}" srcOrd="5" destOrd="0" presId="urn:microsoft.com/office/officeart/2005/8/layout/hProcess7"/>
    <dgm:cxn modelId="{3169686E-3C1E-4C65-8DCF-714A9F709D4B}" type="presParOf" srcId="{6988D722-701C-499E-9BD8-8851E1A0A0CC}" destId="{6D9FE7D1-DE7C-4404-B41F-1496757EBD25}" srcOrd="6" destOrd="0" presId="urn:microsoft.com/office/officeart/2005/8/layout/hProcess7"/>
    <dgm:cxn modelId="{D9356F74-9061-4B94-A8EA-0D091BF7591E}" type="presParOf" srcId="{6D9FE7D1-DE7C-4404-B41F-1496757EBD25}" destId="{25B8A66D-2F28-4B5C-9FDF-43B80D0FD855}" srcOrd="0" destOrd="0" presId="urn:microsoft.com/office/officeart/2005/8/layout/hProcess7"/>
    <dgm:cxn modelId="{CA3308AA-E803-40EF-B44D-F8A916301F86}" type="presParOf" srcId="{6D9FE7D1-DE7C-4404-B41F-1496757EBD25}" destId="{4840E816-AD25-499D-BB79-1BAAB2921A58}" srcOrd="1" destOrd="0" presId="urn:microsoft.com/office/officeart/2005/8/layout/hProcess7"/>
    <dgm:cxn modelId="{D2361373-A52E-4B2B-8D9E-6881634D56CF}" type="presParOf" srcId="{6D9FE7D1-DE7C-4404-B41F-1496757EBD25}" destId="{02F69D5A-7A0F-4513-88B1-3ED32B19A24D}" srcOrd="2" destOrd="0" presId="urn:microsoft.com/office/officeart/2005/8/layout/hProcess7"/>
    <dgm:cxn modelId="{17EA8D6A-D02F-41B8-9CE2-C2E17F0CA733}" type="presParOf" srcId="{6988D722-701C-499E-9BD8-8851E1A0A0CC}" destId="{FDA74CF7-71CA-4039-937C-7190D7FC0A48}" srcOrd="7" destOrd="0" presId="urn:microsoft.com/office/officeart/2005/8/layout/hProcess7"/>
    <dgm:cxn modelId="{DB540EDE-05C6-41C8-B372-8EFCFE96E9CE}" type="presParOf" srcId="{6988D722-701C-499E-9BD8-8851E1A0A0CC}" destId="{203B6D1D-1540-440E-8B90-57C2D6E105F6}" srcOrd="8" destOrd="0" presId="urn:microsoft.com/office/officeart/2005/8/layout/hProcess7"/>
    <dgm:cxn modelId="{3C9115B9-4F90-4A94-B382-F75A6E5080B0}" type="presParOf" srcId="{203B6D1D-1540-440E-8B90-57C2D6E105F6}" destId="{5DAF2A97-352B-436B-B285-1ACB224A0544}" srcOrd="0" destOrd="0" presId="urn:microsoft.com/office/officeart/2005/8/layout/hProcess7"/>
    <dgm:cxn modelId="{0B55BD48-849C-476C-A927-3FBC1143152C}" type="presParOf" srcId="{203B6D1D-1540-440E-8B90-57C2D6E105F6}" destId="{BD547890-99AB-49C6-8C07-F1F276FE002C}" srcOrd="1" destOrd="0" presId="urn:microsoft.com/office/officeart/2005/8/layout/hProcess7"/>
    <dgm:cxn modelId="{2B40A505-E6BE-4CCA-B083-954B0BD31471}" type="presParOf" srcId="{203B6D1D-1540-440E-8B90-57C2D6E105F6}" destId="{D996FEBF-6D3D-4E96-A123-C3008B460487}" srcOrd="2" destOrd="0" presId="urn:microsoft.com/office/officeart/2005/8/layout/hProcess7"/>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0D7963-AF3A-448C-AD12-645530A91311}" type="doc">
      <dgm:prSet loTypeId="urn:microsoft.com/office/officeart/2005/8/layout/hProcess7" loCatId="list" qsTypeId="urn:microsoft.com/office/officeart/2005/8/quickstyle/3d1" qsCatId="3D" csTypeId="urn:microsoft.com/office/officeart/2005/8/colors/accent1_2" csCatId="accent1" phldr="1"/>
      <dgm:spPr/>
      <dgm:t>
        <a:bodyPr/>
        <a:lstStyle/>
        <a:p>
          <a:endParaRPr lang="en-US"/>
        </a:p>
      </dgm:t>
    </dgm:pt>
    <dgm:pt modelId="{9A365E08-0344-4CC5-8774-63CDA16468A2}">
      <dgm:prSet phldrT="[Text]" custT="1"/>
      <dgm:spPr>
        <a:xfrm>
          <a:off x="1125" y="0"/>
          <a:ext cx="2303569" cy="1504663"/>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sz="1400" b="1"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overage Begins July 1" title="General Enrollment Period"/>
        </a:ext>
      </dgm:extLst>
    </dgm:pt>
    <dgm:pt modelId="{2A0163F8-49B5-49B6-A598-A2631FDE8BF2}" type="parTrans" cxnId="{D91DA57E-D808-439F-9EFC-9E41089249D7}">
      <dgm:prSet/>
      <dgm:spPr/>
      <dgm:t>
        <a:bodyPr/>
        <a:lstStyle/>
        <a:p>
          <a:endParaRPr lang="en-US"/>
        </a:p>
      </dgm:t>
    </dgm:pt>
    <dgm:pt modelId="{D4C6348B-CB5E-47AF-A605-342F15DD69E6}" type="sibTrans" cxnId="{D91DA57E-D808-439F-9EFC-9E41089249D7}">
      <dgm:prSet/>
      <dgm:spPr/>
      <dgm:t>
        <a:bodyPr/>
        <a:lstStyle/>
        <a:p>
          <a:endParaRPr lang="en-US"/>
        </a:p>
      </dgm:t>
    </dgm:pt>
    <dgm:pt modelId="{C18FA4FC-1DB3-43E6-A7FE-193B0B55A5BB}">
      <dgm:prSet phldrT="[Text]" custT="1"/>
      <dgm:spPr>
        <a:xfrm>
          <a:off x="461839" y="0"/>
          <a:ext cx="1716159" cy="1504663"/>
        </a:xfrm>
        <a:prstGeom prst="rect">
          <a:avLst/>
        </a:prstGeom>
        <a:noFill/>
        <a:ln>
          <a:noFill/>
        </a:ln>
        <a:effectLst/>
        <a:scene3d>
          <a:camera prst="orthographicFront"/>
          <a:lightRig rig="flat" dir="t"/>
        </a:scene3d>
        <a:sp3d/>
      </dgm:spPr>
      <dgm:t>
        <a:bodyPr/>
        <a:lstStyle/>
        <a:p>
          <a:r>
            <a:rPr lang="en-US" sz="1600" dirty="0">
              <a:solidFill>
                <a:sysClr val="window" lastClr="FFFFFF"/>
              </a:solidFill>
              <a:latin typeface="Calibri" panose="020F0502020204030204"/>
              <a:ea typeface="+mn-ea"/>
              <a:cs typeface="+mn-cs"/>
            </a:rPr>
            <a:t>Coverage Begins</a:t>
          </a:r>
        </a:p>
        <a:p>
          <a:r>
            <a:rPr lang="en-US" sz="2000" dirty="0">
              <a:solidFill>
                <a:sysClr val="window" lastClr="FFFFFF"/>
              </a:solidFill>
              <a:latin typeface="Calibri" panose="020F0502020204030204"/>
              <a:ea typeface="+mn-ea"/>
              <a:cs typeface="+mn-cs"/>
            </a:rPr>
            <a:t>Jul 1</a:t>
          </a:r>
        </a:p>
      </dgm:t>
    </dgm:pt>
    <dgm:pt modelId="{CE47235C-F205-4B1A-970B-6E16EF69F53F}" type="parTrans" cxnId="{5B13A025-B923-4DA7-BF2F-A2758384955E}">
      <dgm:prSet/>
      <dgm:spPr/>
      <dgm:t>
        <a:bodyPr/>
        <a:lstStyle/>
        <a:p>
          <a:endParaRPr lang="en-US"/>
        </a:p>
      </dgm:t>
    </dgm:pt>
    <dgm:pt modelId="{68239A12-C78F-482B-A5C2-AD62C8E03388}" type="sibTrans" cxnId="{5B13A025-B923-4DA7-BF2F-A2758384955E}">
      <dgm:prSet/>
      <dgm:spPr/>
      <dgm:t>
        <a:bodyPr/>
        <a:lstStyle/>
        <a:p>
          <a:endParaRPr lang="en-US"/>
        </a:p>
      </dgm:t>
    </dgm:pt>
    <dgm:pt modelId="{3B021341-F780-446C-AE18-6CA92A6D01B5}" type="pres">
      <dgm:prSet presAssocID="{B00D7963-AF3A-448C-AD12-645530A91311}" presName="Name0" presStyleCnt="0">
        <dgm:presLayoutVars>
          <dgm:dir/>
          <dgm:animLvl val="lvl"/>
          <dgm:resizeHandles val="exact"/>
        </dgm:presLayoutVars>
      </dgm:prSet>
      <dgm:spPr/>
    </dgm:pt>
    <dgm:pt modelId="{D15D1962-5CE7-40A4-B700-038B145CC324}" type="pres">
      <dgm:prSet presAssocID="{9A365E08-0344-4CC5-8774-63CDA16468A2}" presName="compositeNode" presStyleCnt="0">
        <dgm:presLayoutVars>
          <dgm:bulletEnabled val="1"/>
        </dgm:presLayoutVars>
      </dgm:prSet>
      <dgm:spPr/>
    </dgm:pt>
    <dgm:pt modelId="{85F8C5F2-219C-4337-B7E7-253D6F847DF4}" type="pres">
      <dgm:prSet presAssocID="{9A365E08-0344-4CC5-8774-63CDA16468A2}" presName="bgRect" presStyleLbl="node1" presStyleIdx="0" presStyleCnt="1" custLinFactNeighborX="-971"/>
      <dgm:spPr/>
    </dgm:pt>
    <dgm:pt modelId="{2ECCACA7-0701-41EA-AC42-09F5621BCA70}" type="pres">
      <dgm:prSet presAssocID="{9A365E08-0344-4CC5-8774-63CDA16468A2}" presName="parentNode" presStyleLbl="node1" presStyleIdx="0" presStyleCnt="1">
        <dgm:presLayoutVars>
          <dgm:chMax val="0"/>
          <dgm:bulletEnabled val="1"/>
        </dgm:presLayoutVars>
      </dgm:prSet>
      <dgm:spPr/>
    </dgm:pt>
    <dgm:pt modelId="{7DDC2B3D-A8E4-4B2E-894C-D9268877AFA7}" type="pres">
      <dgm:prSet presAssocID="{9A365E08-0344-4CC5-8774-63CDA16468A2}" presName="childNode" presStyleLbl="node1" presStyleIdx="0" presStyleCnt="1">
        <dgm:presLayoutVars>
          <dgm:bulletEnabled val="1"/>
        </dgm:presLayoutVars>
      </dgm:prSet>
      <dgm:spPr/>
    </dgm:pt>
  </dgm:ptLst>
  <dgm:cxnLst>
    <dgm:cxn modelId="{A53D7A0B-81CA-4B4E-A655-74BC9617313E}" type="presOf" srcId="{9A365E08-0344-4CC5-8774-63CDA16468A2}" destId="{2ECCACA7-0701-41EA-AC42-09F5621BCA70}" srcOrd="1" destOrd="0" presId="urn:microsoft.com/office/officeart/2005/8/layout/hProcess7"/>
    <dgm:cxn modelId="{DF831620-5CB5-499E-A996-DAC919066855}" type="presOf" srcId="{B00D7963-AF3A-448C-AD12-645530A91311}" destId="{3B021341-F780-446C-AE18-6CA92A6D01B5}" srcOrd="0" destOrd="0" presId="urn:microsoft.com/office/officeart/2005/8/layout/hProcess7"/>
    <dgm:cxn modelId="{5B13A025-B923-4DA7-BF2F-A2758384955E}" srcId="{9A365E08-0344-4CC5-8774-63CDA16468A2}" destId="{C18FA4FC-1DB3-43E6-A7FE-193B0B55A5BB}" srcOrd="0" destOrd="0" parTransId="{CE47235C-F205-4B1A-970B-6E16EF69F53F}" sibTransId="{68239A12-C78F-482B-A5C2-AD62C8E03388}"/>
    <dgm:cxn modelId="{155D6539-4D33-4BE0-BE54-AA1FE191D2D4}" type="presOf" srcId="{C18FA4FC-1DB3-43E6-A7FE-193B0B55A5BB}" destId="{7DDC2B3D-A8E4-4B2E-894C-D9268877AFA7}" srcOrd="0" destOrd="0" presId="urn:microsoft.com/office/officeart/2005/8/layout/hProcess7"/>
    <dgm:cxn modelId="{EC261172-F51D-415A-A5DB-D9808F832F5A}" type="presOf" srcId="{9A365E08-0344-4CC5-8774-63CDA16468A2}" destId="{85F8C5F2-219C-4337-B7E7-253D6F847DF4}" srcOrd="0" destOrd="0" presId="urn:microsoft.com/office/officeart/2005/8/layout/hProcess7"/>
    <dgm:cxn modelId="{D91DA57E-D808-439F-9EFC-9E41089249D7}" srcId="{B00D7963-AF3A-448C-AD12-645530A91311}" destId="{9A365E08-0344-4CC5-8774-63CDA16468A2}" srcOrd="0" destOrd="0" parTransId="{2A0163F8-49B5-49B6-A598-A2631FDE8BF2}" sibTransId="{D4C6348B-CB5E-47AF-A605-342F15DD69E6}"/>
    <dgm:cxn modelId="{FAABA71A-41BA-4DF9-9DFC-E411DDCEBA22}" type="presParOf" srcId="{3B021341-F780-446C-AE18-6CA92A6D01B5}" destId="{D15D1962-5CE7-40A4-B700-038B145CC324}" srcOrd="0" destOrd="0" presId="urn:microsoft.com/office/officeart/2005/8/layout/hProcess7"/>
    <dgm:cxn modelId="{F1CB9A7D-E2F4-4D72-95F5-F56478E59EAF}" type="presParOf" srcId="{D15D1962-5CE7-40A4-B700-038B145CC324}" destId="{85F8C5F2-219C-4337-B7E7-253D6F847DF4}" srcOrd="0" destOrd="0" presId="urn:microsoft.com/office/officeart/2005/8/layout/hProcess7"/>
    <dgm:cxn modelId="{7630DB49-46D1-4BB6-BDB7-97AA139B15E4}" type="presParOf" srcId="{D15D1962-5CE7-40A4-B700-038B145CC324}" destId="{2ECCACA7-0701-41EA-AC42-09F5621BCA70}" srcOrd="1" destOrd="0" presId="urn:microsoft.com/office/officeart/2005/8/layout/hProcess7"/>
    <dgm:cxn modelId="{48056C15-1972-42A1-8A39-00A2311B7C56}" type="presParOf" srcId="{D15D1962-5CE7-40A4-B700-038B145CC324}" destId="{7DDC2B3D-A8E4-4B2E-894C-D9268877AFA7}" srcOrd="2" destOrd="0" presId="urn:microsoft.com/office/officeart/2005/8/layout/hProcess7"/>
  </dgm:cxnLst>
  <dgm:bg>
    <a:solidFill>
      <a:schemeClr val="tx2">
        <a:lumMod val="40000"/>
        <a:lumOff val="60000"/>
      </a:schemeClr>
    </a:solid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A732FD-4E74-460C-8676-67B28356C318}" type="doc">
      <dgm:prSet loTypeId="urn:microsoft.com/office/officeart/2005/8/layout/hProcess7" loCatId="process" qsTypeId="urn:microsoft.com/office/officeart/2005/8/quickstyle/3d1" qsCatId="3D" csTypeId="urn:microsoft.com/office/officeart/2005/8/colors/accent1_2" csCatId="accent1" phldr="1"/>
      <dgm:spPr/>
      <dgm:t>
        <a:bodyPr/>
        <a:lstStyle/>
        <a:p>
          <a:endParaRPr lang="en-US"/>
        </a:p>
      </dgm:t>
    </dgm:pt>
    <dgm:pt modelId="{920F29A2-7517-464F-90ED-8FCF5914CF64}">
      <dgm:prSet phldrT="[Text]"/>
      <dgm:spPr>
        <a:xfrm>
          <a:off x="3077779" y="0"/>
          <a:ext cx="1828953" cy="1563031"/>
        </a:xfrm>
        <a:prstGeom prst="rect">
          <a:avLst/>
        </a:prstGeom>
        <a:noFill/>
        <a:ln>
          <a:noFill/>
        </a:ln>
        <a:effectLst/>
        <a:scene3d>
          <a:camera prst="orthographicFront"/>
          <a:lightRig rig="flat" dir="t"/>
        </a:scene3d>
        <a:sp3d/>
      </dgm:spPr>
      <dgm:t>
        <a:bodyPr/>
        <a:lstStyle/>
        <a:p>
          <a:pPr algn="ctr"/>
          <a:r>
            <a:rPr lang="en-US" dirty="0">
              <a:solidFill>
                <a:sysClr val="window" lastClr="FFFFFF"/>
              </a:solidFill>
              <a:latin typeface="Calibri" panose="020F0502020204030204"/>
              <a:ea typeface="+mn-ea"/>
              <a:cs typeface="+mn-cs"/>
            </a:rPr>
            <a:t>Continues</a:t>
          </a:r>
        </a:p>
        <a:p>
          <a:pPr algn="ctr"/>
          <a:r>
            <a:rPr lang="en-US" dirty="0">
              <a:solidFill>
                <a:sysClr val="window" lastClr="FFFFFF"/>
              </a:solidFill>
              <a:latin typeface="Calibri" panose="020F0502020204030204"/>
              <a:ea typeface="+mn-ea"/>
              <a:cs typeface="+mn-cs"/>
            </a:rPr>
            <a:t>Nov </a:t>
          </a:r>
        </a:p>
      </dgm:t>
    </dgm:pt>
    <dgm:pt modelId="{00A3E05D-D443-4C8E-A4C4-64615A2BD080}" type="parTrans" cxnId="{F478BA9F-0E13-406A-A9CF-D9A8515326E5}">
      <dgm:prSet/>
      <dgm:spPr/>
      <dgm:t>
        <a:bodyPr/>
        <a:lstStyle/>
        <a:p>
          <a:endParaRPr lang="en-US"/>
        </a:p>
      </dgm:t>
    </dgm:pt>
    <dgm:pt modelId="{DC8D8BE1-8274-49A4-91A4-6080D971476F}" type="sibTrans" cxnId="{F478BA9F-0E13-406A-A9CF-D9A8515326E5}">
      <dgm:prSet/>
      <dgm:spPr/>
      <dgm:t>
        <a:bodyPr/>
        <a:lstStyle/>
        <a:p>
          <a:endParaRPr lang="en-US"/>
        </a:p>
      </dgm:t>
    </dgm:pt>
    <dgm:pt modelId="{D4F83DD4-C97A-4075-B34B-2C3292F9CAC7}">
      <dgm:prSet phldrT="[Text]"/>
      <dgm:spPr>
        <a:xfrm>
          <a:off x="5561967" y="0"/>
          <a:ext cx="1751368" cy="1563031"/>
        </a:xfrm>
        <a:prstGeom prst="rect">
          <a:avLst/>
        </a:prstGeom>
        <a:noFill/>
        <a:ln>
          <a:noFill/>
        </a:ln>
        <a:effectLst/>
        <a:scene3d>
          <a:camera prst="orthographicFront"/>
          <a:lightRig rig="flat" dir="t"/>
        </a:scene3d>
        <a:sp3d/>
      </dgm:spPr>
      <dgm:t>
        <a:bodyPr/>
        <a:lstStyle/>
        <a:p>
          <a:pPr algn="ctr">
            <a:lnSpc>
              <a:spcPct val="100000"/>
            </a:lnSpc>
            <a:spcAft>
              <a:spcPts val="0"/>
            </a:spcAft>
          </a:pPr>
          <a:r>
            <a:rPr lang="en-US" dirty="0">
              <a:solidFill>
                <a:sysClr val="window" lastClr="FFFFFF"/>
              </a:solidFill>
              <a:latin typeface="Calibri" panose="020F0502020204030204"/>
              <a:ea typeface="+mn-ea"/>
              <a:cs typeface="+mn-cs"/>
            </a:rPr>
            <a:t>Ends</a:t>
          </a:r>
        </a:p>
      </dgm:t>
    </dgm:pt>
    <dgm:pt modelId="{CD80CCF5-F024-4122-8E65-7C37A6004BA6}" type="parTrans" cxnId="{3609FB42-CF6E-412C-9B0E-9FEA422E9C50}">
      <dgm:prSet/>
      <dgm:spPr/>
      <dgm:t>
        <a:bodyPr/>
        <a:lstStyle/>
        <a:p>
          <a:endParaRPr lang="en-US"/>
        </a:p>
      </dgm:t>
    </dgm:pt>
    <dgm:pt modelId="{62B31814-6B55-4E5D-8F27-83B22C87DD54}" type="sibTrans" cxnId="{3609FB42-CF6E-412C-9B0E-9FEA422E9C50}">
      <dgm:prSet/>
      <dgm:spPr/>
      <dgm:t>
        <a:bodyPr/>
        <a:lstStyle/>
        <a:p>
          <a:endParaRPr lang="en-US"/>
        </a:p>
      </dgm:t>
    </dgm:pt>
    <dgm:pt modelId="{83BECA8D-01FF-4796-AB34-3E7FB1A365E6}">
      <dgm:prSet phldrT="[Text]"/>
      <dgm:spPr>
        <a:xfrm>
          <a:off x="490994" y="0"/>
          <a:ext cx="1828953" cy="1563031"/>
        </a:xfrm>
        <a:prstGeom prst="rect">
          <a:avLst/>
        </a:prstGeom>
        <a:noFill/>
        <a:ln>
          <a:noFill/>
        </a:ln>
        <a:effectLst/>
        <a:scene3d>
          <a:camera prst="orthographicFront"/>
          <a:lightRig rig="flat" dir="t"/>
        </a:scene3d>
        <a:sp3d/>
      </dgm:spPr>
      <dgm:t>
        <a:bodyPr/>
        <a:lstStyle/>
        <a:p>
          <a:pPr algn="ctr"/>
          <a:r>
            <a:rPr lang="en-US" dirty="0">
              <a:solidFill>
                <a:sysClr val="window" lastClr="FFFFFF"/>
              </a:solidFill>
              <a:latin typeface="Calibri" panose="020F0502020204030204"/>
              <a:ea typeface="+mn-ea"/>
              <a:cs typeface="+mn-cs"/>
            </a:rPr>
            <a:t>Starts </a:t>
          </a:r>
        </a:p>
        <a:p>
          <a:pPr algn="ctr"/>
          <a:r>
            <a:rPr lang="en-US" dirty="0">
              <a:solidFill>
                <a:sysClr val="window" lastClr="FFFFFF"/>
              </a:solidFill>
              <a:latin typeface="Calibri" panose="020F0502020204030204"/>
              <a:ea typeface="+mn-ea"/>
              <a:cs typeface="+mn-cs"/>
            </a:rPr>
            <a:t>Oct 15 </a:t>
          </a:r>
        </a:p>
      </dgm:t>
    </dgm:pt>
    <dgm:pt modelId="{EBC3F8ED-6CC5-4B4E-87EF-1D839F2C0DAB}" type="sibTrans" cxnId="{CE38F981-224E-499B-8F64-5EF30D843987}">
      <dgm:prSet/>
      <dgm:spPr/>
      <dgm:t>
        <a:bodyPr/>
        <a:lstStyle/>
        <a:p>
          <a:endParaRPr lang="en-US"/>
        </a:p>
      </dgm:t>
    </dgm:pt>
    <dgm:pt modelId="{F84FFCD5-BA80-401F-90CA-107C0FB51A51}" type="parTrans" cxnId="{CE38F981-224E-499B-8F64-5EF30D843987}">
      <dgm:prSet/>
      <dgm:spPr/>
      <dgm:t>
        <a:bodyPr/>
        <a:lstStyle/>
        <a:p>
          <a:endParaRPr lang="en-US"/>
        </a:p>
      </dgm:t>
    </dgm:pt>
    <dgm:pt modelId="{AEF18998-71F0-4703-A2AB-E7BE86E1C170}">
      <dgm:prSet phldrT="[Text]"/>
      <dgm:spPr>
        <a:xfrm>
          <a:off x="2586785" y="0"/>
          <a:ext cx="2454970" cy="1563031"/>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 title="Yearly Open Enrollment Period (OEP) for People with Medicare"/>
        </a:ext>
      </dgm:extLst>
    </dgm:pt>
    <dgm:pt modelId="{40B83393-F054-4627-954F-75F55AD4B3FA}" type="sibTrans" cxnId="{D3827546-8A23-43E7-8D91-B342495AF6A1}">
      <dgm:prSet/>
      <dgm:spPr/>
      <dgm:t>
        <a:bodyPr/>
        <a:lstStyle/>
        <a:p>
          <a:endParaRPr lang="en-US"/>
        </a:p>
      </dgm:t>
    </dgm:pt>
    <dgm:pt modelId="{0AEB60E1-E4E8-4A35-8567-BF0A1F21F094}" type="parTrans" cxnId="{D3827546-8A23-43E7-8D91-B342495AF6A1}">
      <dgm:prSet/>
      <dgm:spPr/>
      <dgm:t>
        <a:bodyPr/>
        <a:lstStyle/>
        <a:p>
          <a:endParaRPr lang="en-US"/>
        </a:p>
      </dgm:t>
    </dgm:pt>
    <dgm:pt modelId="{CE7446B5-3306-431B-9C17-DCED9B348B7F}">
      <dgm:prSet phldrT="[Text]"/>
      <dgm:spPr>
        <a:xfrm>
          <a:off x="0" y="0"/>
          <a:ext cx="2454970" cy="1563031"/>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 title="Yearly Open Enrollment Period (OEP) for People with Medicare"/>
        </a:ext>
      </dgm:extLst>
    </dgm:pt>
    <dgm:pt modelId="{D7E731B6-7AD3-4219-B342-8D941DEB2A06}" type="sibTrans" cxnId="{41C0FD01-D70F-4E22-B63F-514C3E38E7BE}">
      <dgm:prSet/>
      <dgm:spPr/>
      <dgm:t>
        <a:bodyPr/>
        <a:lstStyle/>
        <a:p>
          <a:endParaRPr lang="en-US"/>
        </a:p>
      </dgm:t>
    </dgm:pt>
    <dgm:pt modelId="{7DCFFC9B-584E-44B7-9D68-69C03EC7E126}" type="parTrans" cxnId="{41C0FD01-D70F-4E22-B63F-514C3E38E7BE}">
      <dgm:prSet/>
      <dgm:spPr/>
      <dgm:t>
        <a:bodyPr/>
        <a:lstStyle/>
        <a:p>
          <a:endParaRPr lang="en-US"/>
        </a:p>
      </dgm:t>
    </dgm:pt>
    <dgm:pt modelId="{DAC1BA00-D56B-4A5E-ABD1-C3186144630D}">
      <dgm:prSet phldrT="[Text]"/>
      <dgm:spPr>
        <a:xfrm>
          <a:off x="5561967" y="0"/>
          <a:ext cx="1751368" cy="1563031"/>
        </a:xfrm>
        <a:prstGeom prst="rect">
          <a:avLst/>
        </a:prstGeom>
        <a:noFill/>
        <a:ln>
          <a:noFill/>
        </a:ln>
        <a:effectLst/>
        <a:scene3d>
          <a:camera prst="orthographicFront"/>
          <a:lightRig rig="flat" dir="t"/>
        </a:scene3d>
        <a:sp3d/>
      </dgm:spPr>
      <dgm:t>
        <a:bodyPr/>
        <a:lstStyle/>
        <a:p>
          <a:pPr algn="ctr">
            <a:lnSpc>
              <a:spcPct val="100000"/>
            </a:lnSpc>
            <a:spcAft>
              <a:spcPts val="0"/>
            </a:spcAft>
          </a:pPr>
          <a:r>
            <a:rPr lang="en-US" dirty="0">
              <a:solidFill>
                <a:sysClr val="window" lastClr="FFFFFF"/>
              </a:solidFill>
              <a:latin typeface="Calibri" panose="020F0502020204030204"/>
              <a:ea typeface="+mn-ea"/>
              <a:cs typeface="+mn-cs"/>
            </a:rPr>
            <a:t>Dec 7</a:t>
          </a:r>
        </a:p>
      </dgm:t>
    </dgm:pt>
    <dgm:pt modelId="{2EC8C181-7D97-454D-AEAD-D9DBA1F8900D}" type="parTrans" cxnId="{0EDECCE7-8A33-4848-B787-81DD49A07E5C}">
      <dgm:prSet/>
      <dgm:spPr/>
      <dgm:t>
        <a:bodyPr/>
        <a:lstStyle/>
        <a:p>
          <a:endParaRPr lang="en-US"/>
        </a:p>
      </dgm:t>
    </dgm:pt>
    <dgm:pt modelId="{246DBE3F-D54E-43F8-B452-C6AF113A8899}" type="sibTrans" cxnId="{0EDECCE7-8A33-4848-B787-81DD49A07E5C}">
      <dgm:prSet/>
      <dgm:spPr/>
      <dgm:t>
        <a:bodyPr/>
        <a:lstStyle/>
        <a:p>
          <a:endParaRPr lang="en-US"/>
        </a:p>
      </dgm:t>
    </dgm:pt>
    <dgm:pt modelId="{2A077B0D-5DA4-4EF4-AB5F-BC5E36084FBA}">
      <dgm:prSet phldrT="[Text]"/>
      <dgm:spPr>
        <a:xfrm>
          <a:off x="5084251" y="0"/>
          <a:ext cx="2350830" cy="1563031"/>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 title="Yearly Open Enrollment Period (OEP) for People with Medicare"/>
        </a:ext>
      </dgm:extLst>
    </dgm:pt>
    <dgm:pt modelId="{C4D96571-8F50-4B39-89F6-27962B6C2477}" type="sibTrans" cxnId="{791B750B-0D05-4AA9-A161-D512229FA547}">
      <dgm:prSet/>
      <dgm:spPr/>
      <dgm:t>
        <a:bodyPr/>
        <a:lstStyle/>
        <a:p>
          <a:endParaRPr lang="en-US"/>
        </a:p>
      </dgm:t>
    </dgm:pt>
    <dgm:pt modelId="{E036BCF9-AF9F-4DE2-81A4-D8DC829CC5ED}" type="parTrans" cxnId="{791B750B-0D05-4AA9-A161-D512229FA547}">
      <dgm:prSet/>
      <dgm:spPr/>
      <dgm:t>
        <a:bodyPr/>
        <a:lstStyle/>
        <a:p>
          <a:endParaRPr lang="en-US"/>
        </a:p>
      </dgm:t>
    </dgm:pt>
    <dgm:pt modelId="{6988D722-701C-499E-9BD8-8851E1A0A0CC}" type="pres">
      <dgm:prSet presAssocID="{D0A732FD-4E74-460C-8676-67B28356C318}" presName="Name0" presStyleCnt="0">
        <dgm:presLayoutVars>
          <dgm:dir/>
          <dgm:animLvl val="lvl"/>
          <dgm:resizeHandles val="exact"/>
        </dgm:presLayoutVars>
      </dgm:prSet>
      <dgm:spPr/>
    </dgm:pt>
    <dgm:pt modelId="{191AA64B-DC05-439B-ADA1-0B7F017E8920}" type="pres">
      <dgm:prSet presAssocID="{CE7446B5-3306-431B-9C17-DCED9B348B7F}" presName="compositeNode" presStyleCnt="0">
        <dgm:presLayoutVars>
          <dgm:bulletEnabled val="1"/>
        </dgm:presLayoutVars>
      </dgm:prSet>
      <dgm:spPr/>
    </dgm:pt>
    <dgm:pt modelId="{44198CE7-DC3D-4BB1-8365-DF2D6974C8F7}" type="pres">
      <dgm:prSet presAssocID="{CE7446B5-3306-431B-9C17-DCED9B348B7F}" presName="bgRect" presStyleLbl="node1" presStyleIdx="0" presStyleCnt="3" custLinFactNeighborX="-9236" custLinFactNeighborY="2478"/>
      <dgm:spPr/>
    </dgm:pt>
    <dgm:pt modelId="{B0B6A3FB-ED1F-47CE-85F8-2EBD2C36CBD3}" type="pres">
      <dgm:prSet presAssocID="{CE7446B5-3306-431B-9C17-DCED9B348B7F}" presName="parentNode" presStyleLbl="node1" presStyleIdx="0" presStyleCnt="3">
        <dgm:presLayoutVars>
          <dgm:chMax val="0"/>
          <dgm:bulletEnabled val="1"/>
        </dgm:presLayoutVars>
      </dgm:prSet>
      <dgm:spPr/>
    </dgm:pt>
    <dgm:pt modelId="{4FB17124-6943-4A5C-84AB-2DB05267FC22}" type="pres">
      <dgm:prSet presAssocID="{CE7446B5-3306-431B-9C17-DCED9B348B7F}" presName="childNode" presStyleLbl="node1" presStyleIdx="0" presStyleCnt="3">
        <dgm:presLayoutVars>
          <dgm:bulletEnabled val="1"/>
        </dgm:presLayoutVars>
      </dgm:prSet>
      <dgm:spPr/>
    </dgm:pt>
    <dgm:pt modelId="{5072A9B0-9981-406C-B19F-50A06510F98C}" type="pres">
      <dgm:prSet presAssocID="{D7E731B6-7AD3-4219-B342-8D941DEB2A06}" presName="hSp" presStyleCnt="0"/>
      <dgm:spPr/>
    </dgm:pt>
    <dgm:pt modelId="{05BF3E3E-DB1D-4559-8024-FB1239B6A48A}" type="pres">
      <dgm:prSet presAssocID="{D7E731B6-7AD3-4219-B342-8D941DEB2A06}" presName="vProcSp" presStyleCnt="0"/>
      <dgm:spPr/>
    </dgm:pt>
    <dgm:pt modelId="{1659C2A5-4200-46E1-9898-A3D3EA27902F}" type="pres">
      <dgm:prSet presAssocID="{D7E731B6-7AD3-4219-B342-8D941DEB2A06}" presName="vSp1" presStyleCnt="0"/>
      <dgm:spPr/>
    </dgm:pt>
    <dgm:pt modelId="{C3697F08-8247-49E8-8409-B2EDCA8A6D8A}" type="pres">
      <dgm:prSet presAssocID="{D7E731B6-7AD3-4219-B342-8D941DEB2A06}" presName="simulatedConn" presStyleLbl="solidFgAcc1" presStyleIdx="0" presStyleCnt="2"/>
      <dgm:spPr>
        <a:xfrm rot="5400000">
          <a:off x="2440827" y="1155261"/>
          <a:ext cx="229608" cy="368245"/>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7130D272-90C7-4B83-9173-2BD07F9DA418}" type="pres">
      <dgm:prSet presAssocID="{D7E731B6-7AD3-4219-B342-8D941DEB2A06}" presName="vSp2" presStyleCnt="0"/>
      <dgm:spPr/>
    </dgm:pt>
    <dgm:pt modelId="{BC035B2F-6DC9-42D6-AC66-63761C4447C8}" type="pres">
      <dgm:prSet presAssocID="{D7E731B6-7AD3-4219-B342-8D941DEB2A06}" presName="sibTrans" presStyleCnt="0"/>
      <dgm:spPr/>
    </dgm:pt>
    <dgm:pt modelId="{0A7A16DF-739E-4429-B844-23B06A2364F4}" type="pres">
      <dgm:prSet presAssocID="{AEF18998-71F0-4703-A2AB-E7BE86E1C170}" presName="compositeNode" presStyleCnt="0">
        <dgm:presLayoutVars>
          <dgm:bulletEnabled val="1"/>
        </dgm:presLayoutVars>
      </dgm:prSet>
      <dgm:spPr/>
    </dgm:pt>
    <dgm:pt modelId="{DF6BABB6-FCC3-49F8-BA63-9E4B73F116CA}" type="pres">
      <dgm:prSet presAssocID="{AEF18998-71F0-4703-A2AB-E7BE86E1C170}" presName="bgRect" presStyleLbl="node1" presStyleIdx="1" presStyleCnt="3" custLinFactNeighborX="1769" custLinFactNeighborY="950"/>
      <dgm:spPr/>
    </dgm:pt>
    <dgm:pt modelId="{4B6946BE-C9AB-4F4D-8E46-7CD948D87237}" type="pres">
      <dgm:prSet presAssocID="{AEF18998-71F0-4703-A2AB-E7BE86E1C170}" presName="parentNode" presStyleLbl="node1" presStyleIdx="1" presStyleCnt="3">
        <dgm:presLayoutVars>
          <dgm:chMax val="0"/>
          <dgm:bulletEnabled val="1"/>
        </dgm:presLayoutVars>
      </dgm:prSet>
      <dgm:spPr/>
    </dgm:pt>
    <dgm:pt modelId="{B4D72B62-4A7E-40AC-9FFD-41F32E631DAA}" type="pres">
      <dgm:prSet presAssocID="{AEF18998-71F0-4703-A2AB-E7BE86E1C170}" presName="childNode" presStyleLbl="node1" presStyleIdx="1" presStyleCnt="3">
        <dgm:presLayoutVars>
          <dgm:bulletEnabled val="1"/>
        </dgm:presLayoutVars>
      </dgm:prSet>
      <dgm:spPr/>
    </dgm:pt>
    <dgm:pt modelId="{BE4C1E3A-BBDE-4C1D-A8A0-AF3C3BA7704C}" type="pres">
      <dgm:prSet presAssocID="{40B83393-F054-4627-954F-75F55AD4B3FA}" presName="hSp" presStyleCnt="0"/>
      <dgm:spPr/>
    </dgm:pt>
    <dgm:pt modelId="{6D9FE7D1-DE7C-4404-B41F-1496757EBD25}" type="pres">
      <dgm:prSet presAssocID="{40B83393-F054-4627-954F-75F55AD4B3FA}" presName="vProcSp" presStyleCnt="0"/>
      <dgm:spPr/>
    </dgm:pt>
    <dgm:pt modelId="{25B8A66D-2F28-4B5C-9FDF-43B80D0FD855}" type="pres">
      <dgm:prSet presAssocID="{40B83393-F054-4627-954F-75F55AD4B3FA}" presName="vSp1" presStyleCnt="0"/>
      <dgm:spPr/>
    </dgm:pt>
    <dgm:pt modelId="{4840E816-AD25-499D-BB79-1BAAB2921A58}" type="pres">
      <dgm:prSet presAssocID="{40B83393-F054-4627-954F-75F55AD4B3FA}" presName="simulatedConn" presStyleLbl="solidFgAcc1" presStyleIdx="1" presStyleCnt="2"/>
      <dgm:spPr>
        <a:xfrm rot="5400000">
          <a:off x="4981721" y="1155261"/>
          <a:ext cx="229608" cy="368245"/>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02F69D5A-7A0F-4513-88B1-3ED32B19A24D}" type="pres">
      <dgm:prSet presAssocID="{40B83393-F054-4627-954F-75F55AD4B3FA}" presName="vSp2" presStyleCnt="0"/>
      <dgm:spPr/>
    </dgm:pt>
    <dgm:pt modelId="{FDA74CF7-71CA-4039-937C-7190D7FC0A48}" type="pres">
      <dgm:prSet presAssocID="{40B83393-F054-4627-954F-75F55AD4B3FA}" presName="sibTrans" presStyleCnt="0"/>
      <dgm:spPr/>
    </dgm:pt>
    <dgm:pt modelId="{203B6D1D-1540-440E-8B90-57C2D6E105F6}" type="pres">
      <dgm:prSet presAssocID="{2A077B0D-5DA4-4EF4-AB5F-BC5E36084FBA}" presName="compositeNode" presStyleCnt="0">
        <dgm:presLayoutVars>
          <dgm:bulletEnabled val="1"/>
        </dgm:presLayoutVars>
      </dgm:prSet>
      <dgm:spPr/>
    </dgm:pt>
    <dgm:pt modelId="{5DAF2A97-352B-436B-B285-1ACB224A0544}" type="pres">
      <dgm:prSet presAssocID="{2A077B0D-5DA4-4EF4-AB5F-BC5E36084FBA}" presName="bgRect" presStyleLbl="node1" presStyleIdx="2" presStyleCnt="3" custScaleX="95758"/>
      <dgm:spPr/>
    </dgm:pt>
    <dgm:pt modelId="{BD547890-99AB-49C6-8C07-F1F276FE002C}" type="pres">
      <dgm:prSet presAssocID="{2A077B0D-5DA4-4EF4-AB5F-BC5E36084FBA}" presName="parentNode" presStyleLbl="node1" presStyleIdx="2" presStyleCnt="3">
        <dgm:presLayoutVars>
          <dgm:chMax val="0"/>
          <dgm:bulletEnabled val="1"/>
        </dgm:presLayoutVars>
      </dgm:prSet>
      <dgm:spPr/>
    </dgm:pt>
    <dgm:pt modelId="{D996FEBF-6D3D-4E96-A123-C3008B460487}" type="pres">
      <dgm:prSet presAssocID="{2A077B0D-5DA4-4EF4-AB5F-BC5E36084FBA}" presName="childNode" presStyleLbl="node1" presStyleIdx="2" presStyleCnt="3">
        <dgm:presLayoutVars>
          <dgm:bulletEnabled val="1"/>
        </dgm:presLayoutVars>
      </dgm:prSet>
      <dgm:spPr/>
    </dgm:pt>
  </dgm:ptLst>
  <dgm:cxnLst>
    <dgm:cxn modelId="{41C0FD01-D70F-4E22-B63F-514C3E38E7BE}" srcId="{D0A732FD-4E74-460C-8676-67B28356C318}" destId="{CE7446B5-3306-431B-9C17-DCED9B348B7F}" srcOrd="0" destOrd="0" parTransId="{7DCFFC9B-584E-44B7-9D68-69C03EC7E126}" sibTransId="{D7E731B6-7AD3-4219-B342-8D941DEB2A06}"/>
    <dgm:cxn modelId="{791B750B-0D05-4AA9-A161-D512229FA547}" srcId="{D0A732FD-4E74-460C-8676-67B28356C318}" destId="{2A077B0D-5DA4-4EF4-AB5F-BC5E36084FBA}" srcOrd="2" destOrd="0" parTransId="{E036BCF9-AF9F-4DE2-81A4-D8DC829CC5ED}" sibTransId="{C4D96571-8F50-4B39-89F6-27962B6C2477}"/>
    <dgm:cxn modelId="{9E92C712-9802-42F2-BDA2-2A5C865579FA}" type="presOf" srcId="{CE7446B5-3306-431B-9C17-DCED9B348B7F}" destId="{44198CE7-DC3D-4BB1-8365-DF2D6974C8F7}" srcOrd="0" destOrd="0" presId="urn:microsoft.com/office/officeart/2005/8/layout/hProcess7"/>
    <dgm:cxn modelId="{C61EFE12-8A1E-49A8-B40C-E43B4853BFA4}" type="presOf" srcId="{2A077B0D-5DA4-4EF4-AB5F-BC5E36084FBA}" destId="{BD547890-99AB-49C6-8C07-F1F276FE002C}" srcOrd="1" destOrd="0" presId="urn:microsoft.com/office/officeart/2005/8/layout/hProcess7"/>
    <dgm:cxn modelId="{E0DD511A-EA43-49F0-B8D1-0331FB4E9C2C}" type="presOf" srcId="{920F29A2-7517-464F-90ED-8FCF5914CF64}" destId="{B4D72B62-4A7E-40AC-9FFD-41F32E631DAA}" srcOrd="0" destOrd="0" presId="urn:microsoft.com/office/officeart/2005/8/layout/hProcess7"/>
    <dgm:cxn modelId="{632EB732-B84E-4F7B-8339-5852E28EC89A}" type="presOf" srcId="{DAC1BA00-D56B-4A5E-ABD1-C3186144630D}" destId="{D996FEBF-6D3D-4E96-A123-C3008B460487}" srcOrd="0" destOrd="1" presId="urn:microsoft.com/office/officeart/2005/8/layout/hProcess7"/>
    <dgm:cxn modelId="{5907F15C-AB73-4837-9753-5B6A3EE976AC}" type="presOf" srcId="{2A077B0D-5DA4-4EF4-AB5F-BC5E36084FBA}" destId="{5DAF2A97-352B-436B-B285-1ACB224A0544}" srcOrd="0" destOrd="0" presId="urn:microsoft.com/office/officeart/2005/8/layout/hProcess7"/>
    <dgm:cxn modelId="{3609FB42-CF6E-412C-9B0E-9FEA422E9C50}" srcId="{2A077B0D-5DA4-4EF4-AB5F-BC5E36084FBA}" destId="{D4F83DD4-C97A-4075-B34B-2C3292F9CAC7}" srcOrd="0" destOrd="0" parTransId="{CD80CCF5-F024-4122-8E65-7C37A6004BA6}" sibTransId="{62B31814-6B55-4E5D-8F27-83B22C87DD54}"/>
    <dgm:cxn modelId="{48A44064-E2BA-4F3F-9DFC-A6D51AD0E655}" type="presOf" srcId="{AEF18998-71F0-4703-A2AB-E7BE86E1C170}" destId="{4B6946BE-C9AB-4F4D-8E46-7CD948D87237}" srcOrd="1" destOrd="0" presId="urn:microsoft.com/office/officeart/2005/8/layout/hProcess7"/>
    <dgm:cxn modelId="{D3827546-8A23-43E7-8D91-B342495AF6A1}" srcId="{D0A732FD-4E74-460C-8676-67B28356C318}" destId="{AEF18998-71F0-4703-A2AB-E7BE86E1C170}" srcOrd="1" destOrd="0" parTransId="{0AEB60E1-E4E8-4A35-8567-BF0A1F21F094}" sibTransId="{40B83393-F054-4627-954F-75F55AD4B3FA}"/>
    <dgm:cxn modelId="{6DCC4148-087C-4D6D-B648-3C96AB4CAD12}" type="presOf" srcId="{D0A732FD-4E74-460C-8676-67B28356C318}" destId="{6988D722-701C-499E-9BD8-8851E1A0A0CC}" srcOrd="0" destOrd="0" presId="urn:microsoft.com/office/officeart/2005/8/layout/hProcess7"/>
    <dgm:cxn modelId="{3022DF74-DE71-49F7-996C-FFDF0172D46A}" type="presOf" srcId="{D4F83DD4-C97A-4075-B34B-2C3292F9CAC7}" destId="{D996FEBF-6D3D-4E96-A123-C3008B460487}" srcOrd="0" destOrd="0" presId="urn:microsoft.com/office/officeart/2005/8/layout/hProcess7"/>
    <dgm:cxn modelId="{CE38F981-224E-499B-8F64-5EF30D843987}" srcId="{CE7446B5-3306-431B-9C17-DCED9B348B7F}" destId="{83BECA8D-01FF-4796-AB34-3E7FB1A365E6}" srcOrd="0" destOrd="0" parTransId="{F84FFCD5-BA80-401F-90CA-107C0FB51A51}" sibTransId="{EBC3F8ED-6CC5-4B4E-87EF-1D839F2C0DAB}"/>
    <dgm:cxn modelId="{F478BA9F-0E13-406A-A9CF-D9A8515326E5}" srcId="{AEF18998-71F0-4703-A2AB-E7BE86E1C170}" destId="{920F29A2-7517-464F-90ED-8FCF5914CF64}" srcOrd="0" destOrd="0" parTransId="{00A3E05D-D443-4C8E-A4C4-64615A2BD080}" sibTransId="{DC8D8BE1-8274-49A4-91A4-6080D971476F}"/>
    <dgm:cxn modelId="{CB8EFCD6-C3F1-464A-8CC3-FCECDE9A9AEE}" type="presOf" srcId="{AEF18998-71F0-4703-A2AB-E7BE86E1C170}" destId="{DF6BABB6-FCC3-49F8-BA63-9E4B73F116CA}" srcOrd="0" destOrd="0" presId="urn:microsoft.com/office/officeart/2005/8/layout/hProcess7"/>
    <dgm:cxn modelId="{0EDECCE7-8A33-4848-B787-81DD49A07E5C}" srcId="{2A077B0D-5DA4-4EF4-AB5F-BC5E36084FBA}" destId="{DAC1BA00-D56B-4A5E-ABD1-C3186144630D}" srcOrd="1" destOrd="0" parTransId="{2EC8C181-7D97-454D-AEAD-D9DBA1F8900D}" sibTransId="{246DBE3F-D54E-43F8-B452-C6AF113A8899}"/>
    <dgm:cxn modelId="{7AC7F3EA-84A5-43B1-9E49-5BE667CF8888}" type="presOf" srcId="{CE7446B5-3306-431B-9C17-DCED9B348B7F}" destId="{B0B6A3FB-ED1F-47CE-85F8-2EBD2C36CBD3}" srcOrd="1" destOrd="0" presId="urn:microsoft.com/office/officeart/2005/8/layout/hProcess7"/>
    <dgm:cxn modelId="{89D8BDEE-C802-4B5A-9B16-D5B777F04005}" type="presOf" srcId="{83BECA8D-01FF-4796-AB34-3E7FB1A365E6}" destId="{4FB17124-6943-4A5C-84AB-2DB05267FC22}" srcOrd="0" destOrd="0" presId="urn:microsoft.com/office/officeart/2005/8/layout/hProcess7"/>
    <dgm:cxn modelId="{473E5524-E855-43D3-993E-9E3542137DC1}" type="presParOf" srcId="{6988D722-701C-499E-9BD8-8851E1A0A0CC}" destId="{191AA64B-DC05-439B-ADA1-0B7F017E8920}" srcOrd="0" destOrd="0" presId="urn:microsoft.com/office/officeart/2005/8/layout/hProcess7"/>
    <dgm:cxn modelId="{0AED4BB6-7B5B-4B9C-93B3-10F03FB592CD}" type="presParOf" srcId="{191AA64B-DC05-439B-ADA1-0B7F017E8920}" destId="{44198CE7-DC3D-4BB1-8365-DF2D6974C8F7}" srcOrd="0" destOrd="0" presId="urn:microsoft.com/office/officeart/2005/8/layout/hProcess7"/>
    <dgm:cxn modelId="{ECCFDD0A-63CB-4928-BD26-E930A3945DB5}" type="presParOf" srcId="{191AA64B-DC05-439B-ADA1-0B7F017E8920}" destId="{B0B6A3FB-ED1F-47CE-85F8-2EBD2C36CBD3}" srcOrd="1" destOrd="0" presId="urn:microsoft.com/office/officeart/2005/8/layout/hProcess7"/>
    <dgm:cxn modelId="{F45ECB57-3FEE-4EB1-BBE1-076CBE013BFF}" type="presParOf" srcId="{191AA64B-DC05-439B-ADA1-0B7F017E8920}" destId="{4FB17124-6943-4A5C-84AB-2DB05267FC22}" srcOrd="2" destOrd="0" presId="urn:microsoft.com/office/officeart/2005/8/layout/hProcess7"/>
    <dgm:cxn modelId="{AA95DB89-1C9F-4E35-8AB2-596F0CE45D3C}" type="presParOf" srcId="{6988D722-701C-499E-9BD8-8851E1A0A0CC}" destId="{5072A9B0-9981-406C-B19F-50A06510F98C}" srcOrd="1" destOrd="0" presId="urn:microsoft.com/office/officeart/2005/8/layout/hProcess7"/>
    <dgm:cxn modelId="{1431DE4B-0F57-40DC-8129-5114704AB0DC}" type="presParOf" srcId="{6988D722-701C-499E-9BD8-8851E1A0A0CC}" destId="{05BF3E3E-DB1D-4559-8024-FB1239B6A48A}" srcOrd="2" destOrd="0" presId="urn:microsoft.com/office/officeart/2005/8/layout/hProcess7"/>
    <dgm:cxn modelId="{FAB123D1-B0F8-4F54-8EA0-F3018BBC17B7}" type="presParOf" srcId="{05BF3E3E-DB1D-4559-8024-FB1239B6A48A}" destId="{1659C2A5-4200-46E1-9898-A3D3EA27902F}" srcOrd="0" destOrd="0" presId="urn:microsoft.com/office/officeart/2005/8/layout/hProcess7"/>
    <dgm:cxn modelId="{1DE542BE-693D-4F7A-8454-D6943763B4E6}" type="presParOf" srcId="{05BF3E3E-DB1D-4559-8024-FB1239B6A48A}" destId="{C3697F08-8247-49E8-8409-B2EDCA8A6D8A}" srcOrd="1" destOrd="0" presId="urn:microsoft.com/office/officeart/2005/8/layout/hProcess7"/>
    <dgm:cxn modelId="{422F84B8-FD90-4BE8-8ED7-4C7AB7FCB7CB}" type="presParOf" srcId="{05BF3E3E-DB1D-4559-8024-FB1239B6A48A}" destId="{7130D272-90C7-4B83-9173-2BD07F9DA418}" srcOrd="2" destOrd="0" presId="urn:microsoft.com/office/officeart/2005/8/layout/hProcess7"/>
    <dgm:cxn modelId="{11ADE202-DFB0-44DC-8E92-0381D772BF61}" type="presParOf" srcId="{6988D722-701C-499E-9BD8-8851E1A0A0CC}" destId="{BC035B2F-6DC9-42D6-AC66-63761C4447C8}" srcOrd="3" destOrd="0" presId="urn:microsoft.com/office/officeart/2005/8/layout/hProcess7"/>
    <dgm:cxn modelId="{BFF1239A-D535-470D-BEDD-F03BAD5C143B}" type="presParOf" srcId="{6988D722-701C-499E-9BD8-8851E1A0A0CC}" destId="{0A7A16DF-739E-4429-B844-23B06A2364F4}" srcOrd="4" destOrd="0" presId="urn:microsoft.com/office/officeart/2005/8/layout/hProcess7"/>
    <dgm:cxn modelId="{296A0FC1-554D-44E7-9434-23BE5D6C4F69}" type="presParOf" srcId="{0A7A16DF-739E-4429-B844-23B06A2364F4}" destId="{DF6BABB6-FCC3-49F8-BA63-9E4B73F116CA}" srcOrd="0" destOrd="0" presId="urn:microsoft.com/office/officeart/2005/8/layout/hProcess7"/>
    <dgm:cxn modelId="{ADA9E0DD-C99C-49B7-B0E6-EF09ECEBE38B}" type="presParOf" srcId="{0A7A16DF-739E-4429-B844-23B06A2364F4}" destId="{4B6946BE-C9AB-4F4D-8E46-7CD948D87237}" srcOrd="1" destOrd="0" presId="urn:microsoft.com/office/officeart/2005/8/layout/hProcess7"/>
    <dgm:cxn modelId="{ED212CD4-5BFE-43F1-89B3-A6B810112349}" type="presParOf" srcId="{0A7A16DF-739E-4429-B844-23B06A2364F4}" destId="{B4D72B62-4A7E-40AC-9FFD-41F32E631DAA}" srcOrd="2" destOrd="0" presId="urn:microsoft.com/office/officeart/2005/8/layout/hProcess7"/>
    <dgm:cxn modelId="{AECC17C8-97B1-4B5E-BA95-745AAB296370}" type="presParOf" srcId="{6988D722-701C-499E-9BD8-8851E1A0A0CC}" destId="{BE4C1E3A-BBDE-4C1D-A8A0-AF3C3BA7704C}" srcOrd="5" destOrd="0" presId="urn:microsoft.com/office/officeart/2005/8/layout/hProcess7"/>
    <dgm:cxn modelId="{6F0E3574-C2D4-4F78-B911-31EC129842F7}" type="presParOf" srcId="{6988D722-701C-499E-9BD8-8851E1A0A0CC}" destId="{6D9FE7D1-DE7C-4404-B41F-1496757EBD25}" srcOrd="6" destOrd="0" presId="urn:microsoft.com/office/officeart/2005/8/layout/hProcess7"/>
    <dgm:cxn modelId="{B129A224-B345-45B8-A989-544810CFEC36}" type="presParOf" srcId="{6D9FE7D1-DE7C-4404-B41F-1496757EBD25}" destId="{25B8A66D-2F28-4B5C-9FDF-43B80D0FD855}" srcOrd="0" destOrd="0" presId="urn:microsoft.com/office/officeart/2005/8/layout/hProcess7"/>
    <dgm:cxn modelId="{D2D883BB-5036-465A-B46A-D626BEB68CF2}" type="presParOf" srcId="{6D9FE7D1-DE7C-4404-B41F-1496757EBD25}" destId="{4840E816-AD25-499D-BB79-1BAAB2921A58}" srcOrd="1" destOrd="0" presId="urn:microsoft.com/office/officeart/2005/8/layout/hProcess7"/>
    <dgm:cxn modelId="{B8A350B0-D1B6-49E1-91C6-3B2412D532A0}" type="presParOf" srcId="{6D9FE7D1-DE7C-4404-B41F-1496757EBD25}" destId="{02F69D5A-7A0F-4513-88B1-3ED32B19A24D}" srcOrd="2" destOrd="0" presId="urn:microsoft.com/office/officeart/2005/8/layout/hProcess7"/>
    <dgm:cxn modelId="{CF405248-AC0F-4056-8E9D-C670E2EEE951}" type="presParOf" srcId="{6988D722-701C-499E-9BD8-8851E1A0A0CC}" destId="{FDA74CF7-71CA-4039-937C-7190D7FC0A48}" srcOrd="7" destOrd="0" presId="urn:microsoft.com/office/officeart/2005/8/layout/hProcess7"/>
    <dgm:cxn modelId="{64438318-34F3-474C-BA3A-A6859AA5FE46}" type="presParOf" srcId="{6988D722-701C-499E-9BD8-8851E1A0A0CC}" destId="{203B6D1D-1540-440E-8B90-57C2D6E105F6}" srcOrd="8" destOrd="0" presId="urn:microsoft.com/office/officeart/2005/8/layout/hProcess7"/>
    <dgm:cxn modelId="{07F1127A-6B8F-4798-AFEE-DE01C23B53C5}" type="presParOf" srcId="{203B6D1D-1540-440E-8B90-57C2D6E105F6}" destId="{5DAF2A97-352B-436B-B285-1ACB224A0544}" srcOrd="0" destOrd="0" presId="urn:microsoft.com/office/officeart/2005/8/layout/hProcess7"/>
    <dgm:cxn modelId="{9AEC1B8A-9A34-4911-84EF-37111BECA3D5}" type="presParOf" srcId="{203B6D1D-1540-440E-8B90-57C2D6E105F6}" destId="{BD547890-99AB-49C6-8C07-F1F276FE002C}" srcOrd="1" destOrd="0" presId="urn:microsoft.com/office/officeart/2005/8/layout/hProcess7"/>
    <dgm:cxn modelId="{F4D6B7B4-D478-4B22-9133-B9C8AFE279CC}" type="presParOf" srcId="{203B6D1D-1540-440E-8B90-57C2D6E105F6}" destId="{D996FEBF-6D3D-4E96-A123-C3008B46048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0D7963-AF3A-448C-AD12-645530A91311}" type="doc">
      <dgm:prSet loTypeId="urn:microsoft.com/office/officeart/2005/8/layout/hProcess7" loCatId="list" qsTypeId="urn:microsoft.com/office/officeart/2005/8/quickstyle/3d1" qsCatId="3D" csTypeId="urn:microsoft.com/office/officeart/2005/8/colors/accent1_2" csCatId="accent1" phldr="1"/>
      <dgm:spPr/>
      <dgm:t>
        <a:bodyPr/>
        <a:lstStyle/>
        <a:p>
          <a:endParaRPr lang="en-US"/>
        </a:p>
      </dgm:t>
    </dgm:pt>
    <dgm:pt modelId="{C18FA4FC-1DB3-43E6-A7FE-193B0B55A5BB}">
      <dgm:prSet phldrT="[Text]"/>
      <dgm:spPr>
        <a:xfrm>
          <a:off x="452057" y="0"/>
          <a:ext cx="1683913" cy="2114550"/>
        </a:xfrm>
        <a:prstGeom prst="rect">
          <a:avLst/>
        </a:prstGeom>
        <a:noFill/>
        <a:ln>
          <a:noFill/>
        </a:ln>
        <a:effectLst/>
        <a:scene3d>
          <a:camera prst="orthographicFront"/>
          <a:lightRig rig="flat" dir="t"/>
        </a:scene3d>
        <a:sp3d/>
      </dgm:spPr>
      <dgm:t>
        <a:bodyPr/>
        <a:lstStyle/>
        <a:p>
          <a:r>
            <a:rPr lang="en-US" dirty="0">
              <a:solidFill>
                <a:sysClr val="window" lastClr="FFFFFF"/>
              </a:solidFill>
              <a:latin typeface="Calibri" panose="020F0502020204030204"/>
              <a:ea typeface="+mn-ea"/>
              <a:cs typeface="+mn-cs"/>
            </a:rPr>
            <a:t>Coverage Begins </a:t>
          </a:r>
        </a:p>
        <a:p>
          <a:r>
            <a:rPr lang="en-US" dirty="0">
              <a:solidFill>
                <a:sysClr val="window" lastClr="FFFFFF"/>
              </a:solidFill>
              <a:latin typeface="Calibri" panose="020F0502020204030204"/>
              <a:ea typeface="+mn-ea"/>
              <a:cs typeface="+mn-cs"/>
            </a:rPr>
            <a:t>Jan 1</a:t>
          </a:r>
        </a:p>
      </dgm:t>
    </dgm:pt>
    <dgm:pt modelId="{CE47235C-F205-4B1A-970B-6E16EF69F53F}" type="parTrans" cxnId="{5B13A025-B923-4DA7-BF2F-A2758384955E}">
      <dgm:prSet/>
      <dgm:spPr/>
      <dgm:t>
        <a:bodyPr/>
        <a:lstStyle/>
        <a:p>
          <a:endParaRPr lang="en-US"/>
        </a:p>
      </dgm:t>
    </dgm:pt>
    <dgm:pt modelId="{68239A12-C78F-482B-A5C2-AD62C8E03388}" type="sibTrans" cxnId="{5B13A025-B923-4DA7-BF2F-A2758384955E}">
      <dgm:prSet/>
      <dgm:spPr/>
      <dgm:t>
        <a:bodyPr/>
        <a:lstStyle/>
        <a:p>
          <a:endParaRPr lang="en-US"/>
        </a:p>
      </dgm:t>
    </dgm:pt>
    <dgm:pt modelId="{9A365E08-0344-4CC5-8774-63CDA16468A2}">
      <dgm:prSet phldrT="[Text]" custT="1"/>
      <dgm:spPr>
        <a:xfrm>
          <a:off x="0" y="0"/>
          <a:ext cx="2260286" cy="211455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sz="1600" b="1"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 title="Yearly Open Enrollment Period (OEP) for People with Medicare"/>
        </a:ext>
      </dgm:extLst>
    </dgm:pt>
    <dgm:pt modelId="{D4C6348B-CB5E-47AF-A605-342F15DD69E6}" type="sibTrans" cxnId="{D91DA57E-D808-439F-9EFC-9E41089249D7}">
      <dgm:prSet/>
      <dgm:spPr/>
      <dgm:t>
        <a:bodyPr/>
        <a:lstStyle/>
        <a:p>
          <a:endParaRPr lang="en-US"/>
        </a:p>
      </dgm:t>
    </dgm:pt>
    <dgm:pt modelId="{2A0163F8-49B5-49B6-A598-A2631FDE8BF2}" type="parTrans" cxnId="{D91DA57E-D808-439F-9EFC-9E41089249D7}">
      <dgm:prSet/>
      <dgm:spPr/>
      <dgm:t>
        <a:bodyPr/>
        <a:lstStyle/>
        <a:p>
          <a:endParaRPr lang="en-US"/>
        </a:p>
      </dgm:t>
    </dgm:pt>
    <dgm:pt modelId="{3B021341-F780-446C-AE18-6CA92A6D01B5}" type="pres">
      <dgm:prSet presAssocID="{B00D7963-AF3A-448C-AD12-645530A91311}" presName="Name0" presStyleCnt="0">
        <dgm:presLayoutVars>
          <dgm:dir/>
          <dgm:animLvl val="lvl"/>
          <dgm:resizeHandles val="exact"/>
        </dgm:presLayoutVars>
      </dgm:prSet>
      <dgm:spPr/>
    </dgm:pt>
    <dgm:pt modelId="{D15D1962-5CE7-40A4-B700-038B145CC324}" type="pres">
      <dgm:prSet presAssocID="{9A365E08-0344-4CC5-8774-63CDA16468A2}" presName="compositeNode" presStyleCnt="0">
        <dgm:presLayoutVars>
          <dgm:bulletEnabled val="1"/>
        </dgm:presLayoutVars>
      </dgm:prSet>
      <dgm:spPr/>
    </dgm:pt>
    <dgm:pt modelId="{85F8C5F2-219C-4337-B7E7-253D6F847DF4}" type="pres">
      <dgm:prSet presAssocID="{9A365E08-0344-4CC5-8774-63CDA16468A2}" presName="bgRect" presStyleLbl="node1" presStyleIdx="0" presStyleCnt="1" custLinFactNeighborX="26745"/>
      <dgm:spPr/>
    </dgm:pt>
    <dgm:pt modelId="{2ECCACA7-0701-41EA-AC42-09F5621BCA70}" type="pres">
      <dgm:prSet presAssocID="{9A365E08-0344-4CC5-8774-63CDA16468A2}" presName="parentNode" presStyleLbl="node1" presStyleIdx="0" presStyleCnt="1">
        <dgm:presLayoutVars>
          <dgm:chMax val="0"/>
          <dgm:bulletEnabled val="1"/>
        </dgm:presLayoutVars>
      </dgm:prSet>
      <dgm:spPr/>
    </dgm:pt>
    <dgm:pt modelId="{7DDC2B3D-A8E4-4B2E-894C-D9268877AFA7}" type="pres">
      <dgm:prSet presAssocID="{9A365E08-0344-4CC5-8774-63CDA16468A2}" presName="childNode" presStyleLbl="node1" presStyleIdx="0" presStyleCnt="1">
        <dgm:presLayoutVars>
          <dgm:bulletEnabled val="1"/>
        </dgm:presLayoutVars>
      </dgm:prSet>
      <dgm:spPr/>
    </dgm:pt>
  </dgm:ptLst>
  <dgm:cxnLst>
    <dgm:cxn modelId="{95824B01-2AF4-481D-AC40-584BE421F0D9}" type="presOf" srcId="{B00D7963-AF3A-448C-AD12-645530A91311}" destId="{3B021341-F780-446C-AE18-6CA92A6D01B5}" srcOrd="0" destOrd="0" presId="urn:microsoft.com/office/officeart/2005/8/layout/hProcess7"/>
    <dgm:cxn modelId="{5B13A025-B923-4DA7-BF2F-A2758384955E}" srcId="{9A365E08-0344-4CC5-8774-63CDA16468A2}" destId="{C18FA4FC-1DB3-43E6-A7FE-193B0B55A5BB}" srcOrd="0" destOrd="0" parTransId="{CE47235C-F205-4B1A-970B-6E16EF69F53F}" sibTransId="{68239A12-C78F-482B-A5C2-AD62C8E03388}"/>
    <dgm:cxn modelId="{C0F86441-3399-4D4A-A264-E391545597CF}" type="presOf" srcId="{9A365E08-0344-4CC5-8774-63CDA16468A2}" destId="{85F8C5F2-219C-4337-B7E7-253D6F847DF4}" srcOrd="0" destOrd="0" presId="urn:microsoft.com/office/officeart/2005/8/layout/hProcess7"/>
    <dgm:cxn modelId="{D91DA57E-D808-439F-9EFC-9E41089249D7}" srcId="{B00D7963-AF3A-448C-AD12-645530A91311}" destId="{9A365E08-0344-4CC5-8774-63CDA16468A2}" srcOrd="0" destOrd="0" parTransId="{2A0163F8-49B5-49B6-A598-A2631FDE8BF2}" sibTransId="{D4C6348B-CB5E-47AF-A605-342F15DD69E6}"/>
    <dgm:cxn modelId="{DE8BF48D-000C-4B7A-9ADF-0E385A024068}" type="presOf" srcId="{9A365E08-0344-4CC5-8774-63CDA16468A2}" destId="{2ECCACA7-0701-41EA-AC42-09F5621BCA70}" srcOrd="1" destOrd="0" presId="urn:microsoft.com/office/officeart/2005/8/layout/hProcess7"/>
    <dgm:cxn modelId="{619171CF-7783-4C7E-B3BE-7503637D5C08}" type="presOf" srcId="{C18FA4FC-1DB3-43E6-A7FE-193B0B55A5BB}" destId="{7DDC2B3D-A8E4-4B2E-894C-D9268877AFA7}" srcOrd="0" destOrd="0" presId="urn:microsoft.com/office/officeart/2005/8/layout/hProcess7"/>
    <dgm:cxn modelId="{CF932DD5-D504-40BF-90E1-CD41B4051B2C}" type="presParOf" srcId="{3B021341-F780-446C-AE18-6CA92A6D01B5}" destId="{D15D1962-5CE7-40A4-B700-038B145CC324}" srcOrd="0" destOrd="0" presId="urn:microsoft.com/office/officeart/2005/8/layout/hProcess7"/>
    <dgm:cxn modelId="{4F40485D-6FAB-4CF1-9FC7-FB06AF6ADA0D}" type="presParOf" srcId="{D15D1962-5CE7-40A4-B700-038B145CC324}" destId="{85F8C5F2-219C-4337-B7E7-253D6F847DF4}" srcOrd="0" destOrd="0" presId="urn:microsoft.com/office/officeart/2005/8/layout/hProcess7"/>
    <dgm:cxn modelId="{8222AD38-77BF-4961-9F9B-0D87B9F6A4B3}" type="presParOf" srcId="{D15D1962-5CE7-40A4-B700-038B145CC324}" destId="{2ECCACA7-0701-41EA-AC42-09F5621BCA70}" srcOrd="1" destOrd="0" presId="urn:microsoft.com/office/officeart/2005/8/layout/hProcess7"/>
    <dgm:cxn modelId="{FF0196AA-F3F1-4062-AF83-993B0EC1CCD3}" type="presParOf" srcId="{D15D1962-5CE7-40A4-B700-038B145CC324}" destId="{7DDC2B3D-A8E4-4B2E-894C-D9268877AFA7}" srcOrd="2" destOrd="0" presId="urn:microsoft.com/office/officeart/2005/8/layout/hProcess7"/>
  </dgm:cxnLst>
  <dgm:bg>
    <a:solidFill>
      <a:schemeClr val="tx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A732FD-4E74-460C-8676-67B28356C318}" type="doc">
      <dgm:prSet loTypeId="urn:microsoft.com/office/officeart/2005/8/layout/hProcess7" loCatId="process" qsTypeId="urn:microsoft.com/office/officeart/2005/8/quickstyle/3d1" qsCatId="3D" csTypeId="urn:microsoft.com/office/officeart/2005/8/colors/accent1_2" csCatId="accent1" phldr="1"/>
      <dgm:spPr/>
      <dgm:t>
        <a:bodyPr/>
        <a:lstStyle/>
        <a:p>
          <a:endParaRPr lang="en-US"/>
        </a:p>
      </dgm:t>
    </dgm:pt>
    <dgm:pt modelId="{CE7446B5-3306-431B-9C17-DCED9B348B7F}">
      <dgm:prSet phldrT="[Text]"/>
      <dgm:spPr>
        <a:xfrm>
          <a:off x="0" y="0"/>
          <a:ext cx="2239665" cy="1242032"/>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 title="Medicare Advantage (MA) Open Enrollment Period (MA OEP)"/>
        </a:ext>
      </dgm:extLst>
    </dgm:pt>
    <dgm:pt modelId="{7DCFFC9B-584E-44B7-9D68-69C03EC7E126}" type="parTrans" cxnId="{41C0FD01-D70F-4E22-B63F-514C3E38E7BE}">
      <dgm:prSet/>
      <dgm:spPr/>
      <dgm:t>
        <a:bodyPr/>
        <a:lstStyle/>
        <a:p>
          <a:endParaRPr lang="en-US"/>
        </a:p>
      </dgm:t>
    </dgm:pt>
    <dgm:pt modelId="{D7E731B6-7AD3-4219-B342-8D941DEB2A06}" type="sibTrans" cxnId="{41C0FD01-D70F-4E22-B63F-514C3E38E7BE}">
      <dgm:prSet/>
      <dgm:spPr/>
      <dgm:t>
        <a:bodyPr/>
        <a:lstStyle/>
        <a:p>
          <a:endParaRPr lang="en-US"/>
        </a:p>
      </dgm:t>
    </dgm:pt>
    <dgm:pt modelId="{2A077B0D-5DA4-4EF4-AB5F-BC5E36084FBA}">
      <dgm:prSet phldrT="[Text]"/>
      <dgm:spPr>
        <a:xfrm>
          <a:off x="4636627" y="0"/>
          <a:ext cx="2239665" cy="1242032"/>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 title="Medicare Advantage (MA) Open Enrollment Period (MA OEP)"/>
        </a:ext>
      </dgm:extLst>
    </dgm:pt>
    <dgm:pt modelId="{E036BCF9-AF9F-4DE2-81A4-D8DC829CC5ED}" type="parTrans" cxnId="{791B750B-0D05-4AA9-A161-D512229FA547}">
      <dgm:prSet/>
      <dgm:spPr/>
      <dgm:t>
        <a:bodyPr/>
        <a:lstStyle/>
        <a:p>
          <a:endParaRPr lang="en-US"/>
        </a:p>
      </dgm:t>
    </dgm:pt>
    <dgm:pt modelId="{C4D96571-8F50-4B39-89F6-27962B6C2477}" type="sibTrans" cxnId="{791B750B-0D05-4AA9-A161-D512229FA547}">
      <dgm:prSet/>
      <dgm:spPr/>
      <dgm:t>
        <a:bodyPr/>
        <a:lstStyle/>
        <a:p>
          <a:endParaRPr lang="en-US"/>
        </a:p>
      </dgm:t>
    </dgm:pt>
    <dgm:pt modelId="{D4F83DD4-C97A-4075-B34B-2C3292F9CAC7}">
      <dgm:prSet phldrT="[Text]" custT="1"/>
      <dgm:spPr>
        <a:xfrm>
          <a:off x="5084560" y="0"/>
          <a:ext cx="1668550" cy="1242032"/>
        </a:xfrm>
        <a:prstGeom prst="rect">
          <a:avLst/>
        </a:prstGeom>
        <a:noFill/>
        <a:ln>
          <a:noFill/>
        </a:ln>
        <a:effectLst/>
        <a:scene3d>
          <a:camera prst="orthographicFront"/>
          <a:lightRig rig="flat" dir="t"/>
        </a:scene3d>
        <a:sp3d/>
      </dgm:spPr>
      <dgm:t>
        <a:bodyPr/>
        <a:lstStyle/>
        <a:p>
          <a:pPr algn="ctr">
            <a:lnSpc>
              <a:spcPct val="100000"/>
            </a:lnSpc>
            <a:spcAft>
              <a:spcPts val="0"/>
            </a:spcAft>
          </a:pPr>
          <a:r>
            <a:rPr lang="en-US" sz="2400" dirty="0">
              <a:solidFill>
                <a:sysClr val="window" lastClr="FFFFFF"/>
              </a:solidFill>
              <a:latin typeface="Calibri" panose="020F0502020204030204"/>
              <a:ea typeface="+mn-ea"/>
              <a:cs typeface="+mn-cs"/>
            </a:rPr>
            <a:t>Ends</a:t>
          </a:r>
        </a:p>
      </dgm:t>
    </dgm:pt>
    <dgm:pt modelId="{CD80CCF5-F024-4122-8E65-7C37A6004BA6}" type="parTrans" cxnId="{3609FB42-CF6E-412C-9B0E-9FEA422E9C50}">
      <dgm:prSet/>
      <dgm:spPr/>
      <dgm:t>
        <a:bodyPr/>
        <a:lstStyle/>
        <a:p>
          <a:endParaRPr lang="en-US"/>
        </a:p>
      </dgm:t>
    </dgm:pt>
    <dgm:pt modelId="{62B31814-6B55-4E5D-8F27-83B22C87DD54}" type="sibTrans" cxnId="{3609FB42-CF6E-412C-9B0E-9FEA422E9C50}">
      <dgm:prSet/>
      <dgm:spPr/>
      <dgm:t>
        <a:bodyPr/>
        <a:lstStyle/>
        <a:p>
          <a:endParaRPr lang="en-US"/>
        </a:p>
      </dgm:t>
    </dgm:pt>
    <dgm:pt modelId="{83BECA8D-01FF-4796-AB34-3E7FB1A365E6}">
      <dgm:prSet phldrT="[Text]" custT="1"/>
      <dgm:spPr>
        <a:xfrm>
          <a:off x="447933" y="0"/>
          <a:ext cx="1668550" cy="1242032"/>
        </a:xfrm>
        <a:prstGeom prst="rect">
          <a:avLst/>
        </a:prstGeom>
        <a:noFill/>
        <a:ln>
          <a:noFill/>
        </a:ln>
        <a:effectLst/>
        <a:scene3d>
          <a:camera prst="orthographicFront"/>
          <a:lightRig rig="flat" dir="t"/>
        </a:scene3d>
        <a:sp3d/>
      </dgm:spPr>
      <dgm:t>
        <a:bodyPr/>
        <a:lstStyle/>
        <a:p>
          <a:pPr algn="ctr"/>
          <a:r>
            <a:rPr lang="en-US" sz="2400" dirty="0">
              <a:solidFill>
                <a:sysClr val="window" lastClr="FFFFFF"/>
              </a:solidFill>
              <a:latin typeface="Calibri" panose="020F0502020204030204"/>
              <a:ea typeface="+mn-ea"/>
              <a:cs typeface="+mn-cs"/>
            </a:rPr>
            <a:t>Starts</a:t>
          </a:r>
        </a:p>
      </dgm:t>
    </dgm:pt>
    <dgm:pt modelId="{EBC3F8ED-6CC5-4B4E-87EF-1D839F2C0DAB}" type="sibTrans" cxnId="{CE38F981-224E-499B-8F64-5EF30D843987}">
      <dgm:prSet/>
      <dgm:spPr/>
      <dgm:t>
        <a:bodyPr/>
        <a:lstStyle/>
        <a:p>
          <a:endParaRPr lang="en-US"/>
        </a:p>
      </dgm:t>
    </dgm:pt>
    <dgm:pt modelId="{F84FFCD5-BA80-401F-90CA-107C0FB51A51}" type="parTrans" cxnId="{CE38F981-224E-499B-8F64-5EF30D843987}">
      <dgm:prSet/>
      <dgm:spPr/>
      <dgm:t>
        <a:bodyPr/>
        <a:lstStyle/>
        <a:p>
          <a:endParaRPr lang="en-US"/>
        </a:p>
      </dgm:t>
    </dgm:pt>
    <dgm:pt modelId="{25ADE454-BCC5-4502-A460-6EE8D9ED38F8}">
      <dgm:prSet phldrT="[Text]" custT="1"/>
      <dgm:spPr>
        <a:xfrm>
          <a:off x="447933" y="0"/>
          <a:ext cx="1668550" cy="1242032"/>
        </a:xfrm>
        <a:prstGeom prst="rect">
          <a:avLst/>
        </a:prstGeom>
        <a:noFill/>
        <a:ln>
          <a:noFill/>
        </a:ln>
        <a:effectLst/>
        <a:scene3d>
          <a:camera prst="orthographicFront"/>
          <a:lightRig rig="flat" dir="t"/>
        </a:scene3d>
        <a:sp3d/>
      </dgm:spPr>
      <dgm:t>
        <a:bodyPr/>
        <a:lstStyle/>
        <a:p>
          <a:pPr algn="ctr"/>
          <a:r>
            <a:rPr lang="en-US" sz="2400" dirty="0">
              <a:solidFill>
                <a:sysClr val="window" lastClr="FFFFFF"/>
              </a:solidFill>
              <a:latin typeface="Calibri" panose="020F0502020204030204"/>
              <a:ea typeface="+mn-ea"/>
              <a:cs typeface="+mn-cs"/>
            </a:rPr>
            <a:t>Jan 1 </a:t>
          </a:r>
        </a:p>
      </dgm:t>
    </dgm:pt>
    <dgm:pt modelId="{2DDA50D1-E2F3-4A81-90C7-DDF917B0A9CD}" type="parTrans" cxnId="{53E8DA78-144E-465E-9763-A6E962F64BAF}">
      <dgm:prSet/>
      <dgm:spPr/>
      <dgm:t>
        <a:bodyPr/>
        <a:lstStyle/>
        <a:p>
          <a:endParaRPr lang="en-US"/>
        </a:p>
      </dgm:t>
    </dgm:pt>
    <dgm:pt modelId="{61068F93-A42C-44F8-9D3F-7FAE0FEFFED2}" type="sibTrans" cxnId="{53E8DA78-144E-465E-9763-A6E962F64BAF}">
      <dgm:prSet/>
      <dgm:spPr/>
      <dgm:t>
        <a:bodyPr/>
        <a:lstStyle/>
        <a:p>
          <a:endParaRPr lang="en-US"/>
        </a:p>
      </dgm:t>
    </dgm:pt>
    <dgm:pt modelId="{D01F6F49-A2BB-4EFD-A1D3-B703EAB0BD1F}">
      <dgm:prSet phldrT="[Text]" custT="1"/>
      <dgm:spPr>
        <a:xfrm>
          <a:off x="2806126" y="0"/>
          <a:ext cx="1668550" cy="1242032"/>
        </a:xfrm>
        <a:prstGeom prst="rect">
          <a:avLst/>
        </a:prstGeom>
        <a:noFill/>
        <a:ln>
          <a:noFill/>
        </a:ln>
        <a:effectLst/>
        <a:scene3d>
          <a:camera prst="orthographicFront"/>
          <a:lightRig rig="flat" dir="t"/>
        </a:scene3d>
        <a:sp3d/>
      </dgm:spPr>
      <dgm:t>
        <a:bodyPr/>
        <a:lstStyle/>
        <a:p>
          <a:pPr algn="ctr"/>
          <a:r>
            <a:rPr lang="en-US" sz="2400" dirty="0">
              <a:solidFill>
                <a:sysClr val="window" lastClr="FFFFFF"/>
              </a:solidFill>
              <a:latin typeface="Calibri" panose="020F0502020204030204"/>
              <a:ea typeface="+mn-ea"/>
              <a:cs typeface="+mn-cs"/>
            </a:rPr>
            <a:t>Feb </a:t>
          </a:r>
        </a:p>
      </dgm:t>
    </dgm:pt>
    <dgm:pt modelId="{FC85EBD2-963C-4C13-B35B-6229AD360D9B}" type="parTrans" cxnId="{4F93FA3D-0868-497B-800A-EEE32A486BE2}">
      <dgm:prSet/>
      <dgm:spPr/>
      <dgm:t>
        <a:bodyPr/>
        <a:lstStyle/>
        <a:p>
          <a:endParaRPr lang="en-US"/>
        </a:p>
      </dgm:t>
    </dgm:pt>
    <dgm:pt modelId="{7D21E44D-E2EA-4B3A-A7B6-8AB928AEB12A}" type="sibTrans" cxnId="{4F93FA3D-0868-497B-800A-EEE32A486BE2}">
      <dgm:prSet/>
      <dgm:spPr/>
      <dgm:t>
        <a:bodyPr/>
        <a:lstStyle/>
        <a:p>
          <a:endParaRPr lang="en-US"/>
        </a:p>
      </dgm:t>
    </dgm:pt>
    <dgm:pt modelId="{35CA369F-4BBC-493C-819E-C9F93C957F8A}">
      <dgm:prSet phldrT="[Text]" custT="1"/>
      <dgm:spPr>
        <a:xfrm>
          <a:off x="5084560" y="0"/>
          <a:ext cx="1668550" cy="1242032"/>
        </a:xfrm>
        <a:prstGeom prst="rect">
          <a:avLst/>
        </a:prstGeom>
        <a:noFill/>
        <a:ln>
          <a:noFill/>
        </a:ln>
        <a:effectLst/>
        <a:scene3d>
          <a:camera prst="orthographicFront"/>
          <a:lightRig rig="flat" dir="t"/>
        </a:scene3d>
        <a:sp3d/>
      </dgm:spPr>
      <dgm:t>
        <a:bodyPr/>
        <a:lstStyle/>
        <a:p>
          <a:pPr algn="ctr">
            <a:lnSpc>
              <a:spcPct val="100000"/>
            </a:lnSpc>
            <a:spcAft>
              <a:spcPts val="0"/>
            </a:spcAft>
          </a:pPr>
          <a:r>
            <a:rPr lang="en-US" sz="2400" dirty="0">
              <a:solidFill>
                <a:sysClr val="window" lastClr="FFFFFF"/>
              </a:solidFill>
              <a:latin typeface="Calibri" panose="020F0502020204030204"/>
              <a:ea typeface="+mn-ea"/>
              <a:cs typeface="+mn-cs"/>
            </a:rPr>
            <a:t>Mar 31</a:t>
          </a:r>
        </a:p>
      </dgm:t>
    </dgm:pt>
    <dgm:pt modelId="{37795360-7ED4-486F-8F0C-85DD83A5A1EA}" type="parTrans" cxnId="{BF14FBBB-FEEF-4F76-995C-2AB0FFF53A56}">
      <dgm:prSet/>
      <dgm:spPr/>
      <dgm:t>
        <a:bodyPr/>
        <a:lstStyle/>
        <a:p>
          <a:endParaRPr lang="en-US"/>
        </a:p>
      </dgm:t>
    </dgm:pt>
    <dgm:pt modelId="{C2F83FC6-7A73-4DAA-B863-A95DF0183F15}" type="sibTrans" cxnId="{BF14FBBB-FEEF-4F76-995C-2AB0FFF53A56}">
      <dgm:prSet/>
      <dgm:spPr/>
      <dgm:t>
        <a:bodyPr/>
        <a:lstStyle/>
        <a:p>
          <a:endParaRPr lang="en-US"/>
        </a:p>
      </dgm:t>
    </dgm:pt>
    <dgm:pt modelId="{AEF18998-71F0-4703-A2AB-E7BE86E1C170}">
      <dgm:prSet phldrT="[Text]"/>
      <dgm:spPr>
        <a:xfrm>
          <a:off x="2358193" y="0"/>
          <a:ext cx="2239665" cy="1242032"/>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n-US"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 title="Medicare Advantage (MA) Open Enrollment Period (MA OEP)"/>
        </a:ext>
      </dgm:extLst>
    </dgm:pt>
    <dgm:pt modelId="{40B83393-F054-4627-954F-75F55AD4B3FA}" type="sibTrans" cxnId="{D3827546-8A23-43E7-8D91-B342495AF6A1}">
      <dgm:prSet/>
      <dgm:spPr/>
      <dgm:t>
        <a:bodyPr/>
        <a:lstStyle/>
        <a:p>
          <a:endParaRPr lang="en-US"/>
        </a:p>
      </dgm:t>
    </dgm:pt>
    <dgm:pt modelId="{0AEB60E1-E4E8-4A35-8567-BF0A1F21F094}" type="parTrans" cxnId="{D3827546-8A23-43E7-8D91-B342495AF6A1}">
      <dgm:prSet/>
      <dgm:spPr/>
      <dgm:t>
        <a:bodyPr/>
        <a:lstStyle/>
        <a:p>
          <a:endParaRPr lang="en-US"/>
        </a:p>
      </dgm:t>
    </dgm:pt>
    <dgm:pt modelId="{920F29A2-7517-464F-90ED-8FCF5914CF64}">
      <dgm:prSet phldrT="[Text]" custT="1"/>
      <dgm:spPr>
        <a:xfrm>
          <a:off x="2806126" y="0"/>
          <a:ext cx="1668550" cy="1242032"/>
        </a:xfrm>
        <a:prstGeom prst="rect">
          <a:avLst/>
        </a:prstGeom>
        <a:noFill/>
        <a:ln>
          <a:noFill/>
        </a:ln>
        <a:effectLst/>
        <a:scene3d>
          <a:camera prst="orthographicFront"/>
          <a:lightRig rig="flat" dir="t"/>
        </a:scene3d>
        <a:sp3d/>
      </dgm:spPr>
      <dgm:t>
        <a:bodyPr/>
        <a:lstStyle/>
        <a:p>
          <a:pPr algn="ctr"/>
          <a:r>
            <a:rPr lang="en-US" sz="2400" dirty="0">
              <a:solidFill>
                <a:sysClr val="window" lastClr="FFFFFF"/>
              </a:solidFill>
              <a:latin typeface="Calibri" panose="020F0502020204030204"/>
              <a:ea typeface="+mn-ea"/>
              <a:cs typeface="+mn-cs"/>
            </a:rPr>
            <a:t>Continues</a:t>
          </a:r>
        </a:p>
      </dgm:t>
    </dgm:pt>
    <dgm:pt modelId="{DC8D8BE1-8274-49A4-91A4-6080D971476F}" type="sibTrans" cxnId="{F478BA9F-0E13-406A-A9CF-D9A8515326E5}">
      <dgm:prSet/>
      <dgm:spPr/>
      <dgm:t>
        <a:bodyPr/>
        <a:lstStyle/>
        <a:p>
          <a:endParaRPr lang="en-US"/>
        </a:p>
      </dgm:t>
    </dgm:pt>
    <dgm:pt modelId="{00A3E05D-D443-4C8E-A4C4-64615A2BD080}" type="parTrans" cxnId="{F478BA9F-0E13-406A-A9CF-D9A8515326E5}">
      <dgm:prSet/>
      <dgm:spPr/>
      <dgm:t>
        <a:bodyPr/>
        <a:lstStyle/>
        <a:p>
          <a:endParaRPr lang="en-US"/>
        </a:p>
      </dgm:t>
    </dgm:pt>
    <dgm:pt modelId="{6988D722-701C-499E-9BD8-8851E1A0A0CC}" type="pres">
      <dgm:prSet presAssocID="{D0A732FD-4E74-460C-8676-67B28356C318}" presName="Name0" presStyleCnt="0">
        <dgm:presLayoutVars>
          <dgm:dir/>
          <dgm:animLvl val="lvl"/>
          <dgm:resizeHandles val="exact"/>
        </dgm:presLayoutVars>
      </dgm:prSet>
      <dgm:spPr/>
    </dgm:pt>
    <dgm:pt modelId="{191AA64B-DC05-439B-ADA1-0B7F017E8920}" type="pres">
      <dgm:prSet presAssocID="{CE7446B5-3306-431B-9C17-DCED9B348B7F}" presName="compositeNode" presStyleCnt="0">
        <dgm:presLayoutVars>
          <dgm:bulletEnabled val="1"/>
        </dgm:presLayoutVars>
      </dgm:prSet>
      <dgm:spPr/>
    </dgm:pt>
    <dgm:pt modelId="{44198CE7-DC3D-4BB1-8365-DF2D6974C8F7}" type="pres">
      <dgm:prSet presAssocID="{CE7446B5-3306-431B-9C17-DCED9B348B7F}" presName="bgRect" presStyleLbl="node1" presStyleIdx="0" presStyleCnt="3" custLinFactNeighborX="-9236" custLinFactNeighborY="2478"/>
      <dgm:spPr/>
    </dgm:pt>
    <dgm:pt modelId="{B0B6A3FB-ED1F-47CE-85F8-2EBD2C36CBD3}" type="pres">
      <dgm:prSet presAssocID="{CE7446B5-3306-431B-9C17-DCED9B348B7F}" presName="parentNode" presStyleLbl="node1" presStyleIdx="0" presStyleCnt="3">
        <dgm:presLayoutVars>
          <dgm:chMax val="0"/>
          <dgm:bulletEnabled val="1"/>
        </dgm:presLayoutVars>
      </dgm:prSet>
      <dgm:spPr/>
    </dgm:pt>
    <dgm:pt modelId="{4FB17124-6943-4A5C-84AB-2DB05267FC22}" type="pres">
      <dgm:prSet presAssocID="{CE7446B5-3306-431B-9C17-DCED9B348B7F}" presName="childNode" presStyleLbl="node1" presStyleIdx="0" presStyleCnt="3">
        <dgm:presLayoutVars>
          <dgm:bulletEnabled val="1"/>
        </dgm:presLayoutVars>
      </dgm:prSet>
      <dgm:spPr/>
    </dgm:pt>
    <dgm:pt modelId="{5072A9B0-9981-406C-B19F-50A06510F98C}" type="pres">
      <dgm:prSet presAssocID="{D7E731B6-7AD3-4219-B342-8D941DEB2A06}" presName="hSp" presStyleCnt="0"/>
      <dgm:spPr/>
    </dgm:pt>
    <dgm:pt modelId="{05BF3E3E-DB1D-4559-8024-FB1239B6A48A}" type="pres">
      <dgm:prSet presAssocID="{D7E731B6-7AD3-4219-B342-8D941DEB2A06}" presName="vProcSp" presStyleCnt="0"/>
      <dgm:spPr/>
    </dgm:pt>
    <dgm:pt modelId="{1659C2A5-4200-46E1-9898-A3D3EA27902F}" type="pres">
      <dgm:prSet presAssocID="{D7E731B6-7AD3-4219-B342-8D941DEB2A06}" presName="vSp1" presStyleCnt="0"/>
      <dgm:spPr/>
    </dgm:pt>
    <dgm:pt modelId="{C3697F08-8247-49E8-8409-B2EDCA8A6D8A}" type="pres">
      <dgm:prSet presAssocID="{D7E731B6-7AD3-4219-B342-8D941DEB2A06}" presName="simulatedConn" presStyleLbl="solidFgAcc1" presStyleIdx="0" presStyleCnt="2"/>
      <dgm:spPr>
        <a:xfrm rot="5400000">
          <a:off x="2238481" y="897083"/>
          <a:ext cx="182581" cy="335949"/>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7130D272-90C7-4B83-9173-2BD07F9DA418}" type="pres">
      <dgm:prSet presAssocID="{D7E731B6-7AD3-4219-B342-8D941DEB2A06}" presName="vSp2" presStyleCnt="0"/>
      <dgm:spPr/>
    </dgm:pt>
    <dgm:pt modelId="{BC035B2F-6DC9-42D6-AC66-63761C4447C8}" type="pres">
      <dgm:prSet presAssocID="{D7E731B6-7AD3-4219-B342-8D941DEB2A06}" presName="sibTrans" presStyleCnt="0"/>
      <dgm:spPr/>
    </dgm:pt>
    <dgm:pt modelId="{0A7A16DF-739E-4429-B844-23B06A2364F4}" type="pres">
      <dgm:prSet presAssocID="{AEF18998-71F0-4703-A2AB-E7BE86E1C170}" presName="compositeNode" presStyleCnt="0">
        <dgm:presLayoutVars>
          <dgm:bulletEnabled val="1"/>
        </dgm:presLayoutVars>
      </dgm:prSet>
      <dgm:spPr/>
    </dgm:pt>
    <dgm:pt modelId="{DF6BABB6-FCC3-49F8-BA63-9E4B73F116CA}" type="pres">
      <dgm:prSet presAssocID="{AEF18998-71F0-4703-A2AB-E7BE86E1C170}" presName="bgRect" presStyleLbl="node1" presStyleIdx="1" presStyleCnt="3" custLinFactNeighborX="1769" custLinFactNeighborY="-1710"/>
      <dgm:spPr/>
    </dgm:pt>
    <dgm:pt modelId="{4B6946BE-C9AB-4F4D-8E46-7CD948D87237}" type="pres">
      <dgm:prSet presAssocID="{AEF18998-71F0-4703-A2AB-E7BE86E1C170}" presName="parentNode" presStyleLbl="node1" presStyleIdx="1" presStyleCnt="3">
        <dgm:presLayoutVars>
          <dgm:chMax val="0"/>
          <dgm:bulletEnabled val="1"/>
        </dgm:presLayoutVars>
      </dgm:prSet>
      <dgm:spPr/>
    </dgm:pt>
    <dgm:pt modelId="{B4D72B62-4A7E-40AC-9FFD-41F32E631DAA}" type="pres">
      <dgm:prSet presAssocID="{AEF18998-71F0-4703-A2AB-E7BE86E1C170}" presName="childNode" presStyleLbl="node1" presStyleIdx="1" presStyleCnt="3">
        <dgm:presLayoutVars>
          <dgm:bulletEnabled val="1"/>
        </dgm:presLayoutVars>
      </dgm:prSet>
      <dgm:spPr/>
    </dgm:pt>
    <dgm:pt modelId="{BE4C1E3A-BBDE-4C1D-A8A0-AF3C3BA7704C}" type="pres">
      <dgm:prSet presAssocID="{40B83393-F054-4627-954F-75F55AD4B3FA}" presName="hSp" presStyleCnt="0"/>
      <dgm:spPr/>
    </dgm:pt>
    <dgm:pt modelId="{6D9FE7D1-DE7C-4404-B41F-1496757EBD25}" type="pres">
      <dgm:prSet presAssocID="{40B83393-F054-4627-954F-75F55AD4B3FA}" presName="vProcSp" presStyleCnt="0"/>
      <dgm:spPr/>
    </dgm:pt>
    <dgm:pt modelId="{25B8A66D-2F28-4B5C-9FDF-43B80D0FD855}" type="pres">
      <dgm:prSet presAssocID="{40B83393-F054-4627-954F-75F55AD4B3FA}" presName="vSp1" presStyleCnt="0"/>
      <dgm:spPr/>
    </dgm:pt>
    <dgm:pt modelId="{4840E816-AD25-499D-BB79-1BAAB2921A58}" type="pres">
      <dgm:prSet presAssocID="{40B83393-F054-4627-954F-75F55AD4B3FA}" presName="simulatedConn" presStyleLbl="solidFgAcc1" presStyleIdx="1" presStyleCnt="2"/>
      <dgm:spPr>
        <a:xfrm rot="5400000">
          <a:off x="4556534" y="897083"/>
          <a:ext cx="182581" cy="335949"/>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gm:spPr>
    </dgm:pt>
    <dgm:pt modelId="{02F69D5A-7A0F-4513-88B1-3ED32B19A24D}" type="pres">
      <dgm:prSet presAssocID="{40B83393-F054-4627-954F-75F55AD4B3FA}" presName="vSp2" presStyleCnt="0"/>
      <dgm:spPr/>
    </dgm:pt>
    <dgm:pt modelId="{FDA74CF7-71CA-4039-937C-7190D7FC0A48}" type="pres">
      <dgm:prSet presAssocID="{40B83393-F054-4627-954F-75F55AD4B3FA}" presName="sibTrans" presStyleCnt="0"/>
      <dgm:spPr/>
    </dgm:pt>
    <dgm:pt modelId="{203B6D1D-1540-440E-8B90-57C2D6E105F6}" type="pres">
      <dgm:prSet presAssocID="{2A077B0D-5DA4-4EF4-AB5F-BC5E36084FBA}" presName="compositeNode" presStyleCnt="0">
        <dgm:presLayoutVars>
          <dgm:bulletEnabled val="1"/>
        </dgm:presLayoutVars>
      </dgm:prSet>
      <dgm:spPr/>
    </dgm:pt>
    <dgm:pt modelId="{5DAF2A97-352B-436B-B285-1ACB224A0544}" type="pres">
      <dgm:prSet presAssocID="{2A077B0D-5DA4-4EF4-AB5F-BC5E36084FBA}" presName="bgRect" presStyleLbl="node1" presStyleIdx="2" presStyleCnt="3"/>
      <dgm:spPr/>
    </dgm:pt>
    <dgm:pt modelId="{BD547890-99AB-49C6-8C07-F1F276FE002C}" type="pres">
      <dgm:prSet presAssocID="{2A077B0D-5DA4-4EF4-AB5F-BC5E36084FBA}" presName="parentNode" presStyleLbl="node1" presStyleIdx="2" presStyleCnt="3">
        <dgm:presLayoutVars>
          <dgm:chMax val="0"/>
          <dgm:bulletEnabled val="1"/>
        </dgm:presLayoutVars>
      </dgm:prSet>
      <dgm:spPr/>
    </dgm:pt>
    <dgm:pt modelId="{D996FEBF-6D3D-4E96-A123-C3008B460487}" type="pres">
      <dgm:prSet presAssocID="{2A077B0D-5DA4-4EF4-AB5F-BC5E36084FBA}" presName="childNode" presStyleLbl="node1" presStyleIdx="2" presStyleCnt="3">
        <dgm:presLayoutVars>
          <dgm:bulletEnabled val="1"/>
        </dgm:presLayoutVars>
      </dgm:prSet>
      <dgm:spPr/>
    </dgm:pt>
  </dgm:ptLst>
  <dgm:cxnLst>
    <dgm:cxn modelId="{41C0FD01-D70F-4E22-B63F-514C3E38E7BE}" srcId="{D0A732FD-4E74-460C-8676-67B28356C318}" destId="{CE7446B5-3306-431B-9C17-DCED9B348B7F}" srcOrd="0" destOrd="0" parTransId="{7DCFFC9B-584E-44B7-9D68-69C03EC7E126}" sibTransId="{D7E731B6-7AD3-4219-B342-8D941DEB2A06}"/>
    <dgm:cxn modelId="{791B750B-0D05-4AA9-A161-D512229FA547}" srcId="{D0A732FD-4E74-460C-8676-67B28356C318}" destId="{2A077B0D-5DA4-4EF4-AB5F-BC5E36084FBA}" srcOrd="2" destOrd="0" parTransId="{E036BCF9-AF9F-4DE2-81A4-D8DC829CC5ED}" sibTransId="{C4D96571-8F50-4B39-89F6-27962B6C2477}"/>
    <dgm:cxn modelId="{7533470F-A485-431E-9099-D602A9865BCF}" type="presOf" srcId="{D4F83DD4-C97A-4075-B34B-2C3292F9CAC7}" destId="{D996FEBF-6D3D-4E96-A123-C3008B460487}" srcOrd="0" destOrd="0" presId="urn:microsoft.com/office/officeart/2005/8/layout/hProcess7"/>
    <dgm:cxn modelId="{4A4CDE11-C611-40DD-8FCC-3F0FFADD8074}" type="presOf" srcId="{2A077B0D-5DA4-4EF4-AB5F-BC5E36084FBA}" destId="{5DAF2A97-352B-436B-B285-1ACB224A0544}" srcOrd="0" destOrd="0" presId="urn:microsoft.com/office/officeart/2005/8/layout/hProcess7"/>
    <dgm:cxn modelId="{3EC87C31-A06E-4E55-9451-5AC8D9DC2E40}" type="presOf" srcId="{AEF18998-71F0-4703-A2AB-E7BE86E1C170}" destId="{DF6BABB6-FCC3-49F8-BA63-9E4B73F116CA}" srcOrd="0" destOrd="0" presId="urn:microsoft.com/office/officeart/2005/8/layout/hProcess7"/>
    <dgm:cxn modelId="{99EBB634-192F-4714-B8D5-148F4BFCE704}" type="presOf" srcId="{83BECA8D-01FF-4796-AB34-3E7FB1A365E6}" destId="{4FB17124-6943-4A5C-84AB-2DB05267FC22}" srcOrd="0" destOrd="0" presId="urn:microsoft.com/office/officeart/2005/8/layout/hProcess7"/>
    <dgm:cxn modelId="{4F93FA3D-0868-497B-800A-EEE32A486BE2}" srcId="{AEF18998-71F0-4703-A2AB-E7BE86E1C170}" destId="{D01F6F49-A2BB-4EFD-A1D3-B703EAB0BD1F}" srcOrd="1" destOrd="0" parTransId="{FC85EBD2-963C-4C13-B35B-6229AD360D9B}" sibTransId="{7D21E44D-E2EA-4B3A-A7B6-8AB928AEB12A}"/>
    <dgm:cxn modelId="{9B632441-45BC-4FEE-954B-DDF483CA2E82}" type="presOf" srcId="{2A077B0D-5DA4-4EF4-AB5F-BC5E36084FBA}" destId="{BD547890-99AB-49C6-8C07-F1F276FE002C}" srcOrd="1" destOrd="0" presId="urn:microsoft.com/office/officeart/2005/8/layout/hProcess7"/>
    <dgm:cxn modelId="{3609FB42-CF6E-412C-9B0E-9FEA422E9C50}" srcId="{2A077B0D-5DA4-4EF4-AB5F-BC5E36084FBA}" destId="{D4F83DD4-C97A-4075-B34B-2C3292F9CAC7}" srcOrd="0" destOrd="0" parTransId="{CD80CCF5-F024-4122-8E65-7C37A6004BA6}" sibTransId="{62B31814-6B55-4E5D-8F27-83B22C87DD54}"/>
    <dgm:cxn modelId="{8271EF64-DB6B-4C0A-A986-FF22602A78B5}" type="presOf" srcId="{25ADE454-BCC5-4502-A460-6EE8D9ED38F8}" destId="{4FB17124-6943-4A5C-84AB-2DB05267FC22}" srcOrd="0" destOrd="1" presId="urn:microsoft.com/office/officeart/2005/8/layout/hProcess7"/>
    <dgm:cxn modelId="{D3827546-8A23-43E7-8D91-B342495AF6A1}" srcId="{D0A732FD-4E74-460C-8676-67B28356C318}" destId="{AEF18998-71F0-4703-A2AB-E7BE86E1C170}" srcOrd="1" destOrd="0" parTransId="{0AEB60E1-E4E8-4A35-8567-BF0A1F21F094}" sibTransId="{40B83393-F054-4627-954F-75F55AD4B3FA}"/>
    <dgm:cxn modelId="{9FFC4D68-8A5D-451A-9F44-DACE63B017C8}" type="presOf" srcId="{CE7446B5-3306-431B-9C17-DCED9B348B7F}" destId="{B0B6A3FB-ED1F-47CE-85F8-2EBD2C36CBD3}" srcOrd="1" destOrd="0" presId="urn:microsoft.com/office/officeart/2005/8/layout/hProcess7"/>
    <dgm:cxn modelId="{E216AB6D-97F7-4233-AE16-AE07079A5E64}" type="presOf" srcId="{35CA369F-4BBC-493C-819E-C9F93C957F8A}" destId="{D996FEBF-6D3D-4E96-A123-C3008B460487}" srcOrd="0" destOrd="1" presId="urn:microsoft.com/office/officeart/2005/8/layout/hProcess7"/>
    <dgm:cxn modelId="{1B869957-474C-46D5-9B9E-E4EBD44DA9FC}" type="presOf" srcId="{D0A732FD-4E74-460C-8676-67B28356C318}" destId="{6988D722-701C-499E-9BD8-8851E1A0A0CC}" srcOrd="0" destOrd="0" presId="urn:microsoft.com/office/officeart/2005/8/layout/hProcess7"/>
    <dgm:cxn modelId="{53E8DA78-144E-465E-9763-A6E962F64BAF}" srcId="{CE7446B5-3306-431B-9C17-DCED9B348B7F}" destId="{25ADE454-BCC5-4502-A460-6EE8D9ED38F8}" srcOrd="1" destOrd="0" parTransId="{2DDA50D1-E2F3-4A81-90C7-DDF917B0A9CD}" sibTransId="{61068F93-A42C-44F8-9D3F-7FAE0FEFFED2}"/>
    <dgm:cxn modelId="{CFF42A59-2C31-4F52-9AA9-A9496D66FC44}" type="presOf" srcId="{CE7446B5-3306-431B-9C17-DCED9B348B7F}" destId="{44198CE7-DC3D-4BB1-8365-DF2D6974C8F7}" srcOrd="0" destOrd="0" presId="urn:microsoft.com/office/officeart/2005/8/layout/hProcess7"/>
    <dgm:cxn modelId="{CE38F981-224E-499B-8F64-5EF30D843987}" srcId="{CE7446B5-3306-431B-9C17-DCED9B348B7F}" destId="{83BECA8D-01FF-4796-AB34-3E7FB1A365E6}" srcOrd="0" destOrd="0" parTransId="{F84FFCD5-BA80-401F-90CA-107C0FB51A51}" sibTransId="{EBC3F8ED-6CC5-4B4E-87EF-1D839F2C0DAB}"/>
    <dgm:cxn modelId="{AB7EDB89-6AFE-4C9D-9E46-1DEBAA923214}" type="presOf" srcId="{920F29A2-7517-464F-90ED-8FCF5914CF64}" destId="{B4D72B62-4A7E-40AC-9FFD-41F32E631DAA}" srcOrd="0" destOrd="0" presId="urn:microsoft.com/office/officeart/2005/8/layout/hProcess7"/>
    <dgm:cxn modelId="{45AB5B97-046B-438C-B171-48A8856C45E3}" type="presOf" srcId="{AEF18998-71F0-4703-A2AB-E7BE86E1C170}" destId="{4B6946BE-C9AB-4F4D-8E46-7CD948D87237}" srcOrd="1" destOrd="0" presId="urn:microsoft.com/office/officeart/2005/8/layout/hProcess7"/>
    <dgm:cxn modelId="{F478BA9F-0E13-406A-A9CF-D9A8515326E5}" srcId="{AEF18998-71F0-4703-A2AB-E7BE86E1C170}" destId="{920F29A2-7517-464F-90ED-8FCF5914CF64}" srcOrd="0" destOrd="0" parTransId="{00A3E05D-D443-4C8E-A4C4-64615A2BD080}" sibTransId="{DC8D8BE1-8274-49A4-91A4-6080D971476F}"/>
    <dgm:cxn modelId="{8D4D18B9-ED16-4AE6-9133-C9472894D9BA}" type="presOf" srcId="{D01F6F49-A2BB-4EFD-A1D3-B703EAB0BD1F}" destId="{B4D72B62-4A7E-40AC-9FFD-41F32E631DAA}" srcOrd="0" destOrd="1" presId="urn:microsoft.com/office/officeart/2005/8/layout/hProcess7"/>
    <dgm:cxn modelId="{BF14FBBB-FEEF-4F76-995C-2AB0FFF53A56}" srcId="{2A077B0D-5DA4-4EF4-AB5F-BC5E36084FBA}" destId="{35CA369F-4BBC-493C-819E-C9F93C957F8A}" srcOrd="1" destOrd="0" parTransId="{37795360-7ED4-486F-8F0C-85DD83A5A1EA}" sibTransId="{C2F83FC6-7A73-4DAA-B863-A95DF0183F15}"/>
    <dgm:cxn modelId="{925FF90C-C0B5-4C7F-BDD4-3773B2F1C932}" type="presParOf" srcId="{6988D722-701C-499E-9BD8-8851E1A0A0CC}" destId="{191AA64B-DC05-439B-ADA1-0B7F017E8920}" srcOrd="0" destOrd="0" presId="urn:microsoft.com/office/officeart/2005/8/layout/hProcess7"/>
    <dgm:cxn modelId="{EA2ED4DE-F383-4378-A8A3-64B24E93B360}" type="presParOf" srcId="{191AA64B-DC05-439B-ADA1-0B7F017E8920}" destId="{44198CE7-DC3D-4BB1-8365-DF2D6974C8F7}" srcOrd="0" destOrd="0" presId="urn:microsoft.com/office/officeart/2005/8/layout/hProcess7"/>
    <dgm:cxn modelId="{C5CE5425-A774-4D0F-9DD1-A1412AB79AB7}" type="presParOf" srcId="{191AA64B-DC05-439B-ADA1-0B7F017E8920}" destId="{B0B6A3FB-ED1F-47CE-85F8-2EBD2C36CBD3}" srcOrd="1" destOrd="0" presId="urn:microsoft.com/office/officeart/2005/8/layout/hProcess7"/>
    <dgm:cxn modelId="{BB0F8D08-084F-4733-BCD6-FF0468AF6088}" type="presParOf" srcId="{191AA64B-DC05-439B-ADA1-0B7F017E8920}" destId="{4FB17124-6943-4A5C-84AB-2DB05267FC22}" srcOrd="2" destOrd="0" presId="urn:microsoft.com/office/officeart/2005/8/layout/hProcess7"/>
    <dgm:cxn modelId="{19525AA9-DF16-4FAA-955B-28217E9AFFAA}" type="presParOf" srcId="{6988D722-701C-499E-9BD8-8851E1A0A0CC}" destId="{5072A9B0-9981-406C-B19F-50A06510F98C}" srcOrd="1" destOrd="0" presId="urn:microsoft.com/office/officeart/2005/8/layout/hProcess7"/>
    <dgm:cxn modelId="{6C1A83DB-FBE1-4D1C-9B83-C4419E287B95}" type="presParOf" srcId="{6988D722-701C-499E-9BD8-8851E1A0A0CC}" destId="{05BF3E3E-DB1D-4559-8024-FB1239B6A48A}" srcOrd="2" destOrd="0" presId="urn:microsoft.com/office/officeart/2005/8/layout/hProcess7"/>
    <dgm:cxn modelId="{5979C42D-D9A5-4344-BF3C-78A819C46170}" type="presParOf" srcId="{05BF3E3E-DB1D-4559-8024-FB1239B6A48A}" destId="{1659C2A5-4200-46E1-9898-A3D3EA27902F}" srcOrd="0" destOrd="0" presId="urn:microsoft.com/office/officeart/2005/8/layout/hProcess7"/>
    <dgm:cxn modelId="{45DB298A-1B05-4360-9BD1-FD20CD76477A}" type="presParOf" srcId="{05BF3E3E-DB1D-4559-8024-FB1239B6A48A}" destId="{C3697F08-8247-49E8-8409-B2EDCA8A6D8A}" srcOrd="1" destOrd="0" presId="urn:microsoft.com/office/officeart/2005/8/layout/hProcess7"/>
    <dgm:cxn modelId="{5B71B26E-0323-4685-B57E-61988E9D505B}" type="presParOf" srcId="{05BF3E3E-DB1D-4559-8024-FB1239B6A48A}" destId="{7130D272-90C7-4B83-9173-2BD07F9DA418}" srcOrd="2" destOrd="0" presId="urn:microsoft.com/office/officeart/2005/8/layout/hProcess7"/>
    <dgm:cxn modelId="{36A87AF8-7CEB-40D7-904D-8C38B0350A3A}" type="presParOf" srcId="{6988D722-701C-499E-9BD8-8851E1A0A0CC}" destId="{BC035B2F-6DC9-42D6-AC66-63761C4447C8}" srcOrd="3" destOrd="0" presId="urn:microsoft.com/office/officeart/2005/8/layout/hProcess7"/>
    <dgm:cxn modelId="{F9A4E658-C415-4DF0-A931-A4105E0D5EDB}" type="presParOf" srcId="{6988D722-701C-499E-9BD8-8851E1A0A0CC}" destId="{0A7A16DF-739E-4429-B844-23B06A2364F4}" srcOrd="4" destOrd="0" presId="urn:microsoft.com/office/officeart/2005/8/layout/hProcess7"/>
    <dgm:cxn modelId="{E3B0EB03-6816-46AA-B484-6432A28D49A3}" type="presParOf" srcId="{0A7A16DF-739E-4429-B844-23B06A2364F4}" destId="{DF6BABB6-FCC3-49F8-BA63-9E4B73F116CA}" srcOrd="0" destOrd="0" presId="urn:microsoft.com/office/officeart/2005/8/layout/hProcess7"/>
    <dgm:cxn modelId="{A06A78A0-65A8-46E4-80A0-0CC94A2F662D}" type="presParOf" srcId="{0A7A16DF-739E-4429-B844-23B06A2364F4}" destId="{4B6946BE-C9AB-4F4D-8E46-7CD948D87237}" srcOrd="1" destOrd="0" presId="urn:microsoft.com/office/officeart/2005/8/layout/hProcess7"/>
    <dgm:cxn modelId="{DD9400F9-E904-449B-A964-762842633D89}" type="presParOf" srcId="{0A7A16DF-739E-4429-B844-23B06A2364F4}" destId="{B4D72B62-4A7E-40AC-9FFD-41F32E631DAA}" srcOrd="2" destOrd="0" presId="urn:microsoft.com/office/officeart/2005/8/layout/hProcess7"/>
    <dgm:cxn modelId="{C25FCF25-619C-454D-88DF-5CBDC225BA35}" type="presParOf" srcId="{6988D722-701C-499E-9BD8-8851E1A0A0CC}" destId="{BE4C1E3A-BBDE-4C1D-A8A0-AF3C3BA7704C}" srcOrd="5" destOrd="0" presId="urn:microsoft.com/office/officeart/2005/8/layout/hProcess7"/>
    <dgm:cxn modelId="{4CBC0B64-B2FC-48C3-A7CD-8E91672D8148}" type="presParOf" srcId="{6988D722-701C-499E-9BD8-8851E1A0A0CC}" destId="{6D9FE7D1-DE7C-4404-B41F-1496757EBD25}" srcOrd="6" destOrd="0" presId="urn:microsoft.com/office/officeart/2005/8/layout/hProcess7"/>
    <dgm:cxn modelId="{9F5EFCCA-EAF6-4279-A889-FCCDC67D2EE8}" type="presParOf" srcId="{6D9FE7D1-DE7C-4404-B41F-1496757EBD25}" destId="{25B8A66D-2F28-4B5C-9FDF-43B80D0FD855}" srcOrd="0" destOrd="0" presId="urn:microsoft.com/office/officeart/2005/8/layout/hProcess7"/>
    <dgm:cxn modelId="{CB8A97E3-A8CF-4FFD-B879-01BD95D8E529}" type="presParOf" srcId="{6D9FE7D1-DE7C-4404-B41F-1496757EBD25}" destId="{4840E816-AD25-499D-BB79-1BAAB2921A58}" srcOrd="1" destOrd="0" presId="urn:microsoft.com/office/officeart/2005/8/layout/hProcess7"/>
    <dgm:cxn modelId="{465EE279-B629-404A-889A-9C47D769198B}" type="presParOf" srcId="{6D9FE7D1-DE7C-4404-B41F-1496757EBD25}" destId="{02F69D5A-7A0F-4513-88B1-3ED32B19A24D}" srcOrd="2" destOrd="0" presId="urn:microsoft.com/office/officeart/2005/8/layout/hProcess7"/>
    <dgm:cxn modelId="{E51D8380-812B-4DEA-A29F-900E8C0AA6B2}" type="presParOf" srcId="{6988D722-701C-499E-9BD8-8851E1A0A0CC}" destId="{FDA74CF7-71CA-4039-937C-7190D7FC0A48}" srcOrd="7" destOrd="0" presId="urn:microsoft.com/office/officeart/2005/8/layout/hProcess7"/>
    <dgm:cxn modelId="{13348A32-2671-4D62-9836-2CDA5561F835}" type="presParOf" srcId="{6988D722-701C-499E-9BD8-8851E1A0A0CC}" destId="{203B6D1D-1540-440E-8B90-57C2D6E105F6}" srcOrd="8" destOrd="0" presId="urn:microsoft.com/office/officeart/2005/8/layout/hProcess7"/>
    <dgm:cxn modelId="{94E54AEF-5A8B-4574-8E12-B6869DA6B23C}" type="presParOf" srcId="{203B6D1D-1540-440E-8B90-57C2D6E105F6}" destId="{5DAF2A97-352B-436B-B285-1ACB224A0544}" srcOrd="0" destOrd="0" presId="urn:microsoft.com/office/officeart/2005/8/layout/hProcess7"/>
    <dgm:cxn modelId="{D0EE9482-F824-4764-8259-19880E5D71F5}" type="presParOf" srcId="{203B6D1D-1540-440E-8B90-57C2D6E105F6}" destId="{BD547890-99AB-49C6-8C07-F1F276FE002C}" srcOrd="1" destOrd="0" presId="urn:microsoft.com/office/officeart/2005/8/layout/hProcess7"/>
    <dgm:cxn modelId="{76C70338-B1E8-40E8-B3A6-A82B14D437F4}" type="presParOf" srcId="{203B6D1D-1540-440E-8B90-57C2D6E105F6}" destId="{D996FEBF-6D3D-4E96-A123-C3008B46048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2570A-EE07-4568-A4F3-E88C3ACE658F}">
      <dsp:nvSpPr>
        <dsp:cNvPr id="0" name=""/>
        <dsp:cNvSpPr/>
      </dsp:nvSpPr>
      <dsp:spPr>
        <a:xfrm>
          <a:off x="0" y="0"/>
          <a:ext cx="2380772" cy="1395052"/>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a:lnSpc>
              <a:spcPct val="90000"/>
            </a:lnSpc>
            <a:spcBef>
              <a:spcPct val="0"/>
            </a:spcBef>
            <a:spcAft>
              <a:spcPct val="35000"/>
            </a:spcAft>
            <a:buNone/>
          </a:pPr>
          <a:endParaRPr lang="en-US" sz="2600" kern="1200" dirty="0">
            <a:solidFill>
              <a:sysClr val="window" lastClr="FFFFFF"/>
            </a:solidFill>
            <a:latin typeface="Calibri" panose="020F0502020204030204"/>
            <a:ea typeface="+mn-ea"/>
            <a:cs typeface="+mn-cs"/>
          </a:endParaRPr>
        </a:p>
      </dsp:txBody>
      <dsp:txXfrm rot="16200000">
        <a:off x="-326921" y="340867"/>
        <a:ext cx="1129997" cy="462208"/>
      </dsp:txXfrm>
    </dsp:sp>
    <dsp:sp modelId="{64B4DB6B-1FBD-477A-AEA0-610D68DD5CD8}">
      <dsp:nvSpPr>
        <dsp:cNvPr id="0" name=""/>
        <dsp:cNvSpPr/>
      </dsp:nvSpPr>
      <dsp:spPr>
        <a:xfrm>
          <a:off x="476154" y="0"/>
          <a:ext cx="1773675" cy="1395052"/>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78867" rIns="0" bIns="0" numCol="1" spcCol="1270" anchor="t" anchorCtr="0">
          <a:noAutofit/>
        </a:bodyPr>
        <a:lstStyle/>
        <a:p>
          <a:pPr marL="0" lvl="0" indent="0" algn="l" defTabSz="1022350">
            <a:lnSpc>
              <a:spcPct val="90000"/>
            </a:lnSpc>
            <a:spcBef>
              <a:spcPct val="0"/>
            </a:spcBef>
            <a:spcAft>
              <a:spcPct val="35000"/>
            </a:spcAft>
            <a:buNone/>
          </a:pPr>
          <a:r>
            <a:rPr lang="en-US" sz="2300" kern="1200" dirty="0">
              <a:solidFill>
                <a:sysClr val="window" lastClr="FFFFFF"/>
              </a:solidFill>
              <a:latin typeface="Calibri" panose="020F0502020204030204"/>
              <a:ea typeface="+mn-ea"/>
              <a:cs typeface="+mn-cs"/>
            </a:rPr>
            <a:t>Month of Retirement or GHP Coverage Ends</a:t>
          </a:r>
        </a:p>
      </dsp:txBody>
      <dsp:txXfrm>
        <a:off x="476154" y="0"/>
        <a:ext cx="1773675" cy="13950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8C5F2-219C-4337-B7E7-253D6F847DF4}">
      <dsp:nvSpPr>
        <dsp:cNvPr id="0" name=""/>
        <dsp:cNvSpPr/>
      </dsp:nvSpPr>
      <dsp:spPr>
        <a:xfrm>
          <a:off x="3134" y="-36845"/>
          <a:ext cx="3012824" cy="1928162"/>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endParaRPr lang="en-US" sz="1400" b="1" kern="1200" dirty="0">
            <a:solidFill>
              <a:sysClr val="window" lastClr="FFFFFF"/>
            </a:solidFill>
            <a:latin typeface="Calibri" panose="020F0502020204030204"/>
            <a:ea typeface="+mn-ea"/>
            <a:cs typeface="+mn-cs"/>
          </a:endParaRPr>
        </a:p>
      </dsp:txBody>
      <dsp:txXfrm rot="16200000">
        <a:off x="-477306" y="461242"/>
        <a:ext cx="1563445" cy="584916"/>
      </dsp:txXfrm>
    </dsp:sp>
    <dsp:sp modelId="{7DDC2B3D-A8E4-4B2E-894C-D9268877AFA7}">
      <dsp:nvSpPr>
        <dsp:cNvPr id="0" name=""/>
        <dsp:cNvSpPr/>
      </dsp:nvSpPr>
      <dsp:spPr>
        <a:xfrm>
          <a:off x="433125" y="-36845"/>
          <a:ext cx="2244554" cy="1928162"/>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marL="228600" lvl="0" indent="0" algn="ctr" defTabSz="1066800">
            <a:lnSpc>
              <a:spcPct val="90000"/>
            </a:lnSpc>
            <a:spcBef>
              <a:spcPct val="0"/>
            </a:spcBef>
            <a:spcAft>
              <a:spcPct val="35000"/>
            </a:spcAft>
            <a:buNone/>
          </a:pPr>
          <a:r>
            <a:rPr lang="en-US" sz="2400" b="0" kern="1200" dirty="0">
              <a:solidFill>
                <a:sysClr val="window" lastClr="FFFFFF"/>
              </a:solidFill>
              <a:latin typeface="Calibri" panose="020F0502020204030204"/>
              <a:ea typeface="+mn-ea"/>
              <a:cs typeface="+mn-cs"/>
            </a:rPr>
            <a:t>Coverage Begins </a:t>
          </a:r>
        </a:p>
        <a:p>
          <a:pPr marL="228600" lvl="0" indent="0" algn="ctr" defTabSz="1066800">
            <a:lnSpc>
              <a:spcPct val="90000"/>
            </a:lnSpc>
            <a:spcBef>
              <a:spcPct val="0"/>
            </a:spcBef>
            <a:spcAft>
              <a:spcPct val="35000"/>
            </a:spcAft>
            <a:buNone/>
          </a:pPr>
          <a:r>
            <a:rPr lang="en-US" sz="2400" b="0" kern="1200" dirty="0">
              <a:solidFill>
                <a:sysClr val="window" lastClr="FFFFFF"/>
              </a:solidFill>
              <a:latin typeface="Calibri" panose="020F0502020204030204"/>
              <a:ea typeface="+mn-ea"/>
              <a:cs typeface="+mn-cs"/>
            </a:rPr>
            <a:t>First of month after you enroll</a:t>
          </a:r>
        </a:p>
      </dsp:txBody>
      <dsp:txXfrm>
        <a:off x="433125" y="-36845"/>
        <a:ext cx="2244554" cy="1928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ED34A-FB42-4791-832C-306D25F86B83}">
      <dsp:nvSpPr>
        <dsp:cNvPr id="0" name=""/>
        <dsp:cNvSpPr/>
      </dsp:nvSpPr>
      <dsp:spPr>
        <a:xfrm>
          <a:off x="2348"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Month</a:t>
          </a:r>
        </a:p>
      </dsp:txBody>
      <dsp:txXfrm rot="16200000">
        <a:off x="-382446" y="1096760"/>
        <a:ext cx="967390" cy="192007"/>
      </dsp:txXfrm>
    </dsp:sp>
    <dsp:sp modelId="{CE1FF248-920D-4423-9A97-DDB50EBCAAA4}">
      <dsp:nvSpPr>
        <dsp:cNvPr id="0" name=""/>
        <dsp:cNvSpPr/>
      </dsp:nvSpPr>
      <dsp:spPr>
        <a:xfrm>
          <a:off x="200149" y="706172"/>
          <a:ext cx="736811" cy="1186810"/>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222885" rIns="0" bIns="0" numCol="1" spcCol="1270" anchor="t" anchorCtr="0">
          <a:noAutofit/>
        </a:bodyPr>
        <a:lstStyle/>
        <a:p>
          <a:pPr marL="0" lvl="0" indent="0" algn="ctr" defTabSz="2889250">
            <a:lnSpc>
              <a:spcPct val="90000"/>
            </a:lnSpc>
            <a:spcBef>
              <a:spcPct val="0"/>
            </a:spcBef>
            <a:spcAft>
              <a:spcPct val="35000"/>
            </a:spcAft>
            <a:buNone/>
          </a:pPr>
          <a:r>
            <a:rPr lang="en-US" sz="6500" kern="1200" dirty="0">
              <a:solidFill>
                <a:sysClr val="window" lastClr="FFFFFF"/>
              </a:solidFill>
              <a:latin typeface="Calibri" panose="020F0502020204030204"/>
              <a:ea typeface="+mn-ea"/>
              <a:cs typeface="+mn-cs"/>
            </a:rPr>
            <a:t>1</a:t>
          </a:r>
        </a:p>
      </dsp:txBody>
      <dsp:txXfrm>
        <a:off x="200149" y="706172"/>
        <a:ext cx="736811" cy="1186810"/>
      </dsp:txXfrm>
    </dsp:sp>
    <dsp:sp modelId="{A5381C51-460A-4518-92B3-08CC2532E398}">
      <dsp:nvSpPr>
        <dsp:cNvPr id="0" name=""/>
        <dsp:cNvSpPr/>
      </dsp:nvSpPr>
      <dsp:spPr>
        <a:xfrm>
          <a:off x="1025971"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Month</a:t>
          </a:r>
        </a:p>
      </dsp:txBody>
      <dsp:txXfrm rot="16200000">
        <a:off x="641177" y="1096760"/>
        <a:ext cx="967390" cy="192007"/>
      </dsp:txXfrm>
    </dsp:sp>
    <dsp:sp modelId="{8159F9CE-E531-4EDC-92A0-6B8495D951E2}">
      <dsp:nvSpPr>
        <dsp:cNvPr id="0" name=""/>
        <dsp:cNvSpPr/>
      </dsp:nvSpPr>
      <dsp:spPr>
        <a:xfrm rot="5400000">
          <a:off x="943656"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A4AE64F-A4E3-466F-940F-6DE7998B1993}">
      <dsp:nvSpPr>
        <dsp:cNvPr id="0" name=""/>
        <dsp:cNvSpPr/>
      </dsp:nvSpPr>
      <dsp:spPr>
        <a:xfrm>
          <a:off x="1223773" y="706172"/>
          <a:ext cx="736811" cy="1186810"/>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222885" rIns="0" bIns="0" numCol="1" spcCol="1270" anchor="t" anchorCtr="0">
          <a:noAutofit/>
        </a:bodyPr>
        <a:lstStyle/>
        <a:p>
          <a:pPr marL="0" lvl="0" indent="0" algn="ctr" defTabSz="2889250">
            <a:lnSpc>
              <a:spcPct val="90000"/>
            </a:lnSpc>
            <a:spcBef>
              <a:spcPct val="0"/>
            </a:spcBef>
            <a:spcAft>
              <a:spcPct val="35000"/>
            </a:spcAft>
            <a:buNone/>
          </a:pPr>
          <a:r>
            <a:rPr lang="en-US" sz="6500" kern="1200" dirty="0">
              <a:solidFill>
                <a:sysClr val="window" lastClr="FFFFFF"/>
              </a:solidFill>
              <a:latin typeface="Calibri" panose="020F0502020204030204"/>
              <a:ea typeface="+mn-ea"/>
              <a:cs typeface="+mn-cs"/>
            </a:rPr>
            <a:t>2</a:t>
          </a:r>
        </a:p>
      </dsp:txBody>
      <dsp:txXfrm>
        <a:off x="1223773" y="706172"/>
        <a:ext cx="736811" cy="1186810"/>
      </dsp:txXfrm>
    </dsp:sp>
    <dsp:sp modelId="{AFCBFC7E-25E0-4AC3-8A0E-FC4D5CD42F36}">
      <dsp:nvSpPr>
        <dsp:cNvPr id="0" name=""/>
        <dsp:cNvSpPr/>
      </dsp:nvSpPr>
      <dsp:spPr>
        <a:xfrm>
          <a:off x="2049595"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Month</a:t>
          </a:r>
        </a:p>
      </dsp:txBody>
      <dsp:txXfrm rot="16200000">
        <a:off x="1664801" y="1096760"/>
        <a:ext cx="967390" cy="192007"/>
      </dsp:txXfrm>
    </dsp:sp>
    <dsp:sp modelId="{A53F5625-F7DE-4DCB-A777-CDF15E64F2ED}">
      <dsp:nvSpPr>
        <dsp:cNvPr id="0" name=""/>
        <dsp:cNvSpPr/>
      </dsp:nvSpPr>
      <dsp:spPr>
        <a:xfrm rot="5400000">
          <a:off x="1967279"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9BEAA1-6EF4-4258-A2D2-E4F88A84E773}">
      <dsp:nvSpPr>
        <dsp:cNvPr id="0" name=""/>
        <dsp:cNvSpPr/>
      </dsp:nvSpPr>
      <dsp:spPr>
        <a:xfrm>
          <a:off x="2247397" y="706172"/>
          <a:ext cx="736811" cy="1186810"/>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222885" rIns="0" bIns="0" numCol="1" spcCol="1270" anchor="t" anchorCtr="0">
          <a:noAutofit/>
        </a:bodyPr>
        <a:lstStyle/>
        <a:p>
          <a:pPr marL="0" lvl="0" indent="0" algn="ctr" defTabSz="2889250">
            <a:lnSpc>
              <a:spcPct val="90000"/>
            </a:lnSpc>
            <a:spcBef>
              <a:spcPct val="0"/>
            </a:spcBef>
            <a:spcAft>
              <a:spcPct val="35000"/>
            </a:spcAft>
            <a:buNone/>
          </a:pPr>
          <a:r>
            <a:rPr lang="en-US" sz="6500" kern="1200" dirty="0">
              <a:solidFill>
                <a:sysClr val="window" lastClr="FFFFFF"/>
              </a:solidFill>
              <a:latin typeface="Calibri" panose="020F0502020204030204"/>
              <a:ea typeface="+mn-ea"/>
              <a:cs typeface="+mn-cs"/>
            </a:rPr>
            <a:t>3</a:t>
          </a:r>
        </a:p>
      </dsp:txBody>
      <dsp:txXfrm>
        <a:off x="2247397" y="706172"/>
        <a:ext cx="736811" cy="1186810"/>
      </dsp:txXfrm>
    </dsp:sp>
    <dsp:sp modelId="{12733D8D-7AA1-414B-8387-0BB1BB0C6E08}">
      <dsp:nvSpPr>
        <dsp:cNvPr id="0" name=""/>
        <dsp:cNvSpPr/>
      </dsp:nvSpPr>
      <dsp:spPr>
        <a:xfrm>
          <a:off x="3073219"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Month</a:t>
          </a:r>
        </a:p>
      </dsp:txBody>
      <dsp:txXfrm rot="16200000">
        <a:off x="2688425" y="1096760"/>
        <a:ext cx="967390" cy="192007"/>
      </dsp:txXfrm>
    </dsp:sp>
    <dsp:sp modelId="{1FD34BC2-C630-42A0-8E73-1E649C57A9EA}">
      <dsp:nvSpPr>
        <dsp:cNvPr id="0" name=""/>
        <dsp:cNvSpPr/>
      </dsp:nvSpPr>
      <dsp:spPr>
        <a:xfrm rot="5400000">
          <a:off x="2990903"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56232B1-BC49-45DB-BE43-1CDDBF58312B}">
      <dsp:nvSpPr>
        <dsp:cNvPr id="0" name=""/>
        <dsp:cNvSpPr/>
      </dsp:nvSpPr>
      <dsp:spPr>
        <a:xfrm>
          <a:off x="3271021" y="706172"/>
          <a:ext cx="736811" cy="1186810"/>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222885" rIns="0" bIns="0" numCol="1" spcCol="1270" anchor="t" anchorCtr="0">
          <a:noAutofit/>
        </a:bodyPr>
        <a:lstStyle/>
        <a:p>
          <a:pPr marL="0" lvl="0" indent="0" algn="ctr" defTabSz="2889250">
            <a:lnSpc>
              <a:spcPct val="90000"/>
            </a:lnSpc>
            <a:spcBef>
              <a:spcPct val="0"/>
            </a:spcBef>
            <a:spcAft>
              <a:spcPct val="35000"/>
            </a:spcAft>
            <a:buNone/>
          </a:pPr>
          <a:r>
            <a:rPr lang="en-US" sz="6500" kern="1200" dirty="0">
              <a:solidFill>
                <a:sysClr val="window" lastClr="FFFFFF"/>
              </a:solidFill>
              <a:latin typeface="Calibri" panose="020F0502020204030204"/>
              <a:ea typeface="+mn-ea"/>
              <a:cs typeface="+mn-cs"/>
            </a:rPr>
            <a:t>4</a:t>
          </a:r>
        </a:p>
      </dsp:txBody>
      <dsp:txXfrm>
        <a:off x="3271021" y="706172"/>
        <a:ext cx="736811" cy="1186810"/>
      </dsp:txXfrm>
    </dsp:sp>
    <dsp:sp modelId="{89A2951F-597C-4E92-855F-7D908DA68272}">
      <dsp:nvSpPr>
        <dsp:cNvPr id="0" name=""/>
        <dsp:cNvSpPr/>
      </dsp:nvSpPr>
      <dsp:spPr>
        <a:xfrm>
          <a:off x="4096843"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Month</a:t>
          </a:r>
        </a:p>
      </dsp:txBody>
      <dsp:txXfrm rot="16200000">
        <a:off x="3712048" y="1096760"/>
        <a:ext cx="967390" cy="192007"/>
      </dsp:txXfrm>
    </dsp:sp>
    <dsp:sp modelId="{98EC5AE5-8395-4111-9369-0DAF626AD7EE}">
      <dsp:nvSpPr>
        <dsp:cNvPr id="0" name=""/>
        <dsp:cNvSpPr/>
      </dsp:nvSpPr>
      <dsp:spPr>
        <a:xfrm rot="5400000">
          <a:off x="4014527"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0C90F4D-320C-41F0-A85D-1912C8186F20}">
      <dsp:nvSpPr>
        <dsp:cNvPr id="0" name=""/>
        <dsp:cNvSpPr/>
      </dsp:nvSpPr>
      <dsp:spPr>
        <a:xfrm>
          <a:off x="4294644" y="706172"/>
          <a:ext cx="736811" cy="1186810"/>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222885" rIns="0" bIns="0" numCol="1" spcCol="1270" anchor="t" anchorCtr="0">
          <a:noAutofit/>
        </a:bodyPr>
        <a:lstStyle/>
        <a:p>
          <a:pPr marL="0" lvl="0" indent="0" algn="ctr" defTabSz="2889250">
            <a:lnSpc>
              <a:spcPct val="90000"/>
            </a:lnSpc>
            <a:spcBef>
              <a:spcPct val="0"/>
            </a:spcBef>
            <a:spcAft>
              <a:spcPct val="35000"/>
            </a:spcAft>
            <a:buNone/>
          </a:pPr>
          <a:r>
            <a:rPr lang="en-US" sz="6500" kern="1200" dirty="0">
              <a:solidFill>
                <a:sysClr val="window" lastClr="FFFFFF"/>
              </a:solidFill>
              <a:latin typeface="Calibri" panose="020F0502020204030204"/>
              <a:ea typeface="+mn-ea"/>
              <a:cs typeface="+mn-cs"/>
            </a:rPr>
            <a:t>5</a:t>
          </a:r>
        </a:p>
      </dsp:txBody>
      <dsp:txXfrm>
        <a:off x="4294644" y="706172"/>
        <a:ext cx="736811" cy="1186810"/>
      </dsp:txXfrm>
    </dsp:sp>
    <dsp:sp modelId="{33D0016E-7B38-4391-A1E1-3AF1A0744C4C}">
      <dsp:nvSpPr>
        <dsp:cNvPr id="0" name=""/>
        <dsp:cNvSpPr/>
      </dsp:nvSpPr>
      <dsp:spPr>
        <a:xfrm>
          <a:off x="5120466"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Month</a:t>
          </a:r>
        </a:p>
      </dsp:txBody>
      <dsp:txXfrm rot="16200000">
        <a:off x="4735672" y="1096760"/>
        <a:ext cx="967390" cy="192007"/>
      </dsp:txXfrm>
    </dsp:sp>
    <dsp:sp modelId="{081752A7-AF3E-477D-8170-B1EEBEFF6D1F}">
      <dsp:nvSpPr>
        <dsp:cNvPr id="0" name=""/>
        <dsp:cNvSpPr/>
      </dsp:nvSpPr>
      <dsp:spPr>
        <a:xfrm rot="5400000">
          <a:off x="5038151"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F93D4BC-DB62-4A4C-A145-F0276749176A}">
      <dsp:nvSpPr>
        <dsp:cNvPr id="0" name=""/>
        <dsp:cNvSpPr/>
      </dsp:nvSpPr>
      <dsp:spPr>
        <a:xfrm>
          <a:off x="5318268" y="706172"/>
          <a:ext cx="736811" cy="1186810"/>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222885" rIns="0" bIns="0" numCol="1" spcCol="1270" anchor="t" anchorCtr="0">
          <a:noAutofit/>
        </a:bodyPr>
        <a:lstStyle/>
        <a:p>
          <a:pPr marL="0" lvl="0" indent="0" algn="ctr" defTabSz="2889250">
            <a:lnSpc>
              <a:spcPct val="90000"/>
            </a:lnSpc>
            <a:spcBef>
              <a:spcPct val="0"/>
            </a:spcBef>
            <a:spcAft>
              <a:spcPct val="35000"/>
            </a:spcAft>
            <a:buNone/>
          </a:pPr>
          <a:r>
            <a:rPr lang="en-US" sz="6500" kern="1200" dirty="0">
              <a:solidFill>
                <a:sysClr val="window" lastClr="FFFFFF"/>
              </a:solidFill>
              <a:latin typeface="Calibri" panose="020F0502020204030204"/>
              <a:ea typeface="+mn-ea"/>
              <a:cs typeface="+mn-cs"/>
            </a:rPr>
            <a:t>6</a:t>
          </a:r>
        </a:p>
      </dsp:txBody>
      <dsp:txXfrm>
        <a:off x="5318268" y="706172"/>
        <a:ext cx="736811" cy="1186810"/>
      </dsp:txXfrm>
    </dsp:sp>
    <dsp:sp modelId="{A09AFD84-9EE0-43D8-B562-64042810BCA5}">
      <dsp:nvSpPr>
        <dsp:cNvPr id="0" name=""/>
        <dsp:cNvSpPr/>
      </dsp:nvSpPr>
      <dsp:spPr>
        <a:xfrm>
          <a:off x="6144090"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Month</a:t>
          </a:r>
        </a:p>
      </dsp:txBody>
      <dsp:txXfrm rot="16200000">
        <a:off x="5759296" y="1096760"/>
        <a:ext cx="967390" cy="192007"/>
      </dsp:txXfrm>
    </dsp:sp>
    <dsp:sp modelId="{7FE6D93B-7C54-4FF3-A5DF-911BA6559A09}">
      <dsp:nvSpPr>
        <dsp:cNvPr id="0" name=""/>
        <dsp:cNvSpPr/>
      </dsp:nvSpPr>
      <dsp:spPr>
        <a:xfrm rot="5400000">
          <a:off x="6061775"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B11C1F2-0ED3-4807-B57B-0047CF137885}">
      <dsp:nvSpPr>
        <dsp:cNvPr id="0" name=""/>
        <dsp:cNvSpPr/>
      </dsp:nvSpPr>
      <dsp:spPr>
        <a:xfrm>
          <a:off x="6341892" y="706172"/>
          <a:ext cx="736811" cy="1186810"/>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222885" rIns="0" bIns="0" numCol="1" spcCol="1270" anchor="t" anchorCtr="0">
          <a:noAutofit/>
        </a:bodyPr>
        <a:lstStyle/>
        <a:p>
          <a:pPr marL="0" lvl="0" indent="0" algn="r" defTabSz="2889250">
            <a:lnSpc>
              <a:spcPct val="90000"/>
            </a:lnSpc>
            <a:spcBef>
              <a:spcPct val="0"/>
            </a:spcBef>
            <a:spcAft>
              <a:spcPct val="35000"/>
            </a:spcAft>
            <a:buNone/>
          </a:pPr>
          <a:r>
            <a:rPr lang="en-US" sz="6500" kern="1200" dirty="0">
              <a:solidFill>
                <a:sysClr val="window" lastClr="FFFFFF"/>
              </a:solidFill>
              <a:latin typeface="Calibri" panose="020F0502020204030204"/>
              <a:ea typeface="+mn-ea"/>
              <a:cs typeface="+mn-cs"/>
            </a:rPr>
            <a:t>7</a:t>
          </a:r>
        </a:p>
      </dsp:txBody>
      <dsp:txXfrm>
        <a:off x="6341892" y="706172"/>
        <a:ext cx="736811" cy="1186810"/>
      </dsp:txXfrm>
    </dsp:sp>
    <dsp:sp modelId="{F389AE3F-4466-4A08-A813-F775568D5B6E}">
      <dsp:nvSpPr>
        <dsp:cNvPr id="0" name=""/>
        <dsp:cNvSpPr/>
      </dsp:nvSpPr>
      <dsp:spPr>
        <a:xfrm>
          <a:off x="7167714" y="706172"/>
          <a:ext cx="989008" cy="118681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Month</a:t>
          </a:r>
        </a:p>
      </dsp:txBody>
      <dsp:txXfrm rot="16200000">
        <a:off x="6782920" y="1096760"/>
        <a:ext cx="967390" cy="192007"/>
      </dsp:txXfrm>
    </dsp:sp>
    <dsp:sp modelId="{37D31B51-FBFE-4159-9044-BF33FA96225E}">
      <dsp:nvSpPr>
        <dsp:cNvPr id="0" name=""/>
        <dsp:cNvSpPr/>
      </dsp:nvSpPr>
      <dsp:spPr>
        <a:xfrm rot="5400000">
          <a:off x="7085398" y="1650038"/>
          <a:ext cx="174521" cy="148351"/>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C17F69B-ABA0-48E6-8480-201905EF4FD2}">
      <dsp:nvSpPr>
        <dsp:cNvPr id="0" name=""/>
        <dsp:cNvSpPr/>
      </dsp:nvSpPr>
      <dsp:spPr>
        <a:xfrm>
          <a:off x="7365516" y="706172"/>
          <a:ext cx="736811" cy="1186810"/>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222885" rIns="0" bIns="0" numCol="1" spcCol="1270" anchor="t" anchorCtr="0">
          <a:noAutofit/>
        </a:bodyPr>
        <a:lstStyle/>
        <a:p>
          <a:pPr marL="0" lvl="0" indent="0" algn="r" defTabSz="2889250">
            <a:lnSpc>
              <a:spcPct val="90000"/>
            </a:lnSpc>
            <a:spcBef>
              <a:spcPct val="0"/>
            </a:spcBef>
            <a:spcAft>
              <a:spcPct val="35000"/>
            </a:spcAft>
            <a:buNone/>
          </a:pPr>
          <a:r>
            <a:rPr lang="en-US" sz="6500" kern="1200" dirty="0">
              <a:solidFill>
                <a:sysClr val="window" lastClr="FFFFFF"/>
              </a:solidFill>
              <a:latin typeface="Calibri" panose="020F0502020204030204"/>
              <a:ea typeface="+mn-ea"/>
              <a:cs typeface="+mn-cs"/>
            </a:rPr>
            <a:t>8</a:t>
          </a:r>
        </a:p>
      </dsp:txBody>
      <dsp:txXfrm>
        <a:off x="7365516" y="706172"/>
        <a:ext cx="736811" cy="11868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98CE7-DC3D-4BB1-8365-DF2D6974C8F7}">
      <dsp:nvSpPr>
        <dsp:cNvPr id="0" name=""/>
        <dsp:cNvSpPr/>
      </dsp:nvSpPr>
      <dsp:spPr>
        <a:xfrm>
          <a:off x="0" y="0"/>
          <a:ext cx="2213070" cy="1113968"/>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endParaRPr lang="en-US" sz="2400" kern="1200" dirty="0">
            <a:solidFill>
              <a:sysClr val="window" lastClr="FFFFFF"/>
            </a:solidFill>
            <a:latin typeface="Calibri" panose="020F0502020204030204"/>
            <a:ea typeface="+mn-ea"/>
            <a:cs typeface="+mn-cs"/>
          </a:endParaRPr>
        </a:p>
      </dsp:txBody>
      <dsp:txXfrm rot="16200000">
        <a:off x="-228937" y="241901"/>
        <a:ext cx="900489" cy="429650"/>
      </dsp:txXfrm>
    </dsp:sp>
    <dsp:sp modelId="{4FB17124-6943-4A5C-84AB-2DB05267FC22}">
      <dsp:nvSpPr>
        <dsp:cNvPr id="0" name=""/>
        <dsp:cNvSpPr/>
      </dsp:nvSpPr>
      <dsp:spPr>
        <a:xfrm>
          <a:off x="442614" y="0"/>
          <a:ext cx="1648737" cy="1113968"/>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02870" rIns="0" bIns="0" numCol="1" spcCol="1270" anchor="t" anchorCtr="0">
          <a:noAutofit/>
        </a:bodyPr>
        <a:lstStyle/>
        <a:p>
          <a:pPr marL="0" lvl="0" indent="0" algn="ctr" defTabSz="1333500">
            <a:lnSpc>
              <a:spcPct val="90000"/>
            </a:lnSpc>
            <a:spcBef>
              <a:spcPct val="0"/>
            </a:spcBef>
            <a:spcAft>
              <a:spcPct val="35000"/>
            </a:spcAft>
            <a:buNone/>
          </a:pPr>
          <a:r>
            <a:rPr lang="en-US" sz="3000" kern="1200" dirty="0">
              <a:solidFill>
                <a:sysClr val="window" lastClr="FFFFFF"/>
              </a:solidFill>
              <a:latin typeface="Calibri" panose="020F0502020204030204"/>
              <a:ea typeface="+mn-ea"/>
              <a:cs typeface="+mn-cs"/>
            </a:rPr>
            <a:t>Starts</a:t>
          </a:r>
        </a:p>
        <a:p>
          <a:pPr marL="0" lvl="0" indent="0" algn="ctr" defTabSz="1333500">
            <a:lnSpc>
              <a:spcPct val="90000"/>
            </a:lnSpc>
            <a:spcBef>
              <a:spcPct val="0"/>
            </a:spcBef>
            <a:spcAft>
              <a:spcPct val="35000"/>
            </a:spcAft>
            <a:buNone/>
          </a:pPr>
          <a:r>
            <a:rPr lang="en-US" sz="3000" kern="1200" dirty="0">
              <a:solidFill>
                <a:sysClr val="window" lastClr="FFFFFF"/>
              </a:solidFill>
              <a:latin typeface="Calibri" panose="020F0502020204030204"/>
              <a:ea typeface="+mn-ea"/>
              <a:cs typeface="+mn-cs"/>
            </a:rPr>
            <a:t>Jan 1 </a:t>
          </a:r>
        </a:p>
      </dsp:txBody>
      <dsp:txXfrm>
        <a:off x="442614" y="0"/>
        <a:ext cx="1648737" cy="1113968"/>
      </dsp:txXfrm>
    </dsp:sp>
    <dsp:sp modelId="{DF6BABB6-FCC3-49F8-BA63-9E4B73F116CA}">
      <dsp:nvSpPr>
        <dsp:cNvPr id="0" name=""/>
        <dsp:cNvSpPr/>
      </dsp:nvSpPr>
      <dsp:spPr>
        <a:xfrm>
          <a:off x="2330191" y="0"/>
          <a:ext cx="2213070" cy="1113968"/>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endParaRPr lang="en-US" sz="2400" kern="1200" dirty="0">
            <a:solidFill>
              <a:sysClr val="window" lastClr="FFFFFF"/>
            </a:solidFill>
            <a:latin typeface="Calibri" panose="020F0502020204030204"/>
            <a:ea typeface="+mn-ea"/>
            <a:cs typeface="+mn-cs"/>
          </a:endParaRPr>
        </a:p>
      </dsp:txBody>
      <dsp:txXfrm rot="16200000">
        <a:off x="2101253" y="241901"/>
        <a:ext cx="900489" cy="429650"/>
      </dsp:txXfrm>
    </dsp:sp>
    <dsp:sp modelId="{C3697F08-8247-49E8-8409-B2EDCA8A6D8A}">
      <dsp:nvSpPr>
        <dsp:cNvPr id="0" name=""/>
        <dsp:cNvSpPr/>
      </dsp:nvSpPr>
      <dsp:spPr>
        <a:xfrm rot="5400000">
          <a:off x="2220237" y="789173"/>
          <a:ext cx="163740" cy="331960"/>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4D72B62-4A7E-40AC-9FFD-41F32E631DAA}">
      <dsp:nvSpPr>
        <dsp:cNvPr id="0" name=""/>
        <dsp:cNvSpPr/>
      </dsp:nvSpPr>
      <dsp:spPr>
        <a:xfrm>
          <a:off x="2772805" y="0"/>
          <a:ext cx="1648737" cy="1113968"/>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02870" rIns="0" bIns="0" numCol="1" spcCol="1270" anchor="t" anchorCtr="0">
          <a:noAutofit/>
        </a:bodyPr>
        <a:lstStyle/>
        <a:p>
          <a:pPr marL="0" lvl="0" indent="0" algn="ctr" defTabSz="1333500">
            <a:lnSpc>
              <a:spcPct val="90000"/>
            </a:lnSpc>
            <a:spcBef>
              <a:spcPct val="0"/>
            </a:spcBef>
            <a:spcAft>
              <a:spcPct val="35000"/>
            </a:spcAft>
            <a:buNone/>
          </a:pPr>
          <a:r>
            <a:rPr lang="en-US" sz="3000" kern="1200" dirty="0">
              <a:solidFill>
                <a:sysClr val="window" lastClr="FFFFFF"/>
              </a:solidFill>
              <a:latin typeface="Calibri" panose="020F0502020204030204"/>
              <a:ea typeface="+mn-ea"/>
              <a:cs typeface="+mn-cs"/>
            </a:rPr>
            <a:t>Continues</a:t>
          </a:r>
        </a:p>
        <a:p>
          <a:pPr marL="0" lvl="0" indent="0" algn="ctr" defTabSz="1333500">
            <a:lnSpc>
              <a:spcPct val="90000"/>
            </a:lnSpc>
            <a:spcBef>
              <a:spcPct val="0"/>
            </a:spcBef>
            <a:spcAft>
              <a:spcPct val="35000"/>
            </a:spcAft>
            <a:buNone/>
          </a:pPr>
          <a:r>
            <a:rPr lang="en-US" sz="3000" kern="1200" dirty="0">
              <a:solidFill>
                <a:sysClr val="window" lastClr="FFFFFF"/>
              </a:solidFill>
              <a:latin typeface="Calibri" panose="020F0502020204030204"/>
              <a:ea typeface="+mn-ea"/>
              <a:cs typeface="+mn-cs"/>
            </a:rPr>
            <a:t>Feb</a:t>
          </a:r>
        </a:p>
      </dsp:txBody>
      <dsp:txXfrm>
        <a:off x="2772805" y="0"/>
        <a:ext cx="1648737" cy="1113968"/>
      </dsp:txXfrm>
    </dsp:sp>
    <dsp:sp modelId="{5DAF2A97-352B-436B-B285-1ACB224A0544}">
      <dsp:nvSpPr>
        <dsp:cNvPr id="0" name=""/>
        <dsp:cNvSpPr/>
      </dsp:nvSpPr>
      <dsp:spPr>
        <a:xfrm>
          <a:off x="4581570" y="0"/>
          <a:ext cx="2213070" cy="1113968"/>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endParaRPr lang="en-US" sz="2400" kern="1200" dirty="0">
            <a:solidFill>
              <a:sysClr val="window" lastClr="FFFFFF"/>
            </a:solidFill>
            <a:latin typeface="Calibri" panose="020F0502020204030204"/>
            <a:ea typeface="+mn-ea"/>
            <a:cs typeface="+mn-cs"/>
          </a:endParaRPr>
        </a:p>
      </dsp:txBody>
      <dsp:txXfrm rot="16200000">
        <a:off x="4352632" y="241901"/>
        <a:ext cx="900489" cy="429650"/>
      </dsp:txXfrm>
    </dsp:sp>
    <dsp:sp modelId="{4840E816-AD25-499D-BB79-1BAAB2921A58}">
      <dsp:nvSpPr>
        <dsp:cNvPr id="0" name=""/>
        <dsp:cNvSpPr/>
      </dsp:nvSpPr>
      <dsp:spPr>
        <a:xfrm rot="5400000">
          <a:off x="4510765" y="789173"/>
          <a:ext cx="163740" cy="331960"/>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996FEBF-6D3D-4E96-A123-C3008B460487}">
      <dsp:nvSpPr>
        <dsp:cNvPr id="0" name=""/>
        <dsp:cNvSpPr/>
      </dsp:nvSpPr>
      <dsp:spPr>
        <a:xfrm>
          <a:off x="5024184" y="0"/>
          <a:ext cx="1648737" cy="1113968"/>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02870" rIns="0" bIns="0" numCol="1" spcCol="1270" anchor="t" anchorCtr="0">
          <a:noAutofit/>
        </a:bodyPr>
        <a:lstStyle/>
        <a:p>
          <a:pPr marL="0" lvl="0" indent="0" algn="ctr" defTabSz="1333500">
            <a:lnSpc>
              <a:spcPct val="100000"/>
            </a:lnSpc>
            <a:spcBef>
              <a:spcPct val="0"/>
            </a:spcBef>
            <a:spcAft>
              <a:spcPts val="0"/>
            </a:spcAft>
            <a:buNone/>
          </a:pPr>
          <a:r>
            <a:rPr lang="en-US" sz="3000" kern="1200" dirty="0">
              <a:solidFill>
                <a:sysClr val="window" lastClr="FFFFFF"/>
              </a:solidFill>
              <a:latin typeface="Calibri" panose="020F0502020204030204"/>
              <a:ea typeface="+mn-ea"/>
              <a:cs typeface="+mn-cs"/>
            </a:rPr>
            <a:t>Ends</a:t>
          </a:r>
        </a:p>
        <a:p>
          <a:pPr marL="0" lvl="0" indent="0" algn="ctr" defTabSz="1333500">
            <a:lnSpc>
              <a:spcPct val="100000"/>
            </a:lnSpc>
            <a:spcBef>
              <a:spcPct val="0"/>
            </a:spcBef>
            <a:spcAft>
              <a:spcPts val="0"/>
            </a:spcAft>
            <a:buNone/>
          </a:pPr>
          <a:r>
            <a:rPr lang="en-US" sz="3000" kern="1200" dirty="0">
              <a:solidFill>
                <a:sysClr val="window" lastClr="FFFFFF"/>
              </a:solidFill>
              <a:latin typeface="Calibri" panose="020F0502020204030204"/>
              <a:ea typeface="+mn-ea"/>
              <a:cs typeface="+mn-cs"/>
            </a:rPr>
            <a:t>Mar 31</a:t>
          </a:r>
        </a:p>
      </dsp:txBody>
      <dsp:txXfrm>
        <a:off x="5024184" y="0"/>
        <a:ext cx="1648737" cy="1113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8C5F2-219C-4337-B7E7-253D6F847DF4}">
      <dsp:nvSpPr>
        <dsp:cNvPr id="0" name=""/>
        <dsp:cNvSpPr/>
      </dsp:nvSpPr>
      <dsp:spPr>
        <a:xfrm>
          <a:off x="1125" y="0"/>
          <a:ext cx="2303569" cy="1504663"/>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endParaRPr lang="en-US" sz="1400" b="1" kern="1200" dirty="0">
            <a:solidFill>
              <a:sysClr val="window" lastClr="FFFFFF"/>
            </a:solidFill>
            <a:latin typeface="Calibri" panose="020F0502020204030204"/>
            <a:ea typeface="+mn-ea"/>
            <a:cs typeface="+mn-cs"/>
          </a:endParaRPr>
        </a:p>
      </dsp:txBody>
      <dsp:txXfrm rot="16200000">
        <a:off x="-378682" y="393302"/>
        <a:ext cx="1220330" cy="447219"/>
      </dsp:txXfrm>
    </dsp:sp>
    <dsp:sp modelId="{7DDC2B3D-A8E4-4B2E-894C-D9268877AFA7}">
      <dsp:nvSpPr>
        <dsp:cNvPr id="0" name=""/>
        <dsp:cNvSpPr/>
      </dsp:nvSpPr>
      <dsp:spPr>
        <a:xfrm>
          <a:off x="461839" y="0"/>
          <a:ext cx="1716159" cy="1504663"/>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r>
            <a:rPr lang="en-US" sz="2800" kern="1200" dirty="0">
              <a:solidFill>
                <a:sysClr val="window" lastClr="FFFFFF"/>
              </a:solidFill>
              <a:latin typeface="Calibri" panose="020F0502020204030204"/>
              <a:ea typeface="+mn-ea"/>
              <a:cs typeface="+mn-cs"/>
            </a:rPr>
            <a:t>Coverage Begins</a:t>
          </a:r>
        </a:p>
        <a:p>
          <a:pPr marL="0" lvl="0" indent="0" algn="l" defTabSz="1244600">
            <a:lnSpc>
              <a:spcPct val="90000"/>
            </a:lnSpc>
            <a:spcBef>
              <a:spcPct val="0"/>
            </a:spcBef>
            <a:spcAft>
              <a:spcPct val="35000"/>
            </a:spcAft>
            <a:buNone/>
          </a:pPr>
          <a:r>
            <a:rPr lang="en-US" sz="3600" kern="1200" dirty="0">
              <a:solidFill>
                <a:sysClr val="window" lastClr="FFFFFF"/>
              </a:solidFill>
              <a:latin typeface="Calibri" panose="020F0502020204030204"/>
              <a:ea typeface="+mn-ea"/>
              <a:cs typeface="+mn-cs"/>
            </a:rPr>
            <a:t>Jul 1</a:t>
          </a:r>
        </a:p>
      </dsp:txBody>
      <dsp:txXfrm>
        <a:off x="461839" y="0"/>
        <a:ext cx="1716159" cy="15046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98CE7-DC3D-4BB1-8365-DF2D6974C8F7}">
      <dsp:nvSpPr>
        <dsp:cNvPr id="0" name=""/>
        <dsp:cNvSpPr/>
      </dsp:nvSpPr>
      <dsp:spPr>
        <a:xfrm>
          <a:off x="0" y="0"/>
          <a:ext cx="1481250" cy="688051"/>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endParaRPr lang="en-US" sz="1600" kern="1200" dirty="0">
            <a:solidFill>
              <a:sysClr val="window" lastClr="FFFFFF"/>
            </a:solidFill>
            <a:latin typeface="Calibri" panose="020F0502020204030204"/>
            <a:ea typeface="+mn-ea"/>
            <a:cs typeface="+mn-cs"/>
          </a:endParaRPr>
        </a:p>
      </dsp:txBody>
      <dsp:txXfrm rot="16200000">
        <a:off x="-129637" y="138313"/>
        <a:ext cx="555525" cy="287574"/>
      </dsp:txXfrm>
    </dsp:sp>
    <dsp:sp modelId="{4FB17124-6943-4A5C-84AB-2DB05267FC22}">
      <dsp:nvSpPr>
        <dsp:cNvPr id="0" name=""/>
        <dsp:cNvSpPr/>
      </dsp:nvSpPr>
      <dsp:spPr>
        <a:xfrm>
          <a:off x="296250" y="0"/>
          <a:ext cx="1103531" cy="688051"/>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Starts</a:t>
          </a:r>
        </a:p>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Apr 1 </a:t>
          </a:r>
        </a:p>
      </dsp:txBody>
      <dsp:txXfrm>
        <a:off x="296250" y="0"/>
        <a:ext cx="1103531" cy="688051"/>
      </dsp:txXfrm>
    </dsp:sp>
    <dsp:sp modelId="{DF6BABB6-FCC3-49F8-BA63-9E4B73F116CA}">
      <dsp:nvSpPr>
        <dsp:cNvPr id="0" name=""/>
        <dsp:cNvSpPr/>
      </dsp:nvSpPr>
      <dsp:spPr>
        <a:xfrm>
          <a:off x="1559641" y="0"/>
          <a:ext cx="1481250" cy="688051"/>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endParaRPr lang="en-US" sz="1600" kern="1200" dirty="0">
            <a:solidFill>
              <a:sysClr val="window" lastClr="FFFFFF"/>
            </a:solidFill>
            <a:latin typeface="Calibri" panose="020F0502020204030204"/>
            <a:ea typeface="+mn-ea"/>
            <a:cs typeface="+mn-cs"/>
          </a:endParaRPr>
        </a:p>
      </dsp:txBody>
      <dsp:txXfrm rot="16200000">
        <a:off x="1430003" y="138313"/>
        <a:ext cx="555525" cy="287574"/>
      </dsp:txXfrm>
    </dsp:sp>
    <dsp:sp modelId="{C3697F08-8247-49E8-8409-B2EDCA8A6D8A}">
      <dsp:nvSpPr>
        <dsp:cNvPr id="0" name=""/>
        <dsp:cNvSpPr/>
      </dsp:nvSpPr>
      <dsp:spPr>
        <a:xfrm rot="5400000">
          <a:off x="1490294" y="478658"/>
          <a:ext cx="101100" cy="222187"/>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4D72B62-4A7E-40AC-9FFD-41F32E631DAA}">
      <dsp:nvSpPr>
        <dsp:cNvPr id="0" name=""/>
        <dsp:cNvSpPr/>
      </dsp:nvSpPr>
      <dsp:spPr>
        <a:xfrm>
          <a:off x="1855891" y="0"/>
          <a:ext cx="1103531" cy="688051"/>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Continues</a:t>
          </a:r>
        </a:p>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May</a:t>
          </a:r>
        </a:p>
      </dsp:txBody>
      <dsp:txXfrm>
        <a:off x="1855891" y="0"/>
        <a:ext cx="1103531" cy="688051"/>
      </dsp:txXfrm>
    </dsp:sp>
    <dsp:sp modelId="{5DAF2A97-352B-436B-B285-1ACB224A0544}">
      <dsp:nvSpPr>
        <dsp:cNvPr id="0" name=""/>
        <dsp:cNvSpPr/>
      </dsp:nvSpPr>
      <dsp:spPr>
        <a:xfrm>
          <a:off x="3066532" y="0"/>
          <a:ext cx="1481250" cy="688051"/>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endParaRPr lang="en-US" sz="1600" kern="1200" dirty="0">
            <a:solidFill>
              <a:sysClr val="window" lastClr="FFFFFF"/>
            </a:solidFill>
            <a:latin typeface="Calibri" panose="020F0502020204030204"/>
            <a:ea typeface="+mn-ea"/>
            <a:cs typeface="+mn-cs"/>
          </a:endParaRPr>
        </a:p>
      </dsp:txBody>
      <dsp:txXfrm rot="16200000">
        <a:off x="2936894" y="138313"/>
        <a:ext cx="555525" cy="287574"/>
      </dsp:txXfrm>
    </dsp:sp>
    <dsp:sp modelId="{4840E816-AD25-499D-BB79-1BAAB2921A58}">
      <dsp:nvSpPr>
        <dsp:cNvPr id="0" name=""/>
        <dsp:cNvSpPr/>
      </dsp:nvSpPr>
      <dsp:spPr>
        <a:xfrm rot="5400000">
          <a:off x="3023388" y="478658"/>
          <a:ext cx="101100" cy="222187"/>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996FEBF-6D3D-4E96-A123-C3008B460487}">
      <dsp:nvSpPr>
        <dsp:cNvPr id="0" name=""/>
        <dsp:cNvSpPr/>
      </dsp:nvSpPr>
      <dsp:spPr>
        <a:xfrm>
          <a:off x="3362782" y="0"/>
          <a:ext cx="1103531" cy="688051"/>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marL="0" lvl="0" indent="0" algn="ctr" defTabSz="800100">
            <a:lnSpc>
              <a:spcPct val="100000"/>
            </a:lnSpc>
            <a:spcBef>
              <a:spcPct val="0"/>
            </a:spcBef>
            <a:spcAft>
              <a:spcPts val="0"/>
            </a:spcAft>
            <a:buNone/>
          </a:pPr>
          <a:r>
            <a:rPr lang="en-US" sz="1800" kern="1200" dirty="0">
              <a:solidFill>
                <a:sysClr val="window" lastClr="FFFFFF"/>
              </a:solidFill>
              <a:latin typeface="Calibri" panose="020F0502020204030204"/>
              <a:ea typeface="+mn-ea"/>
              <a:cs typeface="+mn-cs"/>
            </a:rPr>
            <a:t>Ends</a:t>
          </a:r>
        </a:p>
        <a:p>
          <a:pPr marL="0" lvl="0" indent="0" algn="ctr" defTabSz="800100">
            <a:lnSpc>
              <a:spcPct val="100000"/>
            </a:lnSpc>
            <a:spcBef>
              <a:spcPct val="0"/>
            </a:spcBef>
            <a:spcAft>
              <a:spcPts val="0"/>
            </a:spcAft>
            <a:buNone/>
          </a:pPr>
          <a:r>
            <a:rPr lang="en-US" sz="1800" kern="1200" dirty="0">
              <a:solidFill>
                <a:sysClr val="window" lastClr="FFFFFF"/>
              </a:solidFill>
              <a:latin typeface="Calibri" panose="020F0502020204030204"/>
              <a:ea typeface="+mn-ea"/>
              <a:cs typeface="+mn-cs"/>
            </a:rPr>
            <a:t>Jun 30</a:t>
          </a:r>
        </a:p>
      </dsp:txBody>
      <dsp:txXfrm>
        <a:off x="3362782" y="0"/>
        <a:ext cx="1103531" cy="6880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8C5F2-219C-4337-B7E7-253D6F847DF4}">
      <dsp:nvSpPr>
        <dsp:cNvPr id="0" name=""/>
        <dsp:cNvSpPr/>
      </dsp:nvSpPr>
      <dsp:spPr>
        <a:xfrm>
          <a:off x="0" y="0"/>
          <a:ext cx="1331537" cy="835131"/>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endParaRPr lang="en-US" sz="1400" b="1" kern="1200" dirty="0">
            <a:solidFill>
              <a:sysClr val="window" lastClr="FFFFFF"/>
            </a:solidFill>
            <a:latin typeface="Calibri" panose="020F0502020204030204"/>
            <a:ea typeface="+mn-ea"/>
            <a:cs typeface="+mn-cs"/>
          </a:endParaRPr>
        </a:p>
      </dsp:txBody>
      <dsp:txXfrm rot="16200000">
        <a:off x="-205349" y="213149"/>
        <a:ext cx="677007" cy="258507"/>
      </dsp:txXfrm>
    </dsp:sp>
    <dsp:sp modelId="{7DDC2B3D-A8E4-4B2E-894C-D9268877AFA7}">
      <dsp:nvSpPr>
        <dsp:cNvPr id="0" name=""/>
        <dsp:cNvSpPr/>
      </dsp:nvSpPr>
      <dsp:spPr>
        <a:xfrm>
          <a:off x="266307" y="0"/>
          <a:ext cx="991995" cy="835131"/>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Coverage Begins</a:t>
          </a:r>
        </a:p>
        <a:p>
          <a:pPr marL="0" lvl="0" indent="0" algn="l" defTabSz="7112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Jul 1</a:t>
          </a:r>
        </a:p>
      </dsp:txBody>
      <dsp:txXfrm>
        <a:off x="266307" y="0"/>
        <a:ext cx="991995" cy="8351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98CE7-DC3D-4BB1-8365-DF2D6974C8F7}">
      <dsp:nvSpPr>
        <dsp:cNvPr id="0" name=""/>
        <dsp:cNvSpPr/>
      </dsp:nvSpPr>
      <dsp:spPr>
        <a:xfrm>
          <a:off x="0" y="0"/>
          <a:ext cx="2454970" cy="1563031"/>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92583" rIns="120015" bIns="0" numCol="1" spcCol="1270" anchor="t" anchorCtr="0">
          <a:noAutofit/>
        </a:bodyPr>
        <a:lstStyle/>
        <a:p>
          <a:pPr marL="0" lvl="0" indent="0" algn="r" defTabSz="1200150">
            <a:lnSpc>
              <a:spcPct val="90000"/>
            </a:lnSpc>
            <a:spcBef>
              <a:spcPct val="0"/>
            </a:spcBef>
            <a:spcAft>
              <a:spcPct val="35000"/>
            </a:spcAft>
            <a:buNone/>
          </a:pPr>
          <a:endParaRPr lang="en-US" sz="2700" kern="1200" dirty="0">
            <a:solidFill>
              <a:sysClr val="window" lastClr="FFFFFF"/>
            </a:solidFill>
            <a:latin typeface="Calibri" panose="020F0502020204030204"/>
            <a:ea typeface="+mn-ea"/>
            <a:cs typeface="+mn-cs"/>
          </a:endParaRPr>
        </a:p>
      </dsp:txBody>
      <dsp:txXfrm rot="16200000">
        <a:off x="-388155" y="402535"/>
        <a:ext cx="1267305" cy="476614"/>
      </dsp:txXfrm>
    </dsp:sp>
    <dsp:sp modelId="{4FB17124-6943-4A5C-84AB-2DB05267FC22}">
      <dsp:nvSpPr>
        <dsp:cNvPr id="0" name=""/>
        <dsp:cNvSpPr/>
      </dsp:nvSpPr>
      <dsp:spPr>
        <a:xfrm>
          <a:off x="490994" y="0"/>
          <a:ext cx="1828953" cy="1563031"/>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20015" rIns="0" bIns="0" numCol="1" spcCol="1270" anchor="t" anchorCtr="0">
          <a:noAutofit/>
        </a:bodyPr>
        <a:lstStyle/>
        <a:p>
          <a:pPr marL="0" lvl="0" indent="0" algn="ctr" defTabSz="1555750">
            <a:lnSpc>
              <a:spcPct val="90000"/>
            </a:lnSpc>
            <a:spcBef>
              <a:spcPct val="0"/>
            </a:spcBef>
            <a:spcAft>
              <a:spcPct val="35000"/>
            </a:spcAft>
            <a:buNone/>
          </a:pPr>
          <a:r>
            <a:rPr lang="en-US" sz="3500" kern="1200" dirty="0">
              <a:solidFill>
                <a:sysClr val="window" lastClr="FFFFFF"/>
              </a:solidFill>
              <a:latin typeface="Calibri" panose="020F0502020204030204"/>
              <a:ea typeface="+mn-ea"/>
              <a:cs typeface="+mn-cs"/>
            </a:rPr>
            <a:t>Starts </a:t>
          </a:r>
        </a:p>
        <a:p>
          <a:pPr marL="0" lvl="0" indent="0" algn="ctr" defTabSz="1555750">
            <a:lnSpc>
              <a:spcPct val="90000"/>
            </a:lnSpc>
            <a:spcBef>
              <a:spcPct val="0"/>
            </a:spcBef>
            <a:spcAft>
              <a:spcPct val="35000"/>
            </a:spcAft>
            <a:buNone/>
          </a:pPr>
          <a:r>
            <a:rPr lang="en-US" sz="3500" kern="1200" dirty="0">
              <a:solidFill>
                <a:sysClr val="window" lastClr="FFFFFF"/>
              </a:solidFill>
              <a:latin typeface="Calibri" panose="020F0502020204030204"/>
              <a:ea typeface="+mn-ea"/>
              <a:cs typeface="+mn-cs"/>
            </a:rPr>
            <a:t>Oct 15 </a:t>
          </a:r>
        </a:p>
      </dsp:txBody>
      <dsp:txXfrm>
        <a:off x="490994" y="0"/>
        <a:ext cx="1828953" cy="1563031"/>
      </dsp:txXfrm>
    </dsp:sp>
    <dsp:sp modelId="{DF6BABB6-FCC3-49F8-BA63-9E4B73F116CA}">
      <dsp:nvSpPr>
        <dsp:cNvPr id="0" name=""/>
        <dsp:cNvSpPr/>
      </dsp:nvSpPr>
      <dsp:spPr>
        <a:xfrm>
          <a:off x="2586785" y="0"/>
          <a:ext cx="2454970" cy="1563031"/>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92583" rIns="120015" bIns="0" numCol="1" spcCol="1270" anchor="t" anchorCtr="0">
          <a:noAutofit/>
        </a:bodyPr>
        <a:lstStyle/>
        <a:p>
          <a:pPr marL="0" lvl="0" indent="0" algn="r" defTabSz="1200150">
            <a:lnSpc>
              <a:spcPct val="90000"/>
            </a:lnSpc>
            <a:spcBef>
              <a:spcPct val="0"/>
            </a:spcBef>
            <a:spcAft>
              <a:spcPct val="35000"/>
            </a:spcAft>
            <a:buNone/>
          </a:pPr>
          <a:endParaRPr lang="en-US" sz="2700" kern="1200" dirty="0">
            <a:solidFill>
              <a:sysClr val="window" lastClr="FFFFFF"/>
            </a:solidFill>
            <a:latin typeface="Calibri" panose="020F0502020204030204"/>
            <a:ea typeface="+mn-ea"/>
            <a:cs typeface="+mn-cs"/>
          </a:endParaRPr>
        </a:p>
      </dsp:txBody>
      <dsp:txXfrm rot="16200000">
        <a:off x="2198629" y="402535"/>
        <a:ext cx="1267305" cy="476614"/>
      </dsp:txXfrm>
    </dsp:sp>
    <dsp:sp modelId="{C3697F08-8247-49E8-8409-B2EDCA8A6D8A}">
      <dsp:nvSpPr>
        <dsp:cNvPr id="0" name=""/>
        <dsp:cNvSpPr/>
      </dsp:nvSpPr>
      <dsp:spPr>
        <a:xfrm rot="5400000">
          <a:off x="2440827" y="1155261"/>
          <a:ext cx="229608" cy="368245"/>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4D72B62-4A7E-40AC-9FFD-41F32E631DAA}">
      <dsp:nvSpPr>
        <dsp:cNvPr id="0" name=""/>
        <dsp:cNvSpPr/>
      </dsp:nvSpPr>
      <dsp:spPr>
        <a:xfrm>
          <a:off x="3077779" y="0"/>
          <a:ext cx="1828953" cy="1563031"/>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20015" rIns="0" bIns="0" numCol="1" spcCol="1270" anchor="t" anchorCtr="0">
          <a:noAutofit/>
        </a:bodyPr>
        <a:lstStyle/>
        <a:p>
          <a:pPr marL="0" lvl="0" indent="0" algn="ctr" defTabSz="1555750">
            <a:lnSpc>
              <a:spcPct val="90000"/>
            </a:lnSpc>
            <a:spcBef>
              <a:spcPct val="0"/>
            </a:spcBef>
            <a:spcAft>
              <a:spcPct val="35000"/>
            </a:spcAft>
            <a:buNone/>
          </a:pPr>
          <a:r>
            <a:rPr lang="en-US" sz="3500" kern="1200" dirty="0">
              <a:solidFill>
                <a:sysClr val="window" lastClr="FFFFFF"/>
              </a:solidFill>
              <a:latin typeface="Calibri" panose="020F0502020204030204"/>
              <a:ea typeface="+mn-ea"/>
              <a:cs typeface="+mn-cs"/>
            </a:rPr>
            <a:t>Continues</a:t>
          </a:r>
        </a:p>
        <a:p>
          <a:pPr marL="0" lvl="0" indent="0" algn="ctr" defTabSz="1555750">
            <a:lnSpc>
              <a:spcPct val="90000"/>
            </a:lnSpc>
            <a:spcBef>
              <a:spcPct val="0"/>
            </a:spcBef>
            <a:spcAft>
              <a:spcPct val="35000"/>
            </a:spcAft>
            <a:buNone/>
          </a:pPr>
          <a:r>
            <a:rPr lang="en-US" sz="3500" kern="1200" dirty="0">
              <a:solidFill>
                <a:sysClr val="window" lastClr="FFFFFF"/>
              </a:solidFill>
              <a:latin typeface="Calibri" panose="020F0502020204030204"/>
              <a:ea typeface="+mn-ea"/>
              <a:cs typeface="+mn-cs"/>
            </a:rPr>
            <a:t>Nov </a:t>
          </a:r>
        </a:p>
      </dsp:txBody>
      <dsp:txXfrm>
        <a:off x="3077779" y="0"/>
        <a:ext cx="1828953" cy="1563031"/>
      </dsp:txXfrm>
    </dsp:sp>
    <dsp:sp modelId="{5DAF2A97-352B-436B-B285-1ACB224A0544}">
      <dsp:nvSpPr>
        <dsp:cNvPr id="0" name=""/>
        <dsp:cNvSpPr/>
      </dsp:nvSpPr>
      <dsp:spPr>
        <a:xfrm>
          <a:off x="5084251" y="0"/>
          <a:ext cx="2350830" cy="1563031"/>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a:lnSpc>
              <a:spcPct val="90000"/>
            </a:lnSpc>
            <a:spcBef>
              <a:spcPct val="0"/>
            </a:spcBef>
            <a:spcAft>
              <a:spcPct val="35000"/>
            </a:spcAft>
            <a:buNone/>
          </a:pPr>
          <a:endParaRPr lang="en-US" sz="2600" kern="1200" dirty="0">
            <a:solidFill>
              <a:sysClr val="window" lastClr="FFFFFF"/>
            </a:solidFill>
            <a:latin typeface="Calibri" panose="020F0502020204030204"/>
            <a:ea typeface="+mn-ea"/>
            <a:cs typeface="+mn-cs"/>
          </a:endParaRPr>
        </a:p>
      </dsp:txBody>
      <dsp:txXfrm rot="16200000">
        <a:off x="4685376" y="412644"/>
        <a:ext cx="1267915" cy="456396"/>
      </dsp:txXfrm>
    </dsp:sp>
    <dsp:sp modelId="{4840E816-AD25-499D-BB79-1BAAB2921A58}">
      <dsp:nvSpPr>
        <dsp:cNvPr id="0" name=""/>
        <dsp:cNvSpPr/>
      </dsp:nvSpPr>
      <dsp:spPr>
        <a:xfrm rot="5400000">
          <a:off x="4981721" y="1155261"/>
          <a:ext cx="229608" cy="368245"/>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996FEBF-6D3D-4E96-A123-C3008B460487}">
      <dsp:nvSpPr>
        <dsp:cNvPr id="0" name=""/>
        <dsp:cNvSpPr/>
      </dsp:nvSpPr>
      <dsp:spPr>
        <a:xfrm>
          <a:off x="5561967" y="0"/>
          <a:ext cx="1751368" cy="1563031"/>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20015" rIns="0" bIns="0" numCol="1" spcCol="1270" anchor="t" anchorCtr="0">
          <a:noAutofit/>
        </a:bodyPr>
        <a:lstStyle/>
        <a:p>
          <a:pPr marL="0" lvl="0" indent="0" algn="ctr" defTabSz="1555750">
            <a:lnSpc>
              <a:spcPct val="100000"/>
            </a:lnSpc>
            <a:spcBef>
              <a:spcPct val="0"/>
            </a:spcBef>
            <a:spcAft>
              <a:spcPts val="0"/>
            </a:spcAft>
            <a:buNone/>
          </a:pPr>
          <a:r>
            <a:rPr lang="en-US" sz="3500" kern="1200" dirty="0">
              <a:solidFill>
                <a:sysClr val="window" lastClr="FFFFFF"/>
              </a:solidFill>
              <a:latin typeface="Calibri" panose="020F0502020204030204"/>
              <a:ea typeface="+mn-ea"/>
              <a:cs typeface="+mn-cs"/>
            </a:rPr>
            <a:t>Ends</a:t>
          </a:r>
        </a:p>
        <a:p>
          <a:pPr marL="0" lvl="0" indent="0" algn="ctr" defTabSz="1555750">
            <a:lnSpc>
              <a:spcPct val="100000"/>
            </a:lnSpc>
            <a:spcBef>
              <a:spcPct val="0"/>
            </a:spcBef>
            <a:spcAft>
              <a:spcPts val="0"/>
            </a:spcAft>
            <a:buNone/>
          </a:pPr>
          <a:r>
            <a:rPr lang="en-US" sz="3500" kern="1200" dirty="0">
              <a:solidFill>
                <a:sysClr val="window" lastClr="FFFFFF"/>
              </a:solidFill>
              <a:latin typeface="Calibri" panose="020F0502020204030204"/>
              <a:ea typeface="+mn-ea"/>
              <a:cs typeface="+mn-cs"/>
            </a:rPr>
            <a:t>Dec 7</a:t>
          </a:r>
        </a:p>
      </dsp:txBody>
      <dsp:txXfrm>
        <a:off x="5561967" y="0"/>
        <a:ext cx="1751368" cy="15630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8C5F2-219C-4337-B7E7-253D6F847DF4}">
      <dsp:nvSpPr>
        <dsp:cNvPr id="0" name=""/>
        <dsp:cNvSpPr/>
      </dsp:nvSpPr>
      <dsp:spPr>
        <a:xfrm>
          <a:off x="0" y="0"/>
          <a:ext cx="2260286" cy="2114550"/>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endParaRPr lang="en-US" sz="1600" b="1" kern="1200" dirty="0">
            <a:solidFill>
              <a:sysClr val="window" lastClr="FFFFFF"/>
            </a:solidFill>
            <a:latin typeface="Calibri" panose="020F0502020204030204"/>
            <a:ea typeface="+mn-ea"/>
            <a:cs typeface="+mn-cs"/>
          </a:endParaRPr>
        </a:p>
      </dsp:txBody>
      <dsp:txXfrm rot="16200000">
        <a:off x="-634316" y="647556"/>
        <a:ext cx="1720691" cy="438817"/>
      </dsp:txXfrm>
    </dsp:sp>
    <dsp:sp modelId="{7DDC2B3D-A8E4-4B2E-894C-D9268877AFA7}">
      <dsp:nvSpPr>
        <dsp:cNvPr id="0" name=""/>
        <dsp:cNvSpPr/>
      </dsp:nvSpPr>
      <dsp:spPr>
        <a:xfrm>
          <a:off x="452057" y="0"/>
          <a:ext cx="1683913" cy="2114550"/>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20015" rIns="0" bIns="0" numCol="1" spcCol="1270" anchor="t" anchorCtr="0">
          <a:noAutofit/>
        </a:bodyPr>
        <a:lstStyle/>
        <a:p>
          <a:pPr marL="0" lvl="0" indent="0" algn="l" defTabSz="1555750">
            <a:lnSpc>
              <a:spcPct val="90000"/>
            </a:lnSpc>
            <a:spcBef>
              <a:spcPct val="0"/>
            </a:spcBef>
            <a:spcAft>
              <a:spcPct val="35000"/>
            </a:spcAft>
            <a:buNone/>
          </a:pPr>
          <a:r>
            <a:rPr lang="en-US" sz="3500" kern="1200" dirty="0">
              <a:solidFill>
                <a:sysClr val="window" lastClr="FFFFFF"/>
              </a:solidFill>
              <a:latin typeface="Calibri" panose="020F0502020204030204"/>
              <a:ea typeface="+mn-ea"/>
              <a:cs typeface="+mn-cs"/>
            </a:rPr>
            <a:t>Coverage Begins </a:t>
          </a:r>
        </a:p>
        <a:p>
          <a:pPr marL="0" lvl="0" indent="0" algn="l" defTabSz="1555750">
            <a:lnSpc>
              <a:spcPct val="90000"/>
            </a:lnSpc>
            <a:spcBef>
              <a:spcPct val="0"/>
            </a:spcBef>
            <a:spcAft>
              <a:spcPct val="35000"/>
            </a:spcAft>
            <a:buNone/>
          </a:pPr>
          <a:r>
            <a:rPr lang="en-US" sz="3500" kern="1200" dirty="0">
              <a:solidFill>
                <a:sysClr val="window" lastClr="FFFFFF"/>
              </a:solidFill>
              <a:latin typeface="Calibri" panose="020F0502020204030204"/>
              <a:ea typeface="+mn-ea"/>
              <a:cs typeface="+mn-cs"/>
            </a:rPr>
            <a:t>Jan 1</a:t>
          </a:r>
        </a:p>
      </dsp:txBody>
      <dsp:txXfrm>
        <a:off x="452057" y="0"/>
        <a:ext cx="1683913" cy="21145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98CE7-DC3D-4BB1-8365-DF2D6974C8F7}">
      <dsp:nvSpPr>
        <dsp:cNvPr id="0" name=""/>
        <dsp:cNvSpPr/>
      </dsp:nvSpPr>
      <dsp:spPr>
        <a:xfrm>
          <a:off x="0" y="0"/>
          <a:ext cx="2239665" cy="1242032"/>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endParaRPr lang="en-US" sz="2500" kern="1200" dirty="0">
            <a:solidFill>
              <a:sysClr val="window" lastClr="FFFFFF"/>
            </a:solidFill>
            <a:latin typeface="Calibri" panose="020F0502020204030204"/>
            <a:ea typeface="+mn-ea"/>
            <a:cs typeface="+mn-cs"/>
          </a:endParaRPr>
        </a:p>
      </dsp:txBody>
      <dsp:txXfrm rot="16200000">
        <a:off x="-278706" y="291826"/>
        <a:ext cx="1005346" cy="434813"/>
      </dsp:txXfrm>
    </dsp:sp>
    <dsp:sp modelId="{4FB17124-6943-4A5C-84AB-2DB05267FC22}">
      <dsp:nvSpPr>
        <dsp:cNvPr id="0" name=""/>
        <dsp:cNvSpPr/>
      </dsp:nvSpPr>
      <dsp:spPr>
        <a:xfrm>
          <a:off x="447933" y="0"/>
          <a:ext cx="1668550" cy="1242032"/>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mn-cs"/>
            </a:rPr>
            <a:t>Starts</a:t>
          </a:r>
        </a:p>
        <a:p>
          <a:pPr marL="0" lvl="0" indent="0" algn="ctr" defTabSz="106680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mn-cs"/>
            </a:rPr>
            <a:t>Jan 1 </a:t>
          </a:r>
        </a:p>
      </dsp:txBody>
      <dsp:txXfrm>
        <a:off x="447933" y="0"/>
        <a:ext cx="1668550" cy="1242032"/>
      </dsp:txXfrm>
    </dsp:sp>
    <dsp:sp modelId="{DF6BABB6-FCC3-49F8-BA63-9E4B73F116CA}">
      <dsp:nvSpPr>
        <dsp:cNvPr id="0" name=""/>
        <dsp:cNvSpPr/>
      </dsp:nvSpPr>
      <dsp:spPr>
        <a:xfrm>
          <a:off x="2358193" y="0"/>
          <a:ext cx="2239665" cy="1242032"/>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endParaRPr lang="en-US" sz="2500" kern="1200" dirty="0">
            <a:solidFill>
              <a:sysClr val="window" lastClr="FFFFFF"/>
            </a:solidFill>
            <a:latin typeface="Calibri" panose="020F0502020204030204"/>
            <a:ea typeface="+mn-ea"/>
            <a:cs typeface="+mn-cs"/>
          </a:endParaRPr>
        </a:p>
      </dsp:txBody>
      <dsp:txXfrm rot="16200000">
        <a:off x="2079486" y="291826"/>
        <a:ext cx="1005346" cy="434813"/>
      </dsp:txXfrm>
    </dsp:sp>
    <dsp:sp modelId="{C3697F08-8247-49E8-8409-B2EDCA8A6D8A}">
      <dsp:nvSpPr>
        <dsp:cNvPr id="0" name=""/>
        <dsp:cNvSpPr/>
      </dsp:nvSpPr>
      <dsp:spPr>
        <a:xfrm rot="5400000">
          <a:off x="2238481" y="897083"/>
          <a:ext cx="182581" cy="335949"/>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4D72B62-4A7E-40AC-9FFD-41F32E631DAA}">
      <dsp:nvSpPr>
        <dsp:cNvPr id="0" name=""/>
        <dsp:cNvSpPr/>
      </dsp:nvSpPr>
      <dsp:spPr>
        <a:xfrm>
          <a:off x="2806126" y="0"/>
          <a:ext cx="1668550" cy="1242032"/>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mn-cs"/>
            </a:rPr>
            <a:t>Continues</a:t>
          </a:r>
        </a:p>
        <a:p>
          <a:pPr marL="0" lvl="0" indent="0" algn="ctr" defTabSz="106680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mn-cs"/>
            </a:rPr>
            <a:t>Feb </a:t>
          </a:r>
        </a:p>
      </dsp:txBody>
      <dsp:txXfrm>
        <a:off x="2806126" y="0"/>
        <a:ext cx="1668550" cy="1242032"/>
      </dsp:txXfrm>
    </dsp:sp>
    <dsp:sp modelId="{5DAF2A97-352B-436B-B285-1ACB224A0544}">
      <dsp:nvSpPr>
        <dsp:cNvPr id="0" name=""/>
        <dsp:cNvSpPr/>
      </dsp:nvSpPr>
      <dsp:spPr>
        <a:xfrm>
          <a:off x="4636627" y="0"/>
          <a:ext cx="2239665" cy="1242032"/>
        </a:xfrm>
        <a:prstGeom prst="roundRect">
          <a:avLst>
            <a:gd name="adj" fmla="val 5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endParaRPr lang="en-US" sz="2500" kern="1200" dirty="0">
            <a:solidFill>
              <a:sysClr val="window" lastClr="FFFFFF"/>
            </a:solidFill>
            <a:latin typeface="Calibri" panose="020F0502020204030204"/>
            <a:ea typeface="+mn-ea"/>
            <a:cs typeface="+mn-cs"/>
          </a:endParaRPr>
        </a:p>
      </dsp:txBody>
      <dsp:txXfrm rot="16200000">
        <a:off x="4357920" y="291826"/>
        <a:ext cx="1005346" cy="434813"/>
      </dsp:txXfrm>
    </dsp:sp>
    <dsp:sp modelId="{4840E816-AD25-499D-BB79-1BAAB2921A58}">
      <dsp:nvSpPr>
        <dsp:cNvPr id="0" name=""/>
        <dsp:cNvSpPr/>
      </dsp:nvSpPr>
      <dsp:spPr>
        <a:xfrm rot="5400000">
          <a:off x="4556534" y="897083"/>
          <a:ext cx="182581" cy="335949"/>
        </a:xfrm>
        <a:prstGeom prst="flowChartExtract">
          <a:avLst/>
        </a:prstGeom>
        <a:solidFill>
          <a:sysClr val="window" lastClr="FFFFFF">
            <a:hueOff val="0"/>
            <a:satOff val="0"/>
            <a:lumOff val="0"/>
            <a:alphaOff val="0"/>
          </a:sysClr>
        </a:solidFill>
        <a:ln w="6350" cap="flat" cmpd="sng" algn="ctr">
          <a:solidFill>
            <a:srgbClr val="5B9BD5">
              <a:hueOff val="0"/>
              <a:satOff val="0"/>
              <a:lumOff val="0"/>
              <a:alphaOff val="0"/>
            </a:srgb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996FEBF-6D3D-4E96-A123-C3008B460487}">
      <dsp:nvSpPr>
        <dsp:cNvPr id="0" name=""/>
        <dsp:cNvSpPr/>
      </dsp:nvSpPr>
      <dsp:spPr>
        <a:xfrm>
          <a:off x="5084560" y="0"/>
          <a:ext cx="1668550" cy="1242032"/>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marL="0" lvl="0" indent="0" algn="ctr" defTabSz="1066800">
            <a:lnSpc>
              <a:spcPct val="100000"/>
            </a:lnSpc>
            <a:spcBef>
              <a:spcPct val="0"/>
            </a:spcBef>
            <a:spcAft>
              <a:spcPts val="0"/>
            </a:spcAft>
            <a:buNone/>
          </a:pPr>
          <a:r>
            <a:rPr lang="en-US" sz="2400" kern="1200" dirty="0">
              <a:solidFill>
                <a:sysClr val="window" lastClr="FFFFFF"/>
              </a:solidFill>
              <a:latin typeface="Calibri" panose="020F0502020204030204"/>
              <a:ea typeface="+mn-ea"/>
              <a:cs typeface="+mn-cs"/>
            </a:rPr>
            <a:t>Ends</a:t>
          </a:r>
        </a:p>
        <a:p>
          <a:pPr marL="0" lvl="0" indent="0" algn="ctr" defTabSz="1066800">
            <a:lnSpc>
              <a:spcPct val="100000"/>
            </a:lnSpc>
            <a:spcBef>
              <a:spcPct val="0"/>
            </a:spcBef>
            <a:spcAft>
              <a:spcPts val="0"/>
            </a:spcAft>
            <a:buNone/>
          </a:pPr>
          <a:r>
            <a:rPr lang="en-US" sz="2400" kern="1200" dirty="0">
              <a:solidFill>
                <a:sysClr val="window" lastClr="FFFFFF"/>
              </a:solidFill>
              <a:latin typeface="Calibri" panose="020F0502020204030204"/>
              <a:ea typeface="+mn-ea"/>
              <a:cs typeface="+mn-cs"/>
            </a:rPr>
            <a:t>Mar 31</a:t>
          </a:r>
        </a:p>
      </dsp:txBody>
      <dsp:txXfrm>
        <a:off x="5084560" y="0"/>
        <a:ext cx="1668550" cy="12420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6A42CB-F667-704F-95F5-D94D13F7A5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5252E29-C32E-9C43-92D1-DD73DC8486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B6EDC4-4B3F-6948-B71B-1CB10AB2DC17}" type="datetimeFigureOut">
              <a:rPr lang="en-US" smtClean="0"/>
              <a:t>02/13/2021</a:t>
            </a:fld>
            <a:endParaRPr lang="en-US" dirty="0"/>
          </a:p>
        </p:txBody>
      </p:sp>
      <p:sp>
        <p:nvSpPr>
          <p:cNvPr id="4" name="Footer Placeholder 3">
            <a:extLst>
              <a:ext uri="{FF2B5EF4-FFF2-40B4-BE49-F238E27FC236}">
                <a16:creationId xmlns:a16="http://schemas.microsoft.com/office/drawing/2014/main" id="{75663639-ABBE-3149-A268-3D3CAC63C6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3402B22-5D33-004E-9260-F6388C9235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4C2DC1-DD1A-9240-BD1F-C5F549950A18}" type="slidenum">
              <a:rPr lang="en-US" smtClean="0"/>
              <a:t>‹#›</a:t>
            </a:fld>
            <a:endParaRPr lang="en-US" dirty="0"/>
          </a:p>
        </p:txBody>
      </p:sp>
    </p:spTree>
    <p:extLst>
      <p:ext uri="{BB962C8B-B14F-4D97-AF65-F5344CB8AC3E}">
        <p14:creationId xmlns:p14="http://schemas.microsoft.com/office/powerpoint/2010/main" val="8024446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325437"/>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578578"/>
            <a:ext cx="5486400" cy="4899378"/>
          </a:xfrm>
          <a:prstGeom prst="rect">
            <a:avLst/>
          </a:prstGeom>
        </p:spPr>
        <p:txBody>
          <a:bodyPr vert="horz" lIns="91440" tIns="45720" rIns="91440" bIns="45720" rtlCol="0"/>
          <a:lstStyle/>
          <a:p>
            <a:pPr lvl="0"/>
            <a:r>
              <a:rPr lang="en-US" dirty="0"/>
              <a:t>Edit Master text styles</a:t>
            </a:r>
          </a:p>
        </p:txBody>
      </p:sp>
    </p:spTree>
    <p:extLst>
      <p:ext uri="{BB962C8B-B14F-4D97-AF65-F5344CB8AC3E}">
        <p14:creationId xmlns:p14="http://schemas.microsoft.com/office/powerpoint/2010/main" val="123249777"/>
      </p:ext>
    </p:extLst>
  </p:cSld>
  <p:clrMap bg1="lt1" tx1="dk1" bg2="lt2" tx2="dk2" accent1="accent1" accent2="accent2" accent3="accent3" accent4="accent4" accent5="accent5" accent6="accent6" hlink="hlink" folHlink="folHlink"/>
  <p:hf sldNum="0" hdr="0" ftr="0" dt="0"/>
  <p:notesStyle>
    <a:lvl1pPr marL="112713" indent="-112713"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1pPr>
    <a:lvl2pPr marL="230188"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12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12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edicare.gov/coverage/trave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ocialsecurity.gov/"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medicare.gov/forms-help-resources/mail-you-get-about-medicare/welcome-to-medicare-package-automatically-enrolled" TargetMode="External"/><Relationship Id="rId4" Type="http://schemas.openxmlformats.org/officeDocument/2006/relationships/hyperlink" Target="https://www.rrb.gov/"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mymedicare.go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ocialsecurity.gov/" TargetMode="External"/><Relationship Id="rId7" Type="http://schemas.openxmlformats.org/officeDocument/2006/relationships/hyperlink" Target="https://www.medicare.gov/forms-help-resources/mail-you-get-about-medicare"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socialsecurity.gov/pubs/EN-05-10035.pdf" TargetMode="External"/><Relationship Id="rId5" Type="http://schemas.openxmlformats.org/officeDocument/2006/relationships/hyperlink" Target="http://www.ssa.gov/retirement/ageincrease.htm" TargetMode="External"/><Relationship Id="rId4" Type="http://schemas.openxmlformats.org/officeDocument/2006/relationships/hyperlink" Target="https://secure.ssa.gov/ICON/main.jsp"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ms.gov/Medicare/CMS-Forms/CMS-Forms/Downloads/CMS40B-E.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cms.gov/Medicare/CMS-Forms/CMS-Forms/Downloads/CMS-L564E.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edicare.gov/Pubs/pdf/11095-Welcome-to-Medicare-package-in-United-States.pdf?" TargetMode="External"/><Relationship Id="rId7" Type="http://schemas.openxmlformats.org/officeDocument/2006/relationships/hyperlink" Target="https://cmsnationaltrainingprogram.cms.gov/sites/default/files/shared/2018-New-Medicare-Card.pdf"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cmsnationaltrainingprogram.cms.gov/?q=global-search&amp;combine=job%20aids" TargetMode="External"/><Relationship Id="rId5" Type="http://schemas.openxmlformats.org/officeDocument/2006/relationships/hyperlink" Target="https://www.medicare.gov/Pubs/pdf/11219-Understanding-Medicare-Part-C-D.pdf" TargetMode="External"/><Relationship Id="rId4" Type="http://schemas.openxmlformats.org/officeDocument/2006/relationships/hyperlink" Target="https://www.medicare.gov/Pubs/pdf/10050-Medicare-and-You.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medicare.gov/sign-up-change-plans/types-of-medicare-health-plans/medicare-medical-savings-account-msa-plan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edicare.gov/plan-compar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ms.gov/Medicare/Eligibility-and-Enrollment/MedicareMangCareEligEnrol/Downloads/CY_2017_MA_Enrollment_and_Disenrollment_Guidance_8-25-2016.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medicare.gov/your-medicare-costs/medicare-costs-at-a-glanc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medicare.gov/coverage/skilled-nursing-facility-snf-care"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medicare.gov/coverage/home-health-service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irs.gov/pub/irs-pdf/p969.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medicare.gov/Pubs/pdf/10969-Medicare-and-Home-Health-Care.pdf"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www.medicare.gov/coverage" TargetMode="External"/><Relationship Id="rId4" Type="http://schemas.openxmlformats.org/officeDocument/2006/relationships/hyperlink" Target="http://www.cms.gov/Center/Provider-Type/Home-Health-Agency-HHA-Center.html"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medicare.gov/Pubs/pdf/10110-Medicare-Preventive-Services.pdf"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medicare.gov/coverage"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medicare.gov/your-medicare-costs/pay-part-a-part-b-premium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tricare.mil/mybenefit"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s://www.medicare.gov/Pubs/pdf/02179-Medicare-Coordination-Benefits-Payer.pdf" TargetMode="External"/><Relationship Id="rId4" Type="http://schemas.openxmlformats.org/officeDocument/2006/relationships/hyperlink" Target="http://va.gov/"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medicare.gov/supplierdirectory/search.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cmsnationaltrainingprogram.cms.gov/?q=global-search&amp;search=Medigap+policies&amp;combine=Medigap+policies"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medicare.gov/supplement-other-insurance/compare-medigap/compare-medigap.html"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medicare.gov/supplements-other-insurance/how-to-compare-medigap-policies"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dicare.gov/Pubs/pdf/10050-Medicare-and-You.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ms.gov/Research-Statistics-Data-and-Systems/Statistics-Trends-and-Reports/CMS-Fast-Facts/index.html" TargetMode="Externa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medicare.gov/medigap-supplemental-insurance-plans/" TargetMode="External"/><Relationship Id="rId7" Type="http://schemas.openxmlformats.org/officeDocument/2006/relationships/hyperlink" Target="https://www.medicare.gov/contacts/"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s://www.medicare.gov/Pubs/pdf/02110-Medicare-Medigap-guide.pdf" TargetMode="External"/><Relationship Id="rId5" Type="http://schemas.openxmlformats.org/officeDocument/2006/relationships/hyperlink" Target="https://www.medicare.gov/Contacts/#resources/sids" TargetMode="External"/><Relationship Id="rId4" Type="http://schemas.openxmlformats.org/officeDocument/2006/relationships/hyperlink" Target="https://www.shiptacenter.org/"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shiptacenter.org/"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ecfr.gov/cgi-bin/text-idx?SID=7805cfe316ca233ff673e2e02b0e6b74&amp;mc=true&amp;node=se42.3.423_1120&amp;rgn=div8"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ssa.gov/forms/ssa-44-ext.pdf"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ssa.gov/forms/ssa-44-ext.pdf"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cms.gov/Medicare/Prescription-Drug-Coverage/PrescriptionDrugCovContra/Downloads/Part-D-Benefits-Manual-Chapter-6.pdf"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sa.gov/myaccoun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opm.gov/"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medicare.gov/Pubs/pdf/11219-Understanding-Medicare-Part-C-D.pdf"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medicare.gov/plan-compare"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s://www.shiptacenter.org/" TargetMode="Externa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cmsnationaltrainingprogram.cms.gov/?q=global-search&amp;combine=classroom%20modules"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medicare.gov/Pubs/pdf/11219-Understanding-Medicare-Part-C-D.pdf" TargetMode="External"/><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hyperlink" Target="https://www.medicare.gov/plan-compare" TargetMode="Externa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medicare.gov/plan-compare"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www.medicare.gov/plan-compare"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www.medicare.gov/plan-compare/#/?lang=en"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www.healthcare.gov/" TargetMode="External"/><Relationship Id="rId2" Type="http://schemas.openxmlformats.org/officeDocument/2006/relationships/slide" Target="../slides/slide80.xml"/><Relationship Id="rId1" Type="http://schemas.openxmlformats.org/officeDocument/2006/relationships/notesMaster" Target="../notesMasters/notesMaster1.xml"/><Relationship Id="rId4" Type="http://schemas.openxmlformats.org/officeDocument/2006/relationships/hyperlink" Target="https://www.medicare.gov/Pubs/pdf/11694-Medicare-and-Marketplace.pdf" TargetMode="Externa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www.healthcare.gov/" TargetMode="External"/><Relationship Id="rId2" Type="http://schemas.openxmlformats.org/officeDocument/2006/relationships/slide" Target="../slides/slide81.xml"/><Relationship Id="rId1" Type="http://schemas.openxmlformats.org/officeDocument/2006/relationships/notesMaster" Target="../notesMasters/notesMaster1.xml"/><Relationship Id="rId5" Type="http://schemas.openxmlformats.org/officeDocument/2006/relationships/hyperlink" Target="https://www.cms.gov/Medicare/Eligibility-and-Enrollment/Medicare-and-the-Marketplace/Downloads/SHIP_and_Navigators_ER_Fact_Sheet.pdf" TargetMode="External"/><Relationship Id="rId4" Type="http://schemas.openxmlformats.org/officeDocument/2006/relationships/hyperlink" Target="https://www.healthcare.gov/medicare/changing-from-marketplace-to-medicare/" TargetMode="Externa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www.medicare.gov/contacts/#resources/msps" TargetMode="External"/><Relationship Id="rId7" Type="http://schemas.openxmlformats.org/officeDocument/2006/relationships/hyperlink" Target="https://www.medicaid.gov/medicaid/program-information/medicaid-and-chip-enrollment-data/report-highlights/index.html" TargetMode="External"/><Relationship Id="rId2" Type="http://schemas.openxmlformats.org/officeDocument/2006/relationships/slide" Target="../slides/slide86.xml"/><Relationship Id="rId1" Type="http://schemas.openxmlformats.org/officeDocument/2006/relationships/notesMaster" Target="../notesMasters/notesMaster1.xml"/><Relationship Id="rId6" Type="http://schemas.openxmlformats.org/officeDocument/2006/relationships/hyperlink" Target="https://aspe.hhs.gov/poverty-guidelines" TargetMode="External"/><Relationship Id="rId5" Type="http://schemas.openxmlformats.org/officeDocument/2006/relationships/hyperlink" Target="https://www.insurekidsnow.gov/" TargetMode="External"/><Relationship Id="rId4" Type="http://schemas.openxmlformats.org/officeDocument/2006/relationships/hyperlink" Target="http://www.socialsecurity.gov/" TargetMode="Externa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www.medicare.gov/your-medicare-costs/help-paying-costs/medicare-savings-program/medicare-savings-programs.html#collapse-2614" TargetMode="External"/><Relationship Id="rId2" Type="http://schemas.openxmlformats.org/officeDocument/2006/relationships/slide" Target="../slides/slide87.xml"/><Relationship Id="rId1" Type="http://schemas.openxmlformats.org/officeDocument/2006/relationships/notesMaster" Target="../notesMasters/notesMaster1.xml"/><Relationship Id="rId4" Type="http://schemas.openxmlformats.org/officeDocument/2006/relationships/hyperlink" Target="https://www.medicare.gov/contacts/#resources/msps" TargetMode="Externa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s://www.cms.gov/Medicare/Prescription-Drug-Coverage/LimitedIncomeandResources" TargetMode="External"/><Relationship Id="rId2" Type="http://schemas.openxmlformats.org/officeDocument/2006/relationships/slide" Target="../slides/slide88.xml"/><Relationship Id="rId1" Type="http://schemas.openxmlformats.org/officeDocument/2006/relationships/notesMaster" Target="../notesMasters/notesMaster1.xml"/><Relationship Id="rId4" Type="http://schemas.openxmlformats.org/officeDocument/2006/relationships/hyperlink" Target="https://www.cms.gov/Medicare/Prescription-Drug-Coverage/LimitedIncomeandResources/Downloads/Consumer-Mailings.pdf" TargetMode="Externa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s://www.socialsecurity.gov/benefits/medicare/prescriptionhelp/"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s://www.medicaid.gov/medicaid/program-information/medicaid-and-chip-enrollment-data/report-highlights/index.html"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s://www.medicare.gov/Contacts/"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www.medicare.gov/Contacts/" TargetMode="External"/><Relationship Id="rId2" Type="http://schemas.openxmlformats.org/officeDocument/2006/relationships/slide" Target="../slides/slide93.xml"/><Relationship Id="rId1" Type="http://schemas.openxmlformats.org/officeDocument/2006/relationships/notesMaster" Target="../notesMasters/notesMaster1.xml"/><Relationship Id="rId4" Type="http://schemas.openxmlformats.org/officeDocument/2006/relationships/hyperlink" Target="http://www.medicaid.gov/chip/state-program-information/chip-state-program-information.html" TargetMode="External"/></Relationships>
</file>

<file path=ppt/notesSlides/_rels/notesSlide94.xml.rels><?xml version="1.0" encoding="UTF-8" standalone="yes"?>
<Relationships xmlns="http://schemas.openxmlformats.org/package/2006/relationships"><Relationship Id="rId8" Type="http://schemas.openxmlformats.org/officeDocument/2006/relationships/hyperlink" Target="https://cmsnationaltrainingprogram.cms.gov/" TargetMode="External"/><Relationship Id="rId3" Type="http://schemas.openxmlformats.org/officeDocument/2006/relationships/hyperlink" Target="http://www.medicare.gov/" TargetMode="External"/><Relationship Id="rId7" Type="http://schemas.openxmlformats.org/officeDocument/2006/relationships/hyperlink" Target="https://www.insurekidsnow.gov/" TargetMode="External"/><Relationship Id="rId2" Type="http://schemas.openxmlformats.org/officeDocument/2006/relationships/slide" Target="../slides/slide94.xml"/><Relationship Id="rId1" Type="http://schemas.openxmlformats.org/officeDocument/2006/relationships/notesMaster" Target="../notesMasters/notesMaster1.xml"/><Relationship Id="rId6" Type="http://schemas.openxmlformats.org/officeDocument/2006/relationships/hyperlink" Target="https://www.healthcare.gov/" TargetMode="External"/><Relationship Id="rId5" Type="http://schemas.openxmlformats.org/officeDocument/2006/relationships/hyperlink" Target="http://www.socialsecurity.gov/" TargetMode="External"/><Relationship Id="rId4" Type="http://schemas.openxmlformats.org/officeDocument/2006/relationships/hyperlink" Target="http://www.medicaid.gov/" TargetMode="External"/><Relationship Id="rId9" Type="http://schemas.openxmlformats.org/officeDocument/2006/relationships/hyperlink" Target="https://www.shiptacenter.org/" TargetMode="Externa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slide" Target="../slides/slide99.xml"/><Relationship Id="rId1" Type="http://schemas.openxmlformats.org/officeDocument/2006/relationships/notesMaster" Target="../notesMasters/notesMaster1.xml"/><Relationship Id="rId4" Type="http://schemas.openxmlformats.org/officeDocument/2006/relationships/hyperlink" Target="mailto:training@cms.hhs.gov"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701040" y="3623734"/>
            <a:ext cx="5608320" cy="4909366"/>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training module explains Medicare Program basics including Medicare Part A (Hospital Insurance), Medicare Part B (Medical Insurance), Medicare Supplement Insurance (Medigap) policies, Medicare Advantage (MA) Plans, Medicare Part D (Prescription Drug Coverage), the Health Insurance Marketplace®, Medicaid, other programs to help people with limited income and resources, and related resources.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training module was developed and approved by the Centers for Medicare &amp; Medicaid Services (CMS), the federal agency that administers Medicare, Medicaid, the Children’s Health Insurance Program (CHIP), and the Health Insurance Marketplace®.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information in this module was correct as of November 2020. To check for an updated version, visit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rPr>
              <a:t>CMSnationaltrainingprogram.cms.gov</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CMS National Training Program provides this as an informational resource for our partners. It isn’t a legal document or intended for press purposes. The press can contact the CMS Press Office at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4"/>
              </a:rPr>
              <a:t>press@cms.hhs.gov</a:t>
            </a:r>
            <a:r>
              <a:rPr kumimoji="0" lang="en-US" sz="1200" b="0" i="0" u="none" strike="noStrike" kern="1200" cap="none" spc="0" normalizeH="0" baseline="0" noProof="0" dirty="0">
                <a:ln>
                  <a:noFill/>
                </a:ln>
                <a:solidFill>
                  <a:prstClr val="black"/>
                </a:solidFill>
                <a:effectLst/>
                <a:uLnTx/>
                <a:uFillTx/>
                <a:latin typeface="+mn-lt"/>
                <a:ea typeface="+mn-ea"/>
                <a:cs typeface="+mn-cs"/>
              </a:rPr>
              <a:t>. Official Medicare Program legal guidance is contained in the relevant statutes, regulations, and rulings.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communication was printed, published, or produced and disseminated at U.S. taxpayer expense.</a:t>
            </a:r>
            <a:endParaRPr lang="en-US" noProof="0" dirty="0"/>
          </a:p>
          <a:p>
            <a:pPr marL="0" indent="0">
              <a:spcBef>
                <a:spcPts val="600"/>
              </a:spcBef>
              <a:buNone/>
              <a:defRPr/>
            </a:pPr>
            <a:r>
              <a:rPr lang="en-US" dirty="0"/>
              <a:t>HEALTH INSURANCE MARKETPLACE® is a registered service mark of the U.S. Department of Health &amp; Human Services (HHS). </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862791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Costs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Original Medicare</a:t>
            </a:r>
          </a:p>
          <a:p>
            <a:pPr marL="228550" marR="0" lvl="0"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Part B-covered services, you usually pay 20% of the Medicare-approved amount after you meet your deductible. This is called your coinsurance.</a:t>
            </a:r>
          </a:p>
          <a:p>
            <a:pPr marL="228550" marR="0" lvl="0"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pay a premium (monthly payment) for Part B. If you choose to buy a Medicare drug plan (Part D), you’ll pay that premium separately. </a:t>
            </a:r>
          </a:p>
          <a:p>
            <a:pPr marL="228550" marR="0" lvl="0"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There’s no yearly limit on what you pay out-of-pocket, unless you have supplemental coverage—like Medicare Supplement Insurance (</a:t>
            </a:r>
            <a:r>
              <a:rPr kumimoji="0" lang="en-US" sz="1200" b="0" i="0" u="none" strike="noStrike" kern="1200" cap="none" spc="0" normalizeH="0" baseline="0" noProof="0" dirty="0" err="1">
                <a:ln>
                  <a:noFill/>
                </a:ln>
                <a:solidFill>
                  <a:prstClr val="black"/>
                </a:solidFill>
                <a:effectLst/>
                <a:uLnTx/>
                <a:uFillTx/>
                <a:latin typeface="+mn-lt"/>
                <a:ea typeface="+mn-ea"/>
                <a:cs typeface="+mn-cs"/>
              </a:rPr>
              <a:t>Medigap</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228550" marR="0" lvl="0"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can get </a:t>
            </a:r>
            <a:r>
              <a:rPr kumimoji="0" lang="en-US" sz="1200" b="0" i="0" u="none" strike="noStrike" kern="1200" cap="none" spc="0" normalizeH="0" baseline="0" noProof="0" dirty="0" err="1">
                <a:ln>
                  <a:noFill/>
                </a:ln>
                <a:solidFill>
                  <a:prstClr val="black"/>
                </a:solidFill>
                <a:effectLst/>
                <a:uLnTx/>
                <a:uFillTx/>
                <a:latin typeface="+mn-lt"/>
                <a:ea typeface="+mn-ea"/>
                <a:cs typeface="+mn-cs"/>
              </a:rPr>
              <a:t>Medigap</a:t>
            </a:r>
            <a:r>
              <a:rPr kumimoji="0" lang="en-US" sz="1200" b="0" i="0" u="none" strike="noStrike" kern="1200" cap="none" spc="0" normalizeH="0" baseline="0" noProof="0" dirty="0">
                <a:ln>
                  <a:noFill/>
                </a:ln>
                <a:solidFill>
                  <a:prstClr val="black"/>
                </a:solidFill>
                <a:effectLst/>
                <a:uLnTx/>
                <a:uFillTx/>
                <a:latin typeface="+mn-lt"/>
                <a:ea typeface="+mn-ea"/>
                <a:cs typeface="+mn-cs"/>
              </a:rPr>
              <a:t> to help pay your remaining out-of-pocket costs (like your 20% coinsurance). Or, you can use coverage from a former employer or union, or Medicaid.</a:t>
            </a:r>
          </a:p>
          <a:p>
            <a:pPr marL="171413" marR="0" lvl="0" indent="-1714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MA</a:t>
            </a:r>
          </a:p>
          <a:p>
            <a:pPr marL="228550" marR="0" lvl="0" indent="-1126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Out-of-pocket costs vary—plans may have lower out-of-pocket costs for certain services.</a:t>
            </a:r>
          </a:p>
          <a:p>
            <a:pPr marL="228550" marR="0" lvl="0" indent="-1126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may pay the plan’s premium in addition to the monthly Part B premium. (Most plans include drug coverage (Part D)). Plans may have a $0 premium or may help pay all or part of your Part B premiums.</a:t>
            </a:r>
          </a:p>
          <a:p>
            <a:pPr marL="228550" marR="0" lvl="0" indent="-1126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Plans have a yearly limit on what you pay out-of-pocket for Part A- and Part B-covered services. Once you reach your plan’s limit, you’ll pay nothing for Part A- and Part B-covered services for the rest of the year.</a:t>
            </a:r>
          </a:p>
          <a:p>
            <a:pPr marL="228550" marR="0" lvl="0" indent="-1126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can’t buy and don’t need </a:t>
            </a:r>
            <a:r>
              <a:rPr kumimoji="0" lang="en-US" sz="1200" b="0" i="0" u="none" strike="noStrike" kern="1200" cap="none" spc="0" normalizeH="0" baseline="0" noProof="0" dirty="0" err="1">
                <a:ln>
                  <a:noFill/>
                </a:ln>
                <a:solidFill>
                  <a:prstClr val="black"/>
                </a:solidFill>
                <a:effectLst/>
                <a:uLnTx/>
                <a:uFillTx/>
                <a:latin typeface="+mn-lt"/>
                <a:ea typeface="+mn-ea"/>
                <a:cs typeface="+mn-cs"/>
              </a:rPr>
              <a:t>Medigap</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p:txBody>
      </p:sp>
    </p:spTree>
    <p:extLst>
      <p:ext uri="{BB962C8B-B14F-4D97-AF65-F5344CB8AC3E}">
        <p14:creationId xmlns:p14="http://schemas.microsoft.com/office/powerpoint/2010/main" val="237071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Coverage</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Original Medicare </a:t>
            </a:r>
          </a:p>
          <a:p>
            <a:pPr marL="287276" marR="0" lvl="0" indent="-1714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Covers most medically necessary services and supplies in hospitals, doctors’ offices, and other health care settings.</a:t>
            </a:r>
          </a:p>
          <a:p>
            <a:pPr marL="287276" marR="0" lvl="0" indent="-1714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can join a separate Medicare drug plan (Part D) to get drug coverage.</a:t>
            </a:r>
          </a:p>
          <a:p>
            <a:pPr marL="287276" marR="0" lvl="0" indent="-1714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most cases, you don’t have to get a service or supply approved ahead of time for it to be covered.</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MA</a:t>
            </a:r>
          </a:p>
          <a:p>
            <a:pPr marL="228550" marR="0" lvl="0"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Plans must cover all of the medically necessary services that Original Medicare covers. Most plans offer extra benefits that Original Medicare doesn’t cover—like some vision, hearing, dental, and more. Plans can now cover more of these benefits than they have in the past.</a:t>
            </a:r>
          </a:p>
          <a:p>
            <a:pPr marL="228550" marR="0" lvl="0"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Drug coverage (Part D) is included in most plans. In most types of MA Plans, you don’t need to join a separate Medicare drug plan.</a:t>
            </a:r>
          </a:p>
          <a:p>
            <a:pPr marL="228550" marR="0" lvl="0"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some cases, you have to get a service or supply approved ahead of time for it to be covered by the plan.</a:t>
            </a:r>
          </a:p>
        </p:txBody>
      </p:sp>
    </p:spTree>
    <p:extLst>
      <p:ext uri="{BB962C8B-B14F-4D97-AF65-F5344CB8AC3E}">
        <p14:creationId xmlns:p14="http://schemas.microsoft.com/office/powerpoint/2010/main" val="718510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69333" y="3578578"/>
            <a:ext cx="6547556" cy="4822472"/>
          </a:xfrm>
        </p:spPr>
        <p:txBody>
          <a:bodyPr/>
          <a:lstStyle/>
          <a:p>
            <a:pPr marL="0" marR="0" lvl="0" indent="0" algn="l" defTabSz="914400" rtl="0" eaLnBrk="1" fontAlgn="auto" latinLnBrk="0" hangingPunct="1">
              <a:lnSpc>
                <a:spcPct val="110000"/>
              </a:lnSpc>
              <a:spcBef>
                <a:spcPts val="6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Travel</a:t>
            </a:r>
          </a:p>
          <a:p>
            <a:pPr marL="119037" marR="0" lvl="0" indent="-119037" algn="l" defTabSz="9144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Original Medicare </a:t>
            </a:r>
            <a:r>
              <a:rPr kumimoji="0" lang="en-US" sz="1200" b="0" i="0" u="none" strike="noStrike" kern="1200" cap="none" spc="0" normalizeH="0" baseline="0" noProof="0" dirty="0">
                <a:ln>
                  <a:noFill/>
                </a:ln>
                <a:solidFill>
                  <a:prstClr val="black"/>
                </a:solidFill>
                <a:effectLst/>
                <a:uLnTx/>
                <a:uFillTx/>
                <a:latin typeface="+mn-lt"/>
                <a:ea typeface="+mn-ea"/>
                <a:cs typeface="+mn-cs"/>
              </a:rPr>
              <a:t>generally doesn’t cover care outside the U.S. You may be able to buy a Medicare Supplement Insurance (</a:t>
            </a:r>
            <a:r>
              <a:rPr kumimoji="0" lang="en-US" sz="1200" b="0" i="0" u="none" strike="noStrike" kern="1200" cap="none" spc="0" normalizeH="0" baseline="0" noProof="0" dirty="0" err="1">
                <a:ln>
                  <a:noFill/>
                </a:ln>
                <a:solidFill>
                  <a:prstClr val="black"/>
                </a:solidFill>
                <a:effectLst/>
                <a:uLnTx/>
                <a:uFillTx/>
                <a:latin typeface="+mn-lt"/>
                <a:ea typeface="+mn-ea"/>
                <a:cs typeface="+mn-cs"/>
              </a:rPr>
              <a:t>Medigap</a:t>
            </a:r>
            <a:r>
              <a:rPr kumimoji="0" lang="en-US" sz="1200" b="0" i="0" u="none" strike="noStrike" kern="1200" cap="none" spc="0" normalizeH="0" baseline="0" noProof="0" dirty="0">
                <a:ln>
                  <a:noFill/>
                </a:ln>
                <a:solidFill>
                  <a:prstClr val="black"/>
                </a:solidFill>
                <a:effectLst/>
                <a:uLnTx/>
                <a:uFillTx/>
                <a:latin typeface="+mn-lt"/>
                <a:ea typeface="+mn-ea"/>
                <a:cs typeface="+mn-cs"/>
              </a:rPr>
              <a:t>) policy that covers care outside the U.S.</a:t>
            </a:r>
          </a:p>
          <a:p>
            <a:pPr marL="119037" marR="0" lvl="0" indent="-109515" algn="l" defTabSz="9144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MA Plans </a:t>
            </a:r>
            <a:r>
              <a:rPr kumimoji="0" lang="en-US" sz="1200" b="0" i="0" u="none" strike="noStrike" kern="1200" cap="none" spc="0" normalizeH="0" baseline="0" noProof="0" dirty="0">
                <a:ln>
                  <a:noFill/>
                </a:ln>
                <a:solidFill>
                  <a:prstClr val="black"/>
                </a:solidFill>
                <a:effectLst/>
                <a:uLnTx/>
                <a:uFillTx/>
                <a:latin typeface="+mn-lt"/>
                <a:ea typeface="+mn-ea"/>
                <a:cs typeface="+mn-cs"/>
              </a:rPr>
              <a:t>generally don’t cover care outside the U.S. </a:t>
            </a:r>
          </a:p>
          <a:p>
            <a:pPr marL="9522" marR="0" lvl="0" indent="0" algn="l" defTabSz="914400" rtl="0" eaLnBrk="1" fontAlgn="auto" latinLnBrk="0" hangingPunct="1">
              <a:lnSpc>
                <a:spcPct val="11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Medicare may pay for inpatient hospital, doctor, ambulance services, or dialysis you get in a foreign country in these rare cases:</a:t>
            </a:r>
          </a:p>
          <a:p>
            <a:pPr marL="114275" marR="0" lvl="0" indent="-104752" algn="l" defTabSz="9144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You’re in the U.S. when a medical emergency occurs, and the foreign hospital is closer than the nearest U.S. hospital that can treat your medical condition. </a:t>
            </a:r>
          </a:p>
          <a:p>
            <a:pPr marL="114275" marR="0" lvl="0" indent="-114275" algn="l" defTabSz="9144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You're traveling through Canada without unreasonable delay by the most direct route between Alaska and another state when a medical emergency occurs, and the Canadian hospital is closer than the nearest U.S. hospital that can treat the emergency.</a:t>
            </a:r>
          </a:p>
          <a:p>
            <a:pPr marL="114275" marR="0" lvl="0" indent="-114275" algn="l" defTabSz="9144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live in the U.S. and the foreign hospital is closer to your home than the nearest U.S. hospital that can treat your medical condition, regardless of whether an emergency exists.</a:t>
            </a:r>
          </a:p>
          <a:p>
            <a:pPr marL="0" marR="0" lvl="0" indent="0" algn="l" defTabSz="914400" rtl="0" eaLnBrk="1" fontAlgn="auto" latinLnBrk="0" hangingPunct="1">
              <a:lnSpc>
                <a:spcPct val="11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some cases, Medicare may cover medically necessary health care services you get on board a ship within the territorial waters adjoining the land areas of the U.S. Medicare won't pay for health care services you get when a ship is more than 6 hours away from a U.S. port. Medicare drug plans don't cover prescription drugs you buy outside the U.S. Medigap policies may cover you when you travel outside the U.S. </a:t>
            </a:r>
          </a:p>
          <a:p>
            <a:pPr marL="0" marR="0" lvl="0" indent="0" algn="l" defTabSz="914400" rtl="0" eaLnBrk="1" fontAlgn="auto" latinLnBrk="0" hangingPunct="1">
              <a:lnSpc>
                <a:spcPct val="110000"/>
              </a:lnSpc>
              <a:spcBef>
                <a:spcPts val="6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Source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rPr>
              <a:t>Medicare.gov/coverage/travel</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672436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338667" y="3578578"/>
            <a:ext cx="6321777" cy="4899378"/>
          </a:xfrm>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you’re already getting Social Security or RRB benefits during your Initial Enrollment Period (IEP) (for example, you get retirement benefits at least 4 months before you turn 65), you’ll be automatically enrolled in Part A and Part B. You’ll get your Welcome to Medicare package, which includes your Medicare card and other information, about 3 months before you turn 65 (coverage begins the 1</a:t>
            </a:r>
            <a:r>
              <a:rPr kumimoji="0" lang="en-US" sz="1200" b="0" i="0" u="none" strike="noStrike" kern="1200" cap="none" spc="0" normalizeH="0" baseline="30000" noProof="0" dirty="0">
                <a:ln>
                  <a:noFill/>
                </a:ln>
                <a:solidFill>
                  <a:prstClr val="black"/>
                </a:solidFill>
                <a:effectLst/>
                <a:uLnTx/>
                <a:uFillTx/>
                <a:latin typeface="+mn-lt"/>
                <a:ea typeface="+mn-ea"/>
                <a:cs typeface="+mn-cs"/>
              </a:rPr>
              <a:t>st</a:t>
            </a:r>
            <a:r>
              <a:rPr kumimoji="0" lang="en-US" sz="1200" b="0" i="0" u="none" strike="noStrike" kern="1200" cap="none" spc="0" normalizeH="0" baseline="0" noProof="0" dirty="0">
                <a:ln>
                  <a:noFill/>
                </a:ln>
                <a:solidFill>
                  <a:prstClr val="black"/>
                </a:solidFill>
                <a:effectLst/>
                <a:uLnTx/>
                <a:uFillTx/>
                <a:latin typeface="+mn-lt"/>
                <a:ea typeface="+mn-ea"/>
                <a:cs typeface="+mn-cs"/>
              </a:rPr>
              <a:t> day of the month you turn 65). </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you’re under 65 and have a disability, you’ll automatically get Part A and Part B after you get disability benefits from Social Security or certain disability benefits from the RRB for 24 months. You’ll get your Welcome to Medicare package, which includes your Medicare card and other information, about 3 months before your 25</a:t>
            </a:r>
            <a:r>
              <a:rPr kumimoji="0" lang="en-US" sz="1200" b="0" i="0" u="none" strike="noStrike" kern="1200" cap="none" spc="0" normalizeH="0" baseline="30000" noProof="0" dirty="0">
                <a:ln>
                  <a:noFill/>
                </a:ln>
                <a:solidFill>
                  <a:prstClr val="black"/>
                </a:solidFill>
                <a:effectLst/>
                <a:uLnTx/>
                <a:uFillTx/>
                <a:latin typeface="+mn-lt"/>
                <a:ea typeface="+mn-ea"/>
                <a:cs typeface="+mn-cs"/>
              </a:rPr>
              <a:t>th</a:t>
            </a:r>
            <a:r>
              <a:rPr kumimoji="0" lang="en-US" sz="1200" b="0" i="0" u="none" strike="noStrike" kern="1200" cap="none" spc="0" normalizeH="0" baseline="0" noProof="0" dirty="0">
                <a:ln>
                  <a:noFill/>
                </a:ln>
                <a:solidFill>
                  <a:prstClr val="black"/>
                </a:solidFill>
                <a:effectLst/>
                <a:uLnTx/>
                <a:uFillTx/>
                <a:latin typeface="+mn-lt"/>
                <a:ea typeface="+mn-ea"/>
                <a:cs typeface="+mn-cs"/>
              </a:rPr>
              <a:t> month of disability benefits (coverage begins your 25</a:t>
            </a:r>
            <a:r>
              <a:rPr kumimoji="0" lang="en-US" sz="1200" b="0" i="0" u="none" strike="noStrike" kern="1200" cap="none" spc="0" normalizeH="0" baseline="30000" noProof="0" dirty="0">
                <a:ln>
                  <a:noFill/>
                </a:ln>
                <a:solidFill>
                  <a:prstClr val="black"/>
                </a:solidFill>
                <a:effectLst/>
                <a:uLnTx/>
                <a:uFillTx/>
                <a:latin typeface="+mn-lt"/>
                <a:ea typeface="+mn-ea"/>
                <a:cs typeface="+mn-cs"/>
              </a:rPr>
              <a:t>th</a:t>
            </a:r>
            <a:r>
              <a:rPr kumimoji="0" lang="en-US" sz="1200" b="0" i="0" u="none" strike="noStrike" kern="1200" cap="none" spc="0" normalizeH="0" baseline="0" noProof="0" dirty="0">
                <a:ln>
                  <a:noFill/>
                </a:ln>
                <a:solidFill>
                  <a:prstClr val="black"/>
                </a:solidFill>
                <a:effectLst/>
                <a:uLnTx/>
                <a:uFillTx/>
                <a:latin typeface="+mn-lt"/>
                <a:ea typeface="+mn-ea"/>
                <a:cs typeface="+mn-cs"/>
              </a:rPr>
              <a:t> month of disability benefits).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your birthday is the 1</a:t>
            </a:r>
            <a:r>
              <a:rPr kumimoji="0" lang="en-US" sz="1200" b="0" i="0" u="none" strike="noStrike" kern="1200" cap="none" spc="0" normalizeH="0" baseline="30000" noProof="0" dirty="0">
                <a:ln>
                  <a:noFill/>
                </a:ln>
                <a:solidFill>
                  <a:prstClr val="black"/>
                </a:solidFill>
                <a:effectLst/>
                <a:uLnTx/>
                <a:uFillTx/>
                <a:latin typeface="+mn-lt"/>
                <a:ea typeface="+mn-ea"/>
                <a:cs typeface="+mn-cs"/>
              </a:rPr>
              <a:t>st</a:t>
            </a:r>
            <a:r>
              <a:rPr kumimoji="0" lang="en-US" sz="1200" b="0" i="0" u="none" strike="noStrike" kern="1200" cap="none" spc="0" normalizeH="0" baseline="0" noProof="0" dirty="0">
                <a:ln>
                  <a:noFill/>
                </a:ln>
                <a:solidFill>
                  <a:prstClr val="black"/>
                </a:solidFill>
                <a:effectLst/>
                <a:uLnTx/>
                <a:uFillTx/>
                <a:latin typeface="+mn-lt"/>
                <a:ea typeface="+mn-ea"/>
                <a:cs typeface="+mn-cs"/>
              </a:rPr>
              <a:t> day of the month, your coverage begins the 1</a:t>
            </a:r>
            <a:r>
              <a:rPr kumimoji="0" lang="en-US" sz="1200" b="0" i="0" u="none" strike="noStrike" kern="1200" cap="none" spc="0" normalizeH="0" baseline="30000" noProof="0" dirty="0">
                <a:ln>
                  <a:noFill/>
                </a:ln>
                <a:solidFill>
                  <a:prstClr val="black"/>
                </a:solidFill>
                <a:effectLst/>
                <a:uLnTx/>
                <a:uFillTx/>
                <a:latin typeface="+mn-lt"/>
                <a:ea typeface="+mn-ea"/>
                <a:cs typeface="+mn-cs"/>
              </a:rPr>
              <a:t>st</a:t>
            </a:r>
            <a:r>
              <a:rPr kumimoji="0" lang="en-US" sz="1200" b="0" i="0" u="none" strike="noStrike" kern="1200" cap="none" spc="0" normalizeH="0" baseline="0" noProof="0" dirty="0">
                <a:ln>
                  <a:noFill/>
                </a:ln>
                <a:solidFill>
                  <a:prstClr val="black"/>
                </a:solidFill>
                <a:effectLst/>
                <a:uLnTx/>
                <a:uFillTx/>
                <a:latin typeface="+mn-lt"/>
                <a:ea typeface="+mn-ea"/>
                <a:cs typeface="+mn-cs"/>
              </a:rPr>
              <a:t> day of the month before your 65</a:t>
            </a:r>
            <a:r>
              <a:rPr kumimoji="0" lang="en-US" sz="1200" b="0" i="0" u="none" strike="noStrike" kern="1200" cap="none" spc="0" normalizeH="0" baseline="30000" noProof="0" dirty="0">
                <a:ln>
                  <a:noFill/>
                </a:ln>
                <a:solidFill>
                  <a:prstClr val="black"/>
                </a:solidFill>
                <a:effectLst/>
                <a:uLnTx/>
                <a:uFillTx/>
                <a:latin typeface="+mn-lt"/>
                <a:ea typeface="+mn-ea"/>
                <a:cs typeface="+mn-cs"/>
              </a:rPr>
              <a:t>th</a:t>
            </a:r>
            <a:r>
              <a:rPr kumimoji="0" lang="en-US" sz="1200" b="0" i="0" u="none" strike="noStrike" kern="1200" cap="none" spc="0" normalizeH="0" baseline="0" noProof="0" dirty="0">
                <a:ln>
                  <a:noFill/>
                </a:ln>
                <a:solidFill>
                  <a:prstClr val="black"/>
                </a:solidFill>
                <a:effectLst/>
                <a:uLnTx/>
                <a:uFillTx/>
                <a:latin typeface="+mn-lt"/>
                <a:ea typeface="+mn-ea"/>
                <a:cs typeface="+mn-cs"/>
              </a:rPr>
              <a:t> birthday.</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aren’t getting retirement benefits from Social Security or the RRB, you must sign up to get Medicare. </a:t>
            </a:r>
          </a:p>
          <a:p>
            <a:pPr marL="0" lvl="0" indent="0">
              <a:spcBef>
                <a:spcPts val="600"/>
              </a:spcBef>
              <a:buNone/>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a:t>
            </a:r>
            <a:r>
              <a:rPr kumimoji="0" lang="en-US" sz="1200" b="0" i="0" u="none" strike="noStrike" kern="1200" cap="none" spc="0" normalizeH="0" baseline="0" noProof="0" dirty="0">
                <a:ln>
                  <a:noFill/>
                </a:ln>
                <a:solidFill>
                  <a:prstClr val="black"/>
                </a:solidFill>
                <a:effectLst/>
                <a:uLnTx/>
                <a:uFillTx/>
                <a:latin typeface="+mn-lt"/>
                <a:ea typeface="+mn-ea"/>
                <a:cs typeface="+mn-cs"/>
              </a:rPr>
              <a:t>: If you live in Puerto Rico and get benefits from Social Security or the RRB, you’ll automatically get Part A the 1</a:t>
            </a:r>
            <a:r>
              <a:rPr kumimoji="0" lang="en-US" sz="1200" b="0" i="0" u="none" strike="noStrike" kern="1200" cap="none" spc="0" normalizeH="0" baseline="30000" noProof="0" dirty="0">
                <a:ln>
                  <a:noFill/>
                </a:ln>
                <a:solidFill>
                  <a:prstClr val="black"/>
                </a:solidFill>
                <a:effectLst/>
                <a:uLnTx/>
                <a:uFillTx/>
                <a:latin typeface="+mn-lt"/>
                <a:ea typeface="+mn-ea"/>
                <a:cs typeface="+mn-cs"/>
              </a:rPr>
              <a:t>st</a:t>
            </a:r>
            <a:r>
              <a:rPr kumimoji="0" lang="en-US" sz="1200" b="0" i="0" u="none" strike="noStrike" kern="1200" cap="none" spc="0" normalizeH="0" baseline="0" noProof="0" dirty="0">
                <a:ln>
                  <a:noFill/>
                </a:ln>
                <a:solidFill>
                  <a:prstClr val="black"/>
                </a:solidFill>
                <a:effectLst/>
                <a:uLnTx/>
                <a:uFillTx/>
                <a:latin typeface="+mn-lt"/>
                <a:ea typeface="+mn-ea"/>
                <a:cs typeface="+mn-cs"/>
              </a:rPr>
              <a:t> day of the month you turn 65, or after you get disability benefits for 24 months. However, if you want Part B, you’ll need to sign up for it. If you don’t sign up for Part B when you’re first eligible, you may have to pay a late enrollment penalty for as long as you have Part B. Visit </a:t>
            </a:r>
            <a:r>
              <a:rPr lang="en-US" dirty="0">
                <a:hlinkClick r:id="rId3"/>
              </a:rPr>
              <a:t>socialsecurity.gov</a:t>
            </a:r>
            <a:r>
              <a:rPr lang="en-US" dirty="0"/>
              <a:t> or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lang="en-US" dirty="0">
                <a:hlinkClick r:id="rId4"/>
              </a:rPr>
              <a:t>rrb.gov</a:t>
            </a:r>
            <a:r>
              <a:rPr lang="en-US" dirty="0"/>
              <a:t> </a:t>
            </a:r>
            <a:r>
              <a:rPr kumimoji="0" lang="en-US" sz="1200" b="0" i="0" u="none" strike="noStrike" kern="1200" cap="none" spc="0" normalizeH="0" baseline="0" noProof="0" dirty="0">
                <a:ln>
                  <a:noFill/>
                </a:ln>
                <a:solidFill>
                  <a:prstClr val="black"/>
                </a:solidFill>
                <a:effectLst/>
                <a:uLnTx/>
                <a:uFillTx/>
                <a:latin typeface="+mn-lt"/>
                <a:ea typeface="+mn-ea"/>
                <a:cs typeface="+mn-cs"/>
              </a:rPr>
              <a:t>for help.</a:t>
            </a:r>
            <a:r>
              <a:rPr kumimoji="0" lang="en-US" sz="1200" b="0" i="0" u="none" strike="noStrike" kern="1200" cap="none" spc="0" normalizeH="0" noProof="0" dirty="0">
                <a:ln>
                  <a:noFill/>
                </a:ln>
                <a:solidFill>
                  <a:prstClr val="black"/>
                </a:solidFill>
                <a:effectLst/>
                <a:uLnTx/>
                <a:uFillTx/>
                <a:latin typeface="+mn-lt"/>
                <a:ea typeface="+mn-ea"/>
                <a:cs typeface="+mn-cs"/>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“Welcome to Medicare,” is pictured on this page. Visit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5"/>
              </a:rPr>
              <a:t>Medicare.gov/forms-help-resources/mail-you-get-about-medicare/welcome-to-medicare-package-automatically-enrolled</a:t>
            </a:r>
            <a:r>
              <a:rPr lang="en-US" dirty="0">
                <a:solidFill>
                  <a:prstClr val="black"/>
                </a:solidFill>
              </a:rPr>
              <a:t> to get a copy.</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indent="0">
              <a:buNone/>
            </a:pPr>
            <a:endParaRPr lang="en-US" dirty="0"/>
          </a:p>
        </p:txBody>
      </p:sp>
    </p:spTree>
    <p:extLst>
      <p:ext uri="{BB962C8B-B14F-4D97-AF65-F5344CB8AC3E}">
        <p14:creationId xmlns:p14="http://schemas.microsoft.com/office/powerpoint/2010/main" val="3750141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lvl="0" indent="0">
              <a:spcBef>
                <a:spcPts val="600"/>
              </a:spcBef>
              <a:buNone/>
              <a:defRPr/>
            </a:pPr>
            <a:r>
              <a:rPr lang="en-US" dirty="0">
                <a:solidFill>
                  <a:prstClr val="black"/>
                </a:solidFill>
              </a:rPr>
              <a:t>If you’re in Original Medicare, you use your red, white, and blue Medicare card when you get health care services. If you join an MA Plan, your plan may give you a card to use when you get health care services and supplies. Your MA Plan ID card is your main card for Medicare. However, you also may be asked to show your Medicare card, so you should carry this card too. </a:t>
            </a:r>
          </a:p>
          <a:p>
            <a:pPr marL="0" lvl="0" indent="0">
              <a:spcBef>
                <a:spcPts val="600"/>
              </a:spcBef>
              <a:buNone/>
              <a:defRPr/>
            </a:pPr>
            <a:r>
              <a:rPr lang="en-US" dirty="0">
                <a:solidFill>
                  <a:prstClr val="black"/>
                </a:solidFill>
              </a:rPr>
              <a:t>The Medicare card shows the type of Medicare coverage (Part A and/or Part B) you have and the date your coverage started. Your card has a Medicare Number that’s unique to you. It's a unique combination of letters and numbers—the letters S, L, O, I, B, and Z are never used. This helps to protect your identity. </a:t>
            </a:r>
          </a:p>
          <a:p>
            <a:pPr marL="0" lvl="0" indent="0">
              <a:spcBef>
                <a:spcPts val="600"/>
              </a:spcBef>
              <a:buNone/>
              <a:defRPr/>
            </a:pPr>
            <a:r>
              <a:rPr lang="en-US" dirty="0">
                <a:solidFill>
                  <a:prstClr val="black"/>
                </a:solidFill>
              </a:rPr>
              <a:t>If you get your Medicare card and don’t want Part B, follow the directions and return the card. Medicare will send you another card that shows you only have Part A coverage.</a:t>
            </a:r>
          </a:p>
          <a:p>
            <a:pPr marL="0" lvl="0" indent="0">
              <a:spcBef>
                <a:spcPts val="600"/>
              </a:spcBef>
              <a:buNone/>
              <a:defRPr/>
            </a:pPr>
            <a:r>
              <a:rPr lang="en-US" dirty="0">
                <a:solidFill>
                  <a:prstClr val="black"/>
                </a:solidFill>
              </a:rPr>
              <a:t>Only give your Medicare Number to doctors, pharmacists, other health care providers, your insurers, or people you trust to work with Medicare on your behalf. If you forget your card, you, your doctor or other health care provider may be able to look up your Medicare Number online by using the secure Medicare Administrative Contractor (MAC) portal. You may also get your Medicare Number by signing into your Medicare account on </a:t>
            </a:r>
            <a:r>
              <a:rPr lang="en-US" dirty="0">
                <a:solidFill>
                  <a:prstClr val="black"/>
                </a:solidFill>
                <a:hlinkClick r:id="rId3"/>
              </a:rPr>
              <a:t>MyMedicare.gov</a:t>
            </a:r>
            <a:r>
              <a:rPr lang="en-US" dirty="0">
                <a:solidFill>
                  <a:prstClr val="black"/>
                </a:solidFill>
              </a:rPr>
              <a:t> and print an official copy.</a:t>
            </a:r>
          </a:p>
        </p:txBody>
      </p:sp>
    </p:spTree>
    <p:extLst>
      <p:ext uri="{BB962C8B-B14F-4D97-AF65-F5344CB8AC3E}">
        <p14:creationId xmlns:p14="http://schemas.microsoft.com/office/powerpoint/2010/main" val="2873553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237067" y="3578578"/>
            <a:ext cx="6412089" cy="5238044"/>
          </a:xfrm>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aren’t getting Social Security or RRB benefits at least 4 months before you turn 65 (for instance, because you’re still working), you’ll need to sign up for Part A (even if you’re eligible to get Part A premium-free) and Part B. To avoid a delay in coverage, you should contact Social Security to apply for Medicare 3 months before you turn 65. If you worked for a railroad, contact the RRB to sign up. You don’t have to be retired to get Medicare. </a:t>
            </a:r>
          </a:p>
          <a:p>
            <a:pPr marL="0" lvl="0" indent="0">
              <a:spcBef>
                <a:spcPts val="600"/>
              </a:spcBef>
              <a:buNone/>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can enroll online at </a:t>
            </a:r>
            <a:r>
              <a:rPr kumimoji="0" lang="en-US" sz="1200" b="0" i="0" u="sng" strike="noStrike" kern="1200" cap="none" spc="0" normalizeH="0" baseline="0" noProof="0" dirty="0">
                <a:ln>
                  <a:noFill/>
                </a:ln>
                <a:solidFill>
                  <a:prstClr val="black"/>
                </a:solidFill>
                <a:effectLst/>
                <a:uLnTx/>
                <a:uFillTx/>
                <a:latin typeface="+mn-lt"/>
                <a:ea typeface="+mn-ea"/>
                <a:cs typeface="+mn-cs"/>
                <a:hlinkClick r:id="rId3"/>
              </a:rPr>
              <a:t>socialsecurity.gov</a:t>
            </a:r>
            <a:r>
              <a:rPr kumimoji="0" lang="en-US" sz="1200" b="0" i="0" u="none" strike="noStrike" kern="1200" cap="none" spc="0" normalizeH="0" baseline="0" noProof="0" dirty="0">
                <a:ln>
                  <a:noFill/>
                </a:ln>
                <a:solidFill>
                  <a:prstClr val="black"/>
                </a:solidFill>
                <a:effectLst/>
                <a:uLnTx/>
                <a:uFillTx/>
                <a:latin typeface="+mn-lt"/>
                <a:ea typeface="+mn-ea"/>
                <a:cs typeface="+mn-cs"/>
              </a:rPr>
              <a:t>, or call 1-800-722-1213; TTY: 1-800-325-0778, or make an appointment at your local Social Security office. To find your local office, </a:t>
            </a:r>
            <a:r>
              <a:rPr lang="en-US" dirty="0">
                <a:solidFill>
                  <a:prstClr val="black"/>
                </a:solidFill>
              </a:rPr>
              <a:t>visit </a:t>
            </a:r>
            <a:r>
              <a:rPr lang="en-US" dirty="0">
                <a:solidFill>
                  <a:prstClr val="black"/>
                </a:solidFill>
                <a:hlinkClick r:id="rId4"/>
              </a:rPr>
              <a:t>secure.ssa.gov/ICON/main.jsp</a:t>
            </a:r>
            <a:r>
              <a:rPr lang="en-US" dirty="0">
                <a:solidFill>
                  <a:prstClr val="black"/>
                </a:solidFill>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People who sign up for Social Security before they reach their full retirement age get partial retirement benefits. The earliest a person can start getting reduced Social Security retirement benefits remains 62. </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full retirement age for Social Security benefits is increasing. For many years, the full retirement age was 65. However, beginning with people born in 1938 or later, that age gradually increases until it reaches 67 for people born after 1959. You can calculate your age for collecting </a:t>
            </a:r>
            <a:r>
              <a:rPr kumimoji="0" lang="en-US" sz="1200" b="0" i="0" u="sng" strike="noStrike" kern="1200" cap="none" spc="0" normalizeH="0" baseline="0" noProof="0" dirty="0">
                <a:ln>
                  <a:noFill/>
                </a:ln>
                <a:solidFill>
                  <a:prstClr val="black"/>
                </a:solidFill>
                <a:effectLst/>
                <a:uLnTx/>
                <a:uFillTx/>
                <a:latin typeface="+mn-lt"/>
                <a:ea typeface="+mn-ea"/>
                <a:cs typeface="+mn-cs"/>
              </a:rPr>
              <a:t>full</a:t>
            </a:r>
            <a:r>
              <a:rPr kumimoji="0" lang="en-US" sz="1200" b="0" i="0" u="none" strike="noStrike" kern="1200" cap="none" spc="0" normalizeH="0" baseline="0" noProof="0" dirty="0">
                <a:ln>
                  <a:noFill/>
                </a:ln>
                <a:solidFill>
                  <a:prstClr val="black"/>
                </a:solidFill>
                <a:effectLst/>
                <a:uLnTx/>
                <a:uFillTx/>
                <a:latin typeface="+mn-lt"/>
                <a:ea typeface="+mn-ea"/>
                <a:cs typeface="+mn-cs"/>
              </a:rPr>
              <a:t> Social Security retirement benefits at</a:t>
            </a:r>
            <a:r>
              <a:rPr kumimoji="0" lang="en-US" sz="1200" b="0" i="0" u="sng" strike="noStrike" kern="1200" cap="none" spc="0" normalizeH="0" baseline="0" noProof="0" dirty="0">
                <a:ln>
                  <a:noFill/>
                </a:ln>
                <a:solidFill>
                  <a:prstClr val="black"/>
                </a:solidFill>
                <a:effectLst/>
                <a:uLnTx/>
                <a:uFillTx/>
                <a:latin typeface="+mn-lt"/>
                <a:ea typeface="+mn-ea"/>
                <a:cs typeface="+mn-cs"/>
                <a:hlinkClick r:id="rId5"/>
              </a:rPr>
              <a:t> socialsecurity.gov/retirement/ageincrease.htm</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more information, visit </a:t>
            </a:r>
            <a:r>
              <a:rPr kumimoji="0" lang="en-US" sz="1200" b="0" i="0" u="sng" strike="noStrike" kern="1200" cap="none" spc="0" normalizeH="0" baseline="0" noProof="0" dirty="0">
                <a:ln>
                  <a:noFill/>
                </a:ln>
                <a:solidFill>
                  <a:srgbClr val="0000FF"/>
                </a:solidFill>
                <a:effectLst/>
                <a:uLnTx/>
                <a:uFillTx/>
                <a:latin typeface="+mn-lt"/>
                <a:ea typeface="Calibri"/>
                <a:cs typeface="Times New Roman"/>
                <a:hlinkClick r:id="rId6"/>
              </a:rPr>
              <a:t>socialsecurity.gov/pubs/EN-05-10035.pdf</a:t>
            </a:r>
            <a:r>
              <a:rPr kumimoji="0" lang="en-US" sz="1200" b="0" i="0" u="none" strike="noStrike" kern="1200" cap="none" spc="0" normalizeH="0" baseline="0" noProof="0" dirty="0">
                <a:ln>
                  <a:noFill/>
                </a:ln>
                <a:solidFill>
                  <a:prstClr val="black"/>
                </a:solidFill>
                <a:effectLst/>
                <a:uLnTx/>
                <a:uFillTx/>
                <a:latin typeface="+mn-lt"/>
                <a:ea typeface="Calibri"/>
                <a:cs typeface="Times New Roman"/>
              </a:rPr>
              <a:t>.</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 </a:t>
            </a:r>
            <a:r>
              <a:rPr kumimoji="0" lang="en-US" sz="1200" b="0" i="0" u="none" strike="noStrike" kern="1200" cap="none" spc="0" normalizeH="0" baseline="0" noProof="0" dirty="0">
                <a:ln>
                  <a:noFill/>
                </a:ln>
                <a:solidFill>
                  <a:prstClr val="black"/>
                </a:solidFill>
                <a:effectLst/>
                <a:uLnTx/>
                <a:uFillTx/>
                <a:latin typeface="+mn-lt"/>
                <a:ea typeface="+mn-ea"/>
                <a:cs typeface="+mn-cs"/>
              </a:rPr>
              <a:t>A “Welcome to Medicare” package is sent to people who actively enroll in Part A and Part B. It’s mailed about 2-3 weeks after they apply. Included in the package is a “Welcome to Medicare” cover letter and a “Welcome to Medicare” pamphlet (CMS Product No. 12020). The package provides the person’s coverage start date (which is listed on the enclosed Medicare card). The cover letter and pamphlet both explain some important decisions the person with Medicare needs to make. </a:t>
            </a:r>
          </a:p>
          <a:p>
            <a:pPr marL="0" lvl="0" indent="0">
              <a:spcBef>
                <a:spcPts val="600"/>
              </a:spcBef>
              <a:buNone/>
              <a:defRPr/>
            </a:pPr>
            <a:r>
              <a:rPr lang="en-US" dirty="0">
                <a:solidFill>
                  <a:prstClr val="black"/>
                </a:solidFill>
              </a:rPr>
              <a:t>Visit </a:t>
            </a:r>
            <a:r>
              <a:rPr lang="en-US" dirty="0">
                <a:hlinkClick r:id="rId7"/>
              </a:rPr>
              <a:t>Medicare.gov/forms-help-resources/mail-you-get-about-medicare</a:t>
            </a:r>
            <a:r>
              <a:rPr lang="en-US" dirty="0"/>
              <a:t> to review the “Welcome to Medicare” packages.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indent="0">
              <a:buNone/>
            </a:pPr>
            <a:endParaRPr lang="en-US" dirty="0"/>
          </a:p>
        </p:txBody>
      </p:sp>
    </p:spTree>
    <p:extLst>
      <p:ext uri="{BB962C8B-B14F-4D97-AF65-F5344CB8AC3E}">
        <p14:creationId xmlns:p14="http://schemas.microsoft.com/office/powerpoint/2010/main" val="2203606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259643" y="3578578"/>
            <a:ext cx="6310489" cy="4899378"/>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don’t have Medicare and you’re eligible for premium-free Part A, you can enroll in Part A anytime you’re eligible. Your coverage will begin up to 6 months back from when you apply,</a:t>
            </a:r>
            <a:r>
              <a:rPr kumimoji="0" lang="en-US" sz="1200" b="0" i="0" u="none" strike="noStrike" kern="1200" cap="none" spc="0" normalizeH="0" noProof="0" dirty="0">
                <a:ln>
                  <a:noFill/>
                </a:ln>
                <a:solidFill>
                  <a:prstClr val="black"/>
                </a:solidFill>
                <a:effectLst/>
                <a:uLnTx/>
                <a:uFillTx/>
                <a:latin typeface="+mn-lt"/>
                <a:ea typeface="+mn-ea"/>
                <a:cs typeface="+mn-cs"/>
              </a:rPr>
              <a:t> but it won’t start earlier than when you were first eligible for Medicare. </a:t>
            </a:r>
            <a:r>
              <a:rPr kumimoji="0" lang="en-US" sz="1200" b="0" i="0" u="none" strike="noStrike" kern="1200" cap="none" spc="0" normalizeH="0" baseline="0" noProof="0" dirty="0">
                <a:ln>
                  <a:noFill/>
                </a:ln>
                <a:solidFill>
                  <a:prstClr val="black"/>
                </a:solidFill>
                <a:effectLst/>
                <a:uLnTx/>
                <a:uFillTx/>
                <a:latin typeface="+mn-lt"/>
                <a:ea typeface="+mn-ea"/>
                <a:cs typeface="+mn-cs"/>
              </a:rPr>
              <a:t>However, you can enroll in Part B (and Part A, if you have to buy it) only during specific enrollment periods. </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Generally, your first opportunity to enroll is during your Initial Enrollment Period (IEP). If you don’t enroll in Part B during the IEP, you have to wait until the next General Enrollment Period (GEP). After your IEP is over, you may have a chance to sign up for Medicare during a Special Enrollment Period (SEP).</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already have Medicare, you can make changes to your coverage during the yearly Open Enrollment Period (OEP), the Medicare Advantage OEP, a 5-star Enrollment Period, or in certain circumstances, during an SEP.</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Enrolling in Medicare or changing how you get your Medicare are important decisions. They must be done timely to avoid late enrollment penalties and to be sure you get the coverage you need, when you need it. These enrollment periods are explained on the following slides.</a:t>
            </a:r>
          </a:p>
          <a:p>
            <a:pPr marL="0" lvl="0" indent="0">
              <a:spcBef>
                <a:spcPts val="600"/>
              </a:spcBef>
              <a:buNone/>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a:t>
            </a:r>
            <a:r>
              <a:rPr lang="en-US" dirty="0">
                <a:solidFill>
                  <a:prstClr val="black"/>
                </a:solidFill>
              </a:rPr>
              <a:t>:</a:t>
            </a:r>
            <a:r>
              <a:rPr lang="en-US" b="1" dirty="0">
                <a:solidFill>
                  <a:prstClr val="black"/>
                </a:solidFill>
              </a:rPr>
              <a:t> </a:t>
            </a:r>
            <a:r>
              <a:rPr lang="en-US" dirty="0">
                <a:solidFill>
                  <a:prstClr val="black"/>
                </a:solidFill>
              </a:rPr>
              <a:t>Remember if you delay enrolling in Medicare until after you’re first eligible (when you turn 65), your Part A coverage will start 6 months back from when you enroll. This is important if you have a Health Savings Account (HSA). You can't contribute to your HSA once your Medicare starts, so it's important to stop contributing to your HSA 6 months before you enroll in Medicare. If you make contributions that overlap with Medicare coverage (even if you enrolled in Medicare after you made the contribution), you'll be charged a 6% excise tax by the Internal Revenue Service (IRS). Contact the IRS for more information.</a:t>
            </a:r>
            <a:endParaRPr kumimoji="0" lang="en-US" sz="120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562933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Your first opportunity to enroll in Medicare is during your IEP, which is the 7-month period that begins 3 months before the month you turn 65. Your coverage starts based on when you enroll. If you enroll during the first 3 months of your Initial Enrollment Period, your coverage will begin the 1</a:t>
            </a:r>
            <a:r>
              <a:rPr kumimoji="0" lang="en-US" sz="1200" b="0" i="0" u="none" strike="noStrike" kern="1200" cap="none" spc="0" normalizeH="0" baseline="30000" noProof="0" dirty="0">
                <a:ln>
                  <a:noFill/>
                </a:ln>
                <a:solidFill>
                  <a:prstClr val="black"/>
                </a:solidFill>
                <a:effectLst/>
                <a:uLnTx/>
                <a:uFillTx/>
                <a:latin typeface="+mn-lt"/>
                <a:ea typeface="+mn-ea"/>
                <a:cs typeface="+mn-cs"/>
              </a:rPr>
              <a:t>st</a:t>
            </a:r>
            <a:r>
              <a:rPr kumimoji="0" lang="en-US" sz="1200" b="0" i="0" u="none" strike="noStrike" kern="1200" cap="none" spc="0" normalizeH="0" baseline="0" noProof="0" dirty="0">
                <a:ln>
                  <a:noFill/>
                </a:ln>
                <a:solidFill>
                  <a:prstClr val="black"/>
                </a:solidFill>
                <a:effectLst/>
                <a:uLnTx/>
                <a:uFillTx/>
                <a:latin typeface="+mn-lt"/>
                <a:ea typeface="+mn-ea"/>
                <a:cs typeface="+mn-cs"/>
              </a:rPr>
              <a:t> day of the month you turn 65. If your birthday is the 1</a:t>
            </a:r>
            <a:r>
              <a:rPr kumimoji="0" lang="en-US" sz="1200" b="0" i="0" u="none" strike="noStrike" kern="1200" cap="none" spc="0" normalizeH="0" baseline="30000" noProof="0" dirty="0">
                <a:ln>
                  <a:noFill/>
                </a:ln>
                <a:solidFill>
                  <a:prstClr val="black"/>
                </a:solidFill>
                <a:effectLst/>
                <a:uLnTx/>
                <a:uFillTx/>
                <a:latin typeface="+mn-lt"/>
                <a:ea typeface="+mn-ea"/>
                <a:cs typeface="+mn-cs"/>
              </a:rPr>
              <a:t>st</a:t>
            </a:r>
            <a:r>
              <a:rPr kumimoji="0" lang="en-US" sz="1200" b="0" i="0" u="none" strike="noStrike" kern="1200" cap="none" spc="0" normalizeH="0" baseline="0" noProof="0" dirty="0">
                <a:ln>
                  <a:noFill/>
                </a:ln>
                <a:solidFill>
                  <a:prstClr val="black"/>
                </a:solidFill>
                <a:effectLst/>
                <a:uLnTx/>
                <a:uFillTx/>
                <a:latin typeface="+mn-lt"/>
                <a:ea typeface="+mn-ea"/>
                <a:cs typeface="+mn-cs"/>
              </a:rPr>
              <a:t> of the month, coverage begins the 1</a:t>
            </a:r>
            <a:r>
              <a:rPr kumimoji="0" lang="en-US" sz="1200" b="0" i="0" u="none" strike="noStrike" kern="1200" cap="none" spc="0" normalizeH="0" baseline="30000" noProof="0" dirty="0">
                <a:ln>
                  <a:noFill/>
                </a:ln>
                <a:solidFill>
                  <a:prstClr val="black"/>
                </a:solidFill>
                <a:effectLst/>
                <a:uLnTx/>
                <a:uFillTx/>
                <a:latin typeface="+mn-lt"/>
                <a:ea typeface="+mn-ea"/>
                <a:cs typeface="+mn-cs"/>
              </a:rPr>
              <a:t>st</a:t>
            </a:r>
            <a:r>
              <a:rPr kumimoji="0" lang="en-US" sz="1200" b="0" i="0" u="none" strike="noStrike" kern="1200" cap="none" spc="0" normalizeH="0" baseline="0" noProof="0" dirty="0">
                <a:ln>
                  <a:noFill/>
                </a:ln>
                <a:solidFill>
                  <a:prstClr val="black"/>
                </a:solidFill>
                <a:effectLst/>
                <a:uLnTx/>
                <a:uFillTx/>
                <a:latin typeface="+mn-lt"/>
                <a:ea typeface="+mn-ea"/>
                <a:cs typeface="+mn-cs"/>
              </a:rPr>
              <a:t> of the month before your 65</a:t>
            </a:r>
            <a:r>
              <a:rPr kumimoji="0" lang="en-US" sz="1200" b="0" i="0" u="none" strike="noStrike" kern="1200" cap="none" spc="0" normalizeH="0" baseline="30000" noProof="0" dirty="0">
                <a:ln>
                  <a:noFill/>
                </a:ln>
                <a:solidFill>
                  <a:prstClr val="black"/>
                </a:solidFill>
                <a:effectLst/>
                <a:uLnTx/>
                <a:uFillTx/>
                <a:latin typeface="+mn-lt"/>
                <a:ea typeface="+mn-ea"/>
                <a:cs typeface="+mn-cs"/>
              </a:rPr>
              <a:t>th</a:t>
            </a:r>
            <a:r>
              <a:rPr kumimoji="0" lang="en-US" sz="1200" b="0" i="0" u="none" strike="noStrike" kern="1200" cap="none" spc="0" normalizeH="0" baseline="0" noProof="0" dirty="0">
                <a:ln>
                  <a:noFill/>
                </a:ln>
                <a:solidFill>
                  <a:prstClr val="black"/>
                </a:solidFill>
                <a:effectLst/>
                <a:uLnTx/>
                <a:uFillTx/>
                <a:latin typeface="+mn-lt"/>
                <a:ea typeface="+mn-ea"/>
                <a:cs typeface="+mn-cs"/>
              </a:rPr>
              <a:t> birthday. If you enroll the month you turn 65, your coverage will begin the 1</a:t>
            </a:r>
            <a:r>
              <a:rPr kumimoji="0" lang="en-US" sz="1200" b="0" i="0" u="none" strike="noStrike" kern="1200" cap="none" spc="0" normalizeH="0" baseline="30000" noProof="0" dirty="0">
                <a:ln>
                  <a:noFill/>
                </a:ln>
                <a:solidFill>
                  <a:prstClr val="black"/>
                </a:solidFill>
                <a:effectLst/>
                <a:uLnTx/>
                <a:uFillTx/>
                <a:latin typeface="+mn-lt"/>
                <a:ea typeface="+mn-ea"/>
                <a:cs typeface="+mn-cs"/>
              </a:rPr>
              <a:t>st</a:t>
            </a:r>
            <a:r>
              <a:rPr kumimoji="0" lang="en-US" sz="1200" b="0" i="0" u="none" strike="noStrike" kern="1200" cap="none" spc="0" normalizeH="0" baseline="0" noProof="0" dirty="0">
                <a:ln>
                  <a:noFill/>
                </a:ln>
                <a:solidFill>
                  <a:prstClr val="black"/>
                </a:solidFill>
                <a:effectLst/>
                <a:uLnTx/>
                <a:uFillTx/>
                <a:latin typeface="+mn-lt"/>
                <a:ea typeface="+mn-ea"/>
                <a:cs typeface="+mn-cs"/>
              </a:rPr>
              <a:t> day of the next month. If you enroll in the last 3 months of your IEP (the 3 months after the month you turn 65), your Part A (if you have to buy it) and Part B coverage will be delayed 2-3 months.</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you're eligible for premium-free Part A, you can enroll in Part A once your IEP begins (3 months before you turn 65) and any month afterward. If you have to buy Part A and/or Part</a:t>
            </a:r>
            <a:r>
              <a:rPr kumimoji="0" lang="en-US" sz="1200" b="0" i="0" u="none" strike="noStrike" kern="1200" cap="none" spc="0" normalizeH="0" noProof="0" dirty="0">
                <a:ln>
                  <a:noFill/>
                </a:ln>
                <a:solidFill>
                  <a:prstClr val="black"/>
                </a:solidFill>
                <a:effectLst/>
                <a:uLnTx/>
                <a:uFillTx/>
                <a:latin typeface="+mn-lt"/>
                <a:ea typeface="+mn-ea"/>
                <a:cs typeface="+mn-cs"/>
              </a:rPr>
              <a:t> B, you can only sign up during a valid enrollment period.</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don't enroll in Part B (or Part A if you have to buy it) during your IEP, you may have to pay a late enrollment penalty. For Part B, it's a lifetime penalty.</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a:t>
            </a:r>
            <a:r>
              <a:rPr kumimoji="0" lang="en-US" sz="1200" i="0" u="none" strike="noStrike" kern="1200" cap="none" spc="0" normalizeH="0" baseline="0" noProof="0" dirty="0">
                <a:ln>
                  <a:noFill/>
                </a:ln>
                <a:solidFill>
                  <a:prstClr val="black"/>
                </a:solidFill>
                <a:effectLst/>
                <a:uLnTx/>
                <a:uFillTx/>
                <a:latin typeface="+mn-lt"/>
                <a:ea typeface="+mn-ea"/>
                <a:cs typeface="+mn-cs"/>
              </a:rPr>
              <a:t>: Your</a:t>
            </a:r>
            <a:r>
              <a:rPr kumimoji="0" lang="en-US" sz="1200" b="0" i="0" u="none" strike="noStrike" kern="1200" cap="none" spc="0" normalizeH="0" baseline="0" noProof="0" dirty="0">
                <a:ln>
                  <a:noFill/>
                </a:ln>
                <a:solidFill>
                  <a:prstClr val="black"/>
                </a:solidFill>
                <a:effectLst/>
                <a:uLnTx/>
                <a:uFillTx/>
                <a:latin typeface="+mn-lt"/>
                <a:ea typeface="+mn-ea"/>
                <a:cs typeface="+mn-cs"/>
              </a:rPr>
              <a:t> 6-month Medigap OEP starts when you are both 65 and have Part B.</a:t>
            </a:r>
          </a:p>
        </p:txBody>
      </p:sp>
    </p:spTree>
    <p:extLst>
      <p:ext uri="{BB962C8B-B14F-4D97-AF65-F5344CB8AC3E}">
        <p14:creationId xmlns:p14="http://schemas.microsoft.com/office/powerpoint/2010/main" val="538617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90310" y="3578578"/>
            <a:ext cx="6660446" cy="5141140"/>
          </a:xfrm>
        </p:spPr>
        <p:txBody>
          <a:bodyPr/>
          <a:lstStyle/>
          <a:p>
            <a:pPr marL="0" lvl="0" indent="0">
              <a:spcBef>
                <a:spcPts val="600"/>
              </a:spcBef>
              <a:buNone/>
              <a:defRPr/>
            </a:pPr>
            <a:r>
              <a:rPr kumimoji="0" lang="en-US" sz="1200" b="0" i="0" u="none" strike="noStrike" kern="1200" cap="none" spc="0" normalizeH="0" baseline="0" noProof="0" dirty="0">
                <a:ln>
                  <a:noFill/>
                </a:ln>
                <a:solidFill>
                  <a:prstClr val="black"/>
                </a:solidFill>
                <a:effectLst/>
                <a:uLnTx/>
                <a:uFillTx/>
              </a:rPr>
              <a:t>If you or your spouse are still working, and have a group health plan (GHP) (</a:t>
            </a:r>
            <a:r>
              <a:rPr lang="en-US" sz="1200" dirty="0"/>
              <a:t>a health plan offered by an employer or employee organization that provides health coverage to employees and their families)</a:t>
            </a:r>
            <a:r>
              <a:rPr kumimoji="0" lang="en-US" sz="1200" b="0" i="0" u="none" strike="noStrike" kern="1200" cap="none" spc="0" normalizeH="0" baseline="0" noProof="0" dirty="0">
                <a:ln>
                  <a:noFill/>
                </a:ln>
                <a:solidFill>
                  <a:prstClr val="black"/>
                </a:solidFill>
                <a:effectLst/>
                <a:uLnTx/>
                <a:uFillTx/>
              </a:rPr>
              <a:t>, and you didn’t sign up for Part B (or Part A if you have to buy it) during your IEP, you may be able to enroll during an SEP. An SEP allows you to enroll after your IEP and not wait for the GEP. If eligible, you usually won’t have to pay a late enrollment penalty, but this SEP is limited.</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rPr>
              <a:t>If you're 65 or older, your GHP coverage must be based on your or your spouse’s active or current employment. If you have Medicare based on disability, you can also have GHP coverage based on a family member’s current employment. It's important to note that COBRA (Consolidated Omnibus Budget Reconciliation Act), retiree coverage, long-term workers’ compensation, and Veterans Affairs (VA) coverage aren’t considered to be from active, current employment.</a:t>
            </a:r>
          </a:p>
          <a:p>
            <a:pPr marL="0" marR="0" lvl="0" indent="0" algn="l" defTabSz="914400" rtl="0" eaLnBrk="1" fontAlgn="base"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rPr>
              <a:t>You can sign up for Part A and/or Part B:</a:t>
            </a:r>
          </a:p>
          <a:p>
            <a:pPr marL="114842" marR="0" lvl="0" indent="-114842" algn="l" defTabSz="914400"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rPr>
              <a:t>Anytime you’re still covered by the GHP</a:t>
            </a:r>
          </a:p>
          <a:p>
            <a:pPr marL="114842" marR="0" lvl="0" indent="-114842" algn="l" defTabSz="914400"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rPr>
              <a:t>During the 8-month period that begins the month after the employment ends or the coverage ends, whichever happens first</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rPr>
              <a:t>If you don’t enroll in Medicare within the 8-month SEP, you'll have to wait until the next GEP to enroll, you’ll have a gap in your coverage, and you may have to pay a penalty.</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rPr>
              <a:t>This SEP doesn’t apply to people who are eligible for Medicare based on ESRD. It also doesn’t apply if you’re still in your IEP.</a:t>
            </a:r>
          </a:p>
          <a:p>
            <a:pPr marL="0" indent="0">
              <a:spcBef>
                <a:spcPts val="600"/>
              </a:spcBef>
              <a:buNone/>
              <a:defRPr/>
            </a:pPr>
            <a:r>
              <a:rPr lang="en-US" dirty="0">
                <a:solidFill>
                  <a:prstClr val="black"/>
                </a:solidFill>
              </a:rPr>
              <a:t>If you have Medicare Part A, but delayed Part B, your Medigap OEP starts when your Part B coverage starts. You can buy a Medigap policy during the 6 months after your Part B effective date. You must have Part A and Part B to buy a Medigap Policy.</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prstClr val="black"/>
                </a:solidFill>
                <a:effectLst/>
                <a:uLnTx/>
                <a:uFillTx/>
              </a:rPr>
              <a:t>NOTE</a:t>
            </a:r>
            <a:r>
              <a:rPr kumimoji="0" lang="en-US" sz="1200" b="0" i="0" u="none" strike="noStrike" kern="1200" cap="none" spc="0" normalizeH="0" baseline="0" noProof="0" dirty="0">
                <a:ln>
                  <a:noFill/>
                </a:ln>
                <a:solidFill>
                  <a:prstClr val="black"/>
                </a:solidFill>
                <a:effectLst/>
                <a:uLnTx/>
                <a:uFillTx/>
              </a:rPr>
              <a:t>: If you have a disability, and the GHP coverage is based on the current employment of a family member, the employer offering the GHP must have 100 or more employees for you to get an SEP.</a:t>
            </a:r>
          </a:p>
          <a:p>
            <a:pPr marL="0" indent="0">
              <a:buNone/>
            </a:pPr>
            <a:endParaRPr lang="en-US" sz="1200" dirty="0"/>
          </a:p>
        </p:txBody>
      </p:sp>
    </p:spTree>
    <p:extLst>
      <p:ext uri="{BB962C8B-B14F-4D97-AF65-F5344CB8AC3E}">
        <p14:creationId xmlns:p14="http://schemas.microsoft.com/office/powerpoint/2010/main" val="2877526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12889" y="3501850"/>
            <a:ext cx="6637867" cy="5037852"/>
          </a:xfrm>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b="0" i="0" u="none" strike="noStrike" kern="1200" cap="none" spc="0" normalizeH="0" baseline="0" noProof="0" dirty="0">
                <a:ln>
                  <a:noFill/>
                </a:ln>
                <a:solidFill>
                  <a:prstClr val="black"/>
                </a:solidFill>
                <a:effectLst/>
                <a:uLnTx/>
                <a:uFillTx/>
              </a:rPr>
              <a:t>If you didn’t sign up for Part B (or Part A if you have to buy it) during your IEP and you don’t qualify for an SEP, you can enroll during the General Enrollment Period (GEP). For most people who don’t enroll during their IEP or SEP, this is their only chance to enroll. The GEP occurs each year. It begins January 1 and ends March 31 each year. If you enroll during the GEP, your coverage will start on July 1. This is required by law. In addition, if more than 12 months have passed since you were eligible for Part B (or Part A, if you have to buy it), you'll likely have to pay a late enrollment penalty that’s added to your monthly Part B premium (or Part A, if you have to buy it). In most cases, you’ll have to pay this penalty for as long as you have Part B. However, if you delayed Part B (or Part A, if you have to buy it) because you or your spouse were still working and had GHP coverage, you won’t have a late enrollment penalty and you may be able to enroll during an SEP. The SEP will be discussed in more detail later in this lesson.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rPr>
              <a:t>If you delayed your enrollment in Part B, you must complete and submit the “Application for Enrollment in Medicare Part B (Medical Insurance)” form (Form CMS-40B, </a:t>
            </a:r>
            <a:r>
              <a:rPr kumimoji="0" lang="en-US" b="0" i="0" u="none" strike="noStrike" kern="1200" cap="none" spc="0" normalizeH="0" baseline="0" noProof="0" dirty="0">
                <a:ln>
                  <a:noFill/>
                </a:ln>
                <a:solidFill>
                  <a:prstClr val="black"/>
                </a:solidFill>
                <a:effectLst/>
                <a:uLnTx/>
                <a:uFillTx/>
                <a:hlinkClick r:id="rId3"/>
              </a:rPr>
              <a:t>CMS.gov/Medicare/CMS-Forms/CMS-Forms/Downloads/CMS40B-E.pdf</a:t>
            </a:r>
            <a:r>
              <a:rPr kumimoji="0" lang="en-US" b="0" i="0" u="none" strike="noStrike" kern="1200" cap="none" spc="0" normalizeH="0" baseline="0" noProof="0" dirty="0">
                <a:ln>
                  <a:noFill/>
                </a:ln>
                <a:solidFill>
                  <a:prstClr val="black"/>
                </a:solidFill>
                <a:effectLst/>
                <a:uLnTx/>
                <a:uFillTx/>
              </a:rPr>
              <a:t>) to your local Social Security office. If you sign up during an SEP, include the “Request for Employment Information” form (Form CMS-L564, </a:t>
            </a:r>
            <a:r>
              <a:rPr kumimoji="0" lang="en-US" b="0" i="0" u="none" strike="noStrike" kern="1200" cap="none" spc="0" normalizeH="0" baseline="0" noProof="0" dirty="0">
                <a:ln>
                  <a:noFill/>
                </a:ln>
                <a:solidFill>
                  <a:prstClr val="black"/>
                </a:solidFill>
                <a:effectLst/>
                <a:uLnTx/>
                <a:uFillTx/>
                <a:hlinkClick r:id="rId4"/>
              </a:rPr>
              <a:t>CMS.gov/Medicare/CMS-Forms/CMS-Forms/Downloads/CMS-L564E.pdf</a:t>
            </a:r>
            <a:r>
              <a:rPr kumimoji="0" lang="en-US" b="0" i="0" u="none" strike="noStrike" kern="1200" cap="none" spc="0" normalizeH="0" baseline="0" noProof="0" dirty="0">
                <a:ln>
                  <a:noFill/>
                </a:ln>
                <a:solidFill>
                  <a:prstClr val="black"/>
                </a:solidFill>
                <a:effectLst/>
                <a:uLnTx/>
                <a:uFillTx/>
              </a:rPr>
              <a:t>) with your Part B application. You must complete Section A and your employer must complete Section B on the form. </a:t>
            </a:r>
          </a:p>
          <a:p>
            <a:pPr marL="0" lvl="0" indent="0">
              <a:spcBef>
                <a:spcPts val="600"/>
              </a:spcBef>
              <a:buNone/>
              <a:defRPr/>
            </a:pPr>
            <a:r>
              <a:rPr kumimoji="0" lang="en-US" b="0" i="0" u="none" strike="noStrike" kern="1200" cap="none" spc="0" normalizeH="0" baseline="0" noProof="0" dirty="0">
                <a:ln>
                  <a:noFill/>
                </a:ln>
                <a:effectLst/>
                <a:uLnTx/>
                <a:uFillTx/>
              </a:rPr>
              <a:t>The “Sign Up for Part B” GEP package is sent to those who didn’t sign up, dropped, or lost Part B in the past year. </a:t>
            </a:r>
            <a:r>
              <a:rPr lang="en-US" dirty="0"/>
              <a:t>The package notifies people of the chance to enroll in Part B during the GEP. It includes a letter and booklet. The package explains how to sign up for Part B, the risks for delaying enrollment, and other decisions you may need to make about your Medicare coverage. </a:t>
            </a:r>
            <a:endParaRPr kumimoji="0" lang="en-US" b="0" i="0" u="none" strike="noStrike" kern="1200" cap="none" spc="0" normalizeH="0" baseline="0" noProof="0" dirty="0">
              <a:ln>
                <a:noFill/>
              </a:ln>
              <a:effectLst/>
              <a:uLnTx/>
              <a:uFillTx/>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rPr>
              <a:t>If you aren't eligible for premium-free Part A, and you don't buy it when you're first eligible, your monthly premium may go up 10%. You'll have to pay the higher premium for twice the number of years you could’ve had Part A, but didn't sign up. This means that your monthly premiums will be higher than if you signed up during your IEP. The longer you go without the coverage, the longer you must pay the penalty.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05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401290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These materials are for information givers/trainers who are familiar with the Medicare Program, and who use the information for their presentations.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module consists of 99 slides and speaker’s notes,</a:t>
            </a:r>
            <a:r>
              <a:rPr kumimoji="0" lang="en-US" sz="1200" b="0" i="0" u="none" strike="noStrike" kern="1200" cap="none" spc="0" normalizeH="0" noProof="0" dirty="0">
                <a:ln>
                  <a:noFill/>
                </a:ln>
                <a:solidFill>
                  <a:prstClr val="black"/>
                </a:solidFill>
                <a:effectLst/>
                <a:uLnTx/>
                <a:uFillTx/>
                <a:latin typeface="+mn-lt"/>
                <a:ea typeface="+mn-ea"/>
                <a:cs typeface="+mn-cs"/>
              </a:rPr>
              <a:t> and </a:t>
            </a:r>
            <a:r>
              <a:rPr kumimoji="0" lang="en-US" sz="1200" b="0" i="0" u="none" strike="noStrike" kern="1200" cap="none" spc="0" normalizeH="0" baseline="0" noProof="0" dirty="0">
                <a:ln>
                  <a:noFill/>
                </a:ln>
                <a:solidFill>
                  <a:prstClr val="black"/>
                </a:solidFill>
                <a:effectLst/>
                <a:uLnTx/>
                <a:uFillTx/>
                <a:latin typeface="+mn-lt"/>
                <a:ea typeface="+mn-ea"/>
                <a:cs typeface="+mn-cs"/>
              </a:rPr>
              <a:t>8 check your knowledge questions. It takes about 75 minutes to present. Allow approximately 15 more minutes for discussion, questions, and answers. You should consider adding more time for additional activities</a:t>
            </a:r>
            <a:r>
              <a:rPr kumimoji="0" lang="en-US" sz="1200" b="0" i="0" u="none" strike="noStrike" kern="1200" cap="none" spc="0" normalizeH="0" noProof="0" dirty="0">
                <a:ln>
                  <a:noFill/>
                </a:ln>
                <a:solidFill>
                  <a:prstClr val="black"/>
                </a:solidFill>
                <a:effectLst/>
                <a:uLnTx/>
                <a:uFillTx/>
                <a:latin typeface="+mn-lt"/>
                <a:ea typeface="+mn-ea"/>
                <a:cs typeface="+mn-cs"/>
              </a:rPr>
              <a:t> you want to include. </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Additional materials available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Publications</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“Welcome to Medicare”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rPr>
              <a:t>Medicare.gov/Pubs/pdf/11095-Welcome-to-Medicare-package-in-United-States.pdf</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“Medicare &amp; You” handbook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4"/>
              </a:rPr>
              <a:t>Medicare.gov/Pubs/pdf/10050-Medicare-and-You.pdf</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“Understanding Medicare Part C &amp; D Enrollment Periods”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5"/>
              </a:rPr>
              <a:t>Medicare.gov/Pubs/pdf/11219-Understanding-Medicare-Part-C-D.pdf</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Job Aids</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Medicare Amounts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6"/>
              </a:rPr>
              <a:t>CMSnationaltrainingprogram.cms.gov/?q=global-search&amp;combine=job%20aids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Medicare card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7"/>
              </a:rPr>
              <a:t>CMSnationaltrainingprogram.cms.gov/sites/default/files/shared/2018-New-Medicare-Card.pdf</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p:txBody>
      </p:sp>
    </p:spTree>
    <p:extLst>
      <p:ext uri="{BB962C8B-B14F-4D97-AF65-F5344CB8AC3E}">
        <p14:creationId xmlns:p14="http://schemas.microsoft.com/office/powerpoint/2010/main" val="3295748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already have Medicare, the yearly OEP allows you the opportunity to review your choices and pick the Medicare health and/or drug plan that works best for you.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Open Enrollment starts on October 15 and ends December 7 each year.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gives you a full 7 weeks to compare and make decisions, and helps ensure that you’ll have essential plan materials and membership cards in hand on January 1, when your new coverage starts.</a:t>
            </a:r>
          </a:p>
          <a:p>
            <a:pPr marL="0" indent="0">
              <a:buNone/>
            </a:pPr>
            <a:endParaRPr lang="en-US" dirty="0"/>
          </a:p>
        </p:txBody>
      </p:sp>
    </p:spTree>
    <p:extLst>
      <p:ext uri="{BB962C8B-B14F-4D97-AF65-F5344CB8AC3E}">
        <p14:creationId xmlns:p14="http://schemas.microsoft.com/office/powerpoint/2010/main" val="1008020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90311" y="3578578"/>
            <a:ext cx="6637867" cy="4694913"/>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MA OEP runs from January 1 through March 31 each year. Your coverage begins the 1</a:t>
            </a:r>
            <a:r>
              <a:rPr kumimoji="0" lang="en-US" sz="1200" b="0" i="0" u="none" strike="noStrike" kern="1200" cap="none" spc="0" normalizeH="0" baseline="30000" noProof="0" dirty="0">
                <a:ln>
                  <a:noFill/>
                </a:ln>
                <a:solidFill>
                  <a:prstClr val="black"/>
                </a:solidFill>
                <a:effectLst/>
                <a:uLnTx/>
                <a:uFillTx/>
                <a:latin typeface="+mn-lt"/>
                <a:ea typeface="+mn-ea"/>
                <a:cs typeface="+mn-cs"/>
              </a:rPr>
              <a:t>st</a:t>
            </a:r>
            <a:r>
              <a:rPr kumimoji="0" lang="en-US" sz="1200" b="0" i="0" u="none" strike="noStrike" kern="1200" cap="none" spc="0" normalizeH="0" baseline="0" noProof="0" dirty="0">
                <a:ln>
                  <a:noFill/>
                </a:ln>
                <a:solidFill>
                  <a:prstClr val="black"/>
                </a:solidFill>
                <a:effectLst/>
                <a:uLnTx/>
                <a:uFillTx/>
                <a:latin typeface="+mn-lt"/>
                <a:ea typeface="+mn-ea"/>
                <a:cs typeface="+mn-cs"/>
              </a:rPr>
              <a:t> day of the month after you enroll in the plan. You must be enrolled in an MA Plan (at any time) during the first 3 months of the year to use this enrollment period.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During the MA OEP you can:</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Switch MA Plans (Medicare Advantage Plan with prescription drug coverage (MA-PD) to MA, or MA to MA-PD)</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Leave MA to join Original Medicare</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There’s a coordinating Part D SEP so you can add or drop Part D when switching plans</a:t>
            </a:r>
          </a:p>
          <a:p>
            <a:pPr marL="0" marR="0" lvl="0" indent="0" algn="l" defTabSz="914400" rtl="0" eaLnBrk="1" fontAlgn="auto" latinLnBrk="0" hangingPunct="1">
              <a:lnSpc>
                <a:spcPct val="100000"/>
              </a:lnSpc>
              <a:spcBef>
                <a:spcPts val="600"/>
              </a:spcBef>
              <a:spcAft>
                <a:spcPts val="0"/>
              </a:spcAft>
              <a:buClrTx/>
              <a:buSz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Getting Part D isn’t guaranteed unless you were in an MA Plan. You can’t switch from one standalone Prescription Drug Plan (PDP) to another standalone PDP.</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can only make one change during the MA OEP and the change takes effect the 1</a:t>
            </a:r>
            <a:r>
              <a:rPr kumimoji="0" lang="en-US" sz="1200" b="0" i="0" u="none" strike="noStrike" kern="1200" cap="none" spc="0" normalizeH="0" baseline="30000" noProof="0" dirty="0">
                <a:ln>
                  <a:noFill/>
                </a:ln>
                <a:solidFill>
                  <a:prstClr val="black"/>
                </a:solidFill>
                <a:effectLst/>
                <a:uLnTx/>
                <a:uFillTx/>
                <a:latin typeface="+mn-lt"/>
                <a:ea typeface="+mn-ea"/>
                <a:cs typeface="+mn-cs"/>
              </a:rPr>
              <a:t>st</a:t>
            </a:r>
            <a:r>
              <a:rPr kumimoji="0" lang="en-US" sz="1200" b="0" i="0" u="none" strike="noStrike" kern="1200" cap="none" spc="0" normalizeH="0" baseline="0" noProof="0" dirty="0">
                <a:ln>
                  <a:noFill/>
                </a:ln>
                <a:solidFill>
                  <a:prstClr val="black"/>
                </a:solidFill>
                <a:effectLst/>
                <a:uLnTx/>
                <a:uFillTx/>
                <a:latin typeface="+mn-lt"/>
                <a:ea typeface="+mn-ea"/>
                <a:cs typeface="+mn-cs"/>
              </a:rPr>
              <a:t> of the month after the plan gets your request.</a:t>
            </a:r>
          </a:p>
          <a:p>
            <a:pPr marL="0" lvl="0" indent="0">
              <a:spcBef>
                <a:spcPts val="600"/>
              </a:spcBef>
              <a:buNone/>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you’re new to Medicare and enroll in an MA Plan during your </a:t>
            </a:r>
            <a:r>
              <a:rPr lang="en-US" dirty="0">
                <a:solidFill>
                  <a:prstClr val="black"/>
                </a:solidFill>
              </a:rPr>
              <a:t>Initial Coverage Election Period (ICEP), you </a:t>
            </a:r>
            <a:r>
              <a:rPr kumimoji="0" lang="en-US" sz="1200" b="0" i="0" u="none" strike="noStrike" kern="1200" cap="none" spc="0" normalizeH="0" baseline="0" noProof="0" dirty="0">
                <a:ln>
                  <a:noFill/>
                </a:ln>
                <a:solidFill>
                  <a:prstClr val="black"/>
                </a:solidFill>
                <a:effectLst/>
                <a:uLnTx/>
                <a:uFillTx/>
                <a:latin typeface="+mn-lt"/>
                <a:ea typeface="+mn-ea"/>
                <a:cs typeface="+mn-cs"/>
              </a:rPr>
              <a:t>have 3 months of Medicare eligibility to use the MA OEP to make a change if you so choose.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Medicare Medical Savings Accounts (MSAs) aren’t included in the MA OEP. For MSA information, visit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rPr>
              <a:t>Medicare.gov/sign-up-change-plans/types-of-medicare-health-plans/medicare-medical-savings-account-msa-plans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 </a:t>
            </a:r>
            <a:r>
              <a:rPr kumimoji="0" lang="en-US" sz="1200" b="0" i="0" u="none" strike="noStrike" kern="1200" cap="none" spc="0" normalizeH="0" baseline="0" noProof="0" dirty="0">
                <a:ln>
                  <a:noFill/>
                </a:ln>
                <a:solidFill>
                  <a:prstClr val="black"/>
                </a:solidFill>
                <a:effectLst/>
                <a:uLnTx/>
                <a:uFillTx/>
                <a:latin typeface="+mn-lt"/>
                <a:ea typeface="+mn-ea"/>
                <a:cs typeface="+mn-cs"/>
              </a:rPr>
              <a:t>If you go from an MA-PD to an MA-only Plan, you can’t add a Part D plan. However, in a rare situation there’s an exception to this rule. If you’re in an MA-PD or MA-only Plan, you can go to an MA-only Plan (e.g. MA-only PFFS (private fee-for-service)) and enroll in a stand-alone PDP. As long as you’re in an MA-PFFS Plan, you can choose a PDP. </a:t>
            </a:r>
          </a:p>
        </p:txBody>
      </p:sp>
    </p:spTree>
    <p:extLst>
      <p:ext uri="{BB962C8B-B14F-4D97-AF65-F5344CB8AC3E}">
        <p14:creationId xmlns:p14="http://schemas.microsoft.com/office/powerpoint/2010/main" val="1558982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80623" y="3578577"/>
            <a:ext cx="6457244" cy="5091289"/>
          </a:xfrm>
        </p:spPr>
        <p:txBody>
          <a:bodyPr/>
          <a:lstStyle/>
          <a:p>
            <a:pPr marL="0" marR="0" lvl="0" indent="0" algn="l" defTabSz="915888" rtl="0" eaLnBrk="1" fontAlgn="auto" latinLnBrk="0" hangingPunct="1">
              <a:lnSpc>
                <a:spcPct val="11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Medicare uses information from member satisfaction surveys, plans, and health care providers to give overall star ratings to plans. Plans get rated from 1 to 5 stars. A 5-star rating is considered excellent. </a:t>
            </a:r>
          </a:p>
          <a:p>
            <a:pPr marL="119037" marR="0" lvl="0" indent="-119037" algn="l" defTabSz="915888"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can use the 5-star SEP to enroll in a 5-star MA–only Plan, a 5-star MA-PD Plan, or a 5-star Medicare PDP, as long as you meet the plan’s enrollment requirements (for example, living within the service area). If you’re currently enrolled in a plan with a 5-star overall rating, you may use this SEP to switch to a different plan with a 5-star overall rating. </a:t>
            </a:r>
          </a:p>
          <a:p>
            <a:pPr marL="119037" marR="0" lvl="0" indent="-119037" algn="l" defTabSz="915888"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CMS also created a coordinating SEP for PDPs. This SEP lets people who enroll in certain types of 5-star plans without drug coverage choose a PDP, if that combination is allowed under CMS rules. </a:t>
            </a:r>
          </a:p>
          <a:p>
            <a:pPr marL="119037" marR="0" lvl="0" indent="-119037" algn="l" defTabSz="915888"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may use the 5-star SEP to change plans one time each year between December 8 and November 30. Once you enroll in a 5-star plan, your SEP ends for that year and you’re only allowed to make other changes during valid enrollment periods. Your enrollment will start the 1</a:t>
            </a:r>
            <a:r>
              <a:rPr kumimoji="0" lang="en-US" sz="1200" b="0" i="0" u="none" strike="noStrike" kern="1200" cap="none" spc="0" normalizeH="0" baseline="30000" noProof="0" dirty="0">
                <a:ln>
                  <a:noFill/>
                </a:ln>
                <a:solidFill>
                  <a:prstClr val="black"/>
                </a:solidFill>
                <a:effectLst/>
                <a:uLnTx/>
                <a:uFillTx/>
                <a:latin typeface="+mn-lt"/>
                <a:ea typeface="+mn-ea"/>
                <a:cs typeface="+mn-cs"/>
              </a:rPr>
              <a:t>st</a:t>
            </a:r>
            <a:r>
              <a:rPr kumimoji="0" lang="en-US" sz="1200" b="0" i="0" u="none" strike="noStrike" kern="1200" cap="none" spc="0" normalizeH="0" baseline="0" noProof="0" dirty="0">
                <a:ln>
                  <a:noFill/>
                </a:ln>
                <a:solidFill>
                  <a:prstClr val="black"/>
                </a:solidFill>
                <a:effectLst/>
                <a:uLnTx/>
                <a:uFillTx/>
                <a:latin typeface="+mn-lt"/>
                <a:ea typeface="+mn-ea"/>
                <a:cs typeface="+mn-cs"/>
              </a:rPr>
              <a:t> day of the month after the month the plan gets your enrollment request. </a:t>
            </a:r>
          </a:p>
          <a:p>
            <a:pPr marL="0" marR="0" lvl="0" indent="0" algn="l" defTabSz="915888" rtl="0" eaLnBrk="1" fontAlgn="auto" latinLnBrk="0" hangingPunct="1">
              <a:lnSpc>
                <a:spcPct val="11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Plans get their star ratings in October each year. Although CMS assigns the plan star ratings in October, plans won’t post their star rating until January 1. To find star rating information, visit the Medicare Plan Finder at </a:t>
            </a:r>
            <a:r>
              <a:rPr lang="en-US" dirty="0">
                <a:hlinkClick r:id="rId3"/>
              </a:rPr>
              <a:t>Medicare.gov/plan-compare</a:t>
            </a:r>
            <a:r>
              <a:rPr kumimoji="0" lang="en-US" sz="1200" b="0" i="0" u="none" strike="noStrike" kern="1200" cap="none" spc="0" normalizeH="0" baseline="0" noProof="0" dirty="0">
                <a:ln>
                  <a:noFill/>
                </a:ln>
                <a:solidFill>
                  <a:prstClr val="black"/>
                </a:solidFill>
                <a:effectLst/>
                <a:uLnTx/>
                <a:uFillTx/>
                <a:latin typeface="+mn-lt"/>
                <a:ea typeface="+mn-ea"/>
                <a:cs typeface="+mn-cs"/>
              </a:rPr>
              <a:t>. Look for the Overall Star Rating to identify 5-star plans that you can change to during this SEP. The “Medicare &amp; You”</a:t>
            </a:r>
            <a:r>
              <a:rPr kumimoji="0" lang="en-US" sz="1200" b="0" i="1"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handbook doesn’t have the full, updated ratings for this SEP.</a:t>
            </a:r>
          </a:p>
          <a:p>
            <a:pPr marL="0" marR="0" lvl="0" indent="0" algn="l" defTabSz="915888" rtl="0" eaLnBrk="1" fontAlgn="auto" latinLnBrk="0" hangingPunct="1">
              <a:lnSpc>
                <a:spcPct val="110000"/>
              </a:lnSpc>
              <a:spcBef>
                <a:spcPts val="6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 </a:t>
            </a:r>
            <a:r>
              <a:rPr kumimoji="0" lang="en-US" sz="1200" b="0" i="0" u="none" strike="noStrike" kern="1200" cap="none" spc="0" normalizeH="0" baseline="0" noProof="0" dirty="0">
                <a:ln>
                  <a:noFill/>
                </a:ln>
                <a:solidFill>
                  <a:prstClr val="black"/>
                </a:solidFill>
                <a:effectLst/>
                <a:uLnTx/>
                <a:uFillTx/>
                <a:latin typeface="+mn-lt"/>
                <a:ea typeface="+mn-ea"/>
                <a:cs typeface="+mn-cs"/>
              </a:rPr>
              <a:t>You may lose prescription drug coverage if you use this SEP to move from a plan that has drug coverage to a plan that doesn’t. You’ll have to wait until the next OEP to get coverage and may have to pay a Part D late enrollment penalty. </a:t>
            </a:r>
          </a:p>
        </p:txBody>
      </p:sp>
    </p:spTree>
    <p:extLst>
      <p:ext uri="{BB962C8B-B14F-4D97-AF65-F5344CB8AC3E}">
        <p14:creationId xmlns:p14="http://schemas.microsoft.com/office/powerpoint/2010/main" val="1939717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46756" y="3411537"/>
            <a:ext cx="6615288" cy="5540551"/>
          </a:xfrm>
        </p:spPr>
        <p:txBody>
          <a:bodyPr/>
          <a:lstStyle/>
          <a:p>
            <a:pPr marL="119037" marR="0" lvl="1"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65064" algn="l"/>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You may be able to join or switch plans outside of open enrollment if any of these special circumstances or apply to you.</a:t>
            </a:r>
          </a:p>
          <a:p>
            <a:pPr marL="230188" marR="0" lvl="2" indent="-11747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064" algn="l"/>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You move out of your plan’s service area.</a:t>
            </a:r>
          </a:p>
          <a:p>
            <a:pPr marL="230188" marR="0" lvl="2" indent="-11747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064" algn="l"/>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You have Medicaid and Medicare</a:t>
            </a:r>
            <a:r>
              <a:rPr kumimoji="0" lang="en-US" sz="1000" b="0" i="0" u="none" strike="noStrike" kern="1200" cap="none" spc="0" normalizeH="0" noProof="0" dirty="0">
                <a:ln>
                  <a:noFill/>
                </a:ln>
                <a:solidFill>
                  <a:prstClr val="black"/>
                </a:solidFill>
                <a:effectLst/>
                <a:uLnTx/>
                <a:uFillTx/>
                <a:latin typeface="+mn-lt"/>
                <a:ea typeface="+mn-ea"/>
                <a:cs typeface="+mn-cs"/>
              </a:rPr>
              <a:t> (sometimes calle</a:t>
            </a:r>
            <a:r>
              <a:rPr lang="en-US" sz="1000" dirty="0">
                <a:solidFill>
                  <a:prstClr val="black"/>
                </a:solidFill>
              </a:rPr>
              <a:t>d dual eligible), or qualify for Low-income subsidy (LIS) (but who doesn’t get Medicaid benefits)</a:t>
            </a:r>
            <a:endParaRPr kumimoji="0" lang="en-US" sz="1000" b="0" i="0" u="none" strike="noStrike" kern="1200" cap="none" spc="0" normalizeH="0" baseline="0" noProof="0" dirty="0">
              <a:ln>
                <a:noFill/>
              </a:ln>
              <a:solidFill>
                <a:prstClr val="black"/>
              </a:solidFill>
              <a:effectLst/>
              <a:uLnTx/>
              <a:uFillTx/>
              <a:latin typeface="+mn-lt"/>
              <a:ea typeface="+mn-ea"/>
              <a:cs typeface="+mn-cs"/>
            </a:endParaRPr>
          </a:p>
          <a:p>
            <a:pPr marL="342900" lvl="2" indent="-114300" defTabSz="914400">
              <a:tabLst>
                <a:tab pos="165064" algn="l"/>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You can only change plans one time per calendar quarter in the first 3 quarters of the year. If you want to change plans in the 4</a:t>
            </a:r>
            <a:r>
              <a:rPr kumimoji="0" lang="en-US" sz="1000" b="0" i="0" u="none" strike="noStrike" kern="1200" cap="none" spc="0" normalizeH="0" baseline="30000" noProof="0" dirty="0">
                <a:ln>
                  <a:noFill/>
                </a:ln>
                <a:solidFill>
                  <a:prstClr val="black"/>
                </a:solidFill>
                <a:effectLst/>
                <a:uLnTx/>
                <a:uFillTx/>
                <a:latin typeface="+mn-lt"/>
                <a:ea typeface="+mn-ea"/>
                <a:cs typeface="+mn-cs"/>
              </a:rPr>
              <a:t>th</a:t>
            </a:r>
            <a:r>
              <a:rPr kumimoji="0" lang="en-US" sz="1000" b="0" i="0" u="none" strike="noStrike" kern="1200" cap="none" spc="0" normalizeH="0" baseline="0" noProof="0" dirty="0">
                <a:ln>
                  <a:noFill/>
                </a:ln>
                <a:solidFill>
                  <a:prstClr val="black"/>
                </a:solidFill>
                <a:effectLst/>
                <a:uLnTx/>
                <a:uFillTx/>
                <a:latin typeface="+mn-lt"/>
                <a:ea typeface="+mn-ea"/>
                <a:cs typeface="+mn-cs"/>
              </a:rPr>
              <a:t> quarter, you would use the OEP</a:t>
            </a:r>
            <a:r>
              <a:rPr lang="en-US" sz="1000" dirty="0">
                <a:solidFill>
                  <a:prstClr val="black"/>
                </a:solidFill>
              </a:rPr>
              <a:t>. If you are a dual/LIS eligible who is determined to be “potentially at-risk” or “at-risk” for misuse of frequently abused drugs, you won’t be able to use the duals/LIS SEP (1x per calendar quarter SEP) to change plans. This “duals” SEP is the only SEP that “at-risk” people will be precluded from using. You can use the SEPs outlined above to change plans, and the AEP or any other SEP for which you meet the criteria, like if you move out of the service area. </a:t>
            </a:r>
            <a:r>
              <a:rPr kumimoji="0" lang="en-US" sz="1000" b="0" i="0" u="none" strike="noStrike" kern="1200" cap="none" spc="0" normalizeH="0" baseline="0" noProof="0" dirty="0">
                <a:ln>
                  <a:noFill/>
                </a:ln>
                <a:solidFill>
                  <a:prstClr val="black"/>
                </a:solidFill>
                <a:effectLst/>
                <a:uLnTx/>
                <a:uFillTx/>
                <a:latin typeface="+mn-lt"/>
                <a:ea typeface="+mn-ea"/>
                <a:cs typeface="+mn-cs"/>
              </a:rPr>
              <a:t>Also, you will have 2 other SEPs available to you if you are a dual eligible. For example:</a:t>
            </a:r>
          </a:p>
          <a:p>
            <a:pPr marL="457200" marR="0" lvl="3" indent="-114300" algn="l" defTabSz="914400" rtl="0" eaLnBrk="1" fontAlgn="auto" latinLnBrk="0" hangingPunct="1">
              <a:lnSpc>
                <a:spcPct val="100000"/>
              </a:lnSpc>
              <a:spcBef>
                <a:spcPts val="600"/>
              </a:spcBef>
              <a:spcAft>
                <a:spcPts val="0"/>
              </a:spcAft>
              <a:buSzPct val="50000"/>
              <a:buFont typeface="Calibri" panose="020F050202020403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You make an election within 3 months after a gain, loss, or change to Medicaid or low-income subsidy (LIS) eligibility, or notification of such a change, whichever is later. </a:t>
            </a:r>
          </a:p>
          <a:p>
            <a:pPr marL="457200" marR="0" lvl="3" indent="-114300" algn="l" defTabSz="914400" rtl="0" eaLnBrk="1" fontAlgn="auto" latinLnBrk="0" hangingPunct="1">
              <a:lnSpc>
                <a:spcPct val="100000"/>
              </a:lnSpc>
              <a:spcBef>
                <a:spcPts val="600"/>
              </a:spcBef>
              <a:spcAft>
                <a:spcPts val="0"/>
              </a:spcAft>
              <a:buSzPct val="50000"/>
              <a:buFont typeface="Calibri" panose="020F050202020403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You make an election within 3 months after notification of a CMS or state-initiated enrollment action or that enrollment action’s effective date, whichever is later.</a:t>
            </a:r>
          </a:p>
          <a:p>
            <a:pPr marL="227013" marR="0" lvl="2" indent="-1127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You’re enrolled in a plan that decides to leave the Medicare Program or reduce its service area.</a:t>
            </a:r>
          </a:p>
          <a:p>
            <a:pPr marL="227013" marR="0" lvl="2" indent="-1127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You leave or lose employer or union coverage.</a:t>
            </a:r>
          </a:p>
          <a:p>
            <a:pPr marL="227013" marR="0" lvl="2" indent="-1127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You enter, live at, or are leaving a long-term care facility (like a nursing home). Your chance to join, switch, or drop coverage lasts as long as you live in the institution and for 2 full months after the month you leave the institution.</a:t>
            </a:r>
          </a:p>
          <a:p>
            <a:pPr marL="119037" marR="0" lvl="1"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228550" algn="l"/>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You lose your Extra Help status. Extra Help is a Medicare Program to help people with limited income and resources pay Medicare prescription drug program costs, like premiums, deductibles, and coinsurance.</a:t>
            </a:r>
          </a:p>
          <a:p>
            <a:pPr marL="119037" marR="0" lvl="1" indent="-119037" algn="l" defTabSz="466053" rtl="0" eaLnBrk="1" fontAlgn="auto" latinLnBrk="0" hangingPunct="1">
              <a:lnSpc>
                <a:spcPct val="100000"/>
              </a:lnSpc>
              <a:spcBef>
                <a:spcPts val="600"/>
              </a:spcBef>
              <a:spcAft>
                <a:spcPts val="0"/>
              </a:spcAft>
              <a:buClrTx/>
              <a:buSzTx/>
              <a:buFont typeface="Wingdings" panose="05000000000000000000" pitchFamily="2" charset="2"/>
              <a:buChar char="§"/>
              <a:tabLst>
                <a:tab pos="228550" algn="l"/>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You get notice of retroactive Medicare entitlement.</a:t>
            </a:r>
          </a:p>
          <a:p>
            <a:pPr marL="119037" marR="0" lvl="1" indent="-119037" algn="l" defTabSz="466053" rtl="0" eaLnBrk="1" fontAlgn="auto" latinLnBrk="0" hangingPunct="1">
              <a:lnSpc>
                <a:spcPct val="100000"/>
              </a:lnSpc>
              <a:spcBef>
                <a:spcPts val="600"/>
              </a:spcBef>
              <a:spcAft>
                <a:spcPts val="0"/>
              </a:spcAft>
              <a:buClrTx/>
              <a:buSzTx/>
              <a:buFont typeface="Wingdings" panose="05000000000000000000" pitchFamily="2" charset="2"/>
              <a:buChar char="§"/>
              <a:tabLst>
                <a:tab pos="228550" algn="l"/>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Other exceptional circumstances.</a:t>
            </a:r>
          </a:p>
          <a:p>
            <a:pPr marL="0" marR="0" lvl="1" indent="0" algn="l" defTabSz="9323" rtl="0" eaLnBrk="1" fontAlgn="auto" latinLnBrk="0" hangingPunct="1">
              <a:lnSpc>
                <a:spcPct val="100000"/>
              </a:lnSpc>
              <a:spcBef>
                <a:spcPts val="600"/>
              </a:spcBef>
              <a:spcAft>
                <a:spcPts val="0"/>
              </a:spcAft>
              <a:buClrTx/>
              <a:buSzTx/>
              <a:buFont typeface="Wingdings" panose="05000000000000000000" pitchFamily="2" charset="2"/>
              <a:buNone/>
              <a:tabLst>
                <a:tab pos="119063" algn="l"/>
              </a:tabLst>
              <a:defRPr/>
            </a:pPr>
            <a:r>
              <a:rPr kumimoji="0" lang="en-US" sz="1000" b="1" i="0" u="none" strike="noStrike" kern="1200" cap="none" spc="0" normalizeH="0" baseline="0" noProof="0" dirty="0">
                <a:ln>
                  <a:noFill/>
                </a:ln>
                <a:solidFill>
                  <a:prstClr val="black"/>
                </a:solidFill>
                <a:effectLst/>
                <a:uLnTx/>
                <a:uFillTx/>
                <a:latin typeface="+mn-lt"/>
                <a:ea typeface="+mn-ea"/>
                <a:cs typeface="+mn-cs"/>
              </a:rPr>
              <a:t>NOTE:</a:t>
            </a:r>
            <a:r>
              <a:rPr kumimoji="0" lang="en-US" sz="1000" b="0" i="0" u="none" strike="noStrike" kern="1200" cap="none" spc="0" normalizeH="0" baseline="0" noProof="0" dirty="0">
                <a:ln>
                  <a:noFill/>
                </a:ln>
                <a:solidFill>
                  <a:prstClr val="black"/>
                </a:solidFill>
                <a:effectLst/>
                <a:uLnTx/>
                <a:uFillTx/>
                <a:latin typeface="+mn-lt"/>
                <a:ea typeface="+mn-ea"/>
                <a:cs typeface="+mn-cs"/>
              </a:rPr>
              <a:t> In the case of retroactive entitlement, there are special rules that allow for enrollment			in an</a:t>
            </a:r>
            <a:r>
              <a:rPr kumimoji="0" lang="en-US" sz="1000" b="0" i="0" u="none" strike="noStrike" kern="1200" cap="none" spc="0" normalizeH="0" baseline="0" noProof="0" dirty="0">
                <a:ln>
                  <a:noFill/>
                </a:ln>
                <a:solidFill>
                  <a:srgbClr val="FF0000"/>
                </a:solidFill>
                <a:effectLst/>
                <a:uLnTx/>
                <a:uFillTx/>
                <a:latin typeface="+mn-lt"/>
                <a:ea typeface="+mn-ea"/>
                <a:cs typeface="+mn-cs"/>
              </a:rPr>
              <a:t> </a:t>
            </a:r>
            <a:r>
              <a:rPr kumimoji="0" lang="en-US" sz="1000" b="0" i="0" u="none" strike="noStrike" kern="1200" cap="none" spc="0" normalizeH="0" baseline="0" noProof="0" dirty="0">
                <a:ln>
                  <a:noFill/>
                </a:ln>
                <a:solidFill>
                  <a:prstClr val="black"/>
                </a:solidFill>
                <a:effectLst/>
                <a:uLnTx/>
                <a:uFillTx/>
                <a:latin typeface="+mn-lt"/>
                <a:ea typeface="+mn-ea"/>
                <a:cs typeface="+mn-cs"/>
              </a:rPr>
              <a:t>MA Plan or Original Medicare and a Medigap policy. More information about conditions that allow an exception can be found in Chapter 2 of the “Medicare Managed Care Manual,” Section 30.4, at </a:t>
            </a:r>
            <a:r>
              <a:rPr kumimoji="0" lang="en-US" sz="1000" b="0" i="0" u="sng" strike="noStrike" kern="1200" cap="none" spc="0" normalizeH="0" baseline="0" noProof="0" dirty="0">
                <a:ln>
                  <a:noFill/>
                </a:ln>
                <a:solidFill>
                  <a:prstClr val="black"/>
                </a:solidFill>
                <a:effectLst/>
                <a:uLnTx/>
                <a:uFillTx/>
                <a:latin typeface="+mn-lt"/>
                <a:ea typeface="+mn-ea"/>
                <a:cs typeface="+mn-cs"/>
                <a:hlinkClick r:id="rId3"/>
              </a:rPr>
              <a:t>CMS.gov/Medicare/Eligibility-and-Enrollment/MedicareMangCareEligEnrol/Downloads/CY_2017_MA_Enrollment_and_Disenrollment_Guidance_8-25-2016.pdf</a:t>
            </a:r>
            <a:r>
              <a:rPr kumimoji="0" lang="en-US" sz="1000" b="0" i="0" u="sng" strike="noStrike" kern="1200" cap="none" spc="0" normalizeH="0" baseline="0" noProof="0" dirty="0">
                <a:ln>
                  <a:noFill/>
                </a:ln>
                <a:solidFill>
                  <a:prstClr val="black"/>
                </a:solidFill>
                <a:effectLst/>
                <a:uLnTx/>
                <a:uFillTx/>
                <a:latin typeface="+mn-lt"/>
                <a:ea typeface="+mn-ea"/>
                <a:cs typeface="+mn-cs"/>
              </a:rPr>
              <a:t>.</a:t>
            </a:r>
            <a:endParaRPr kumimoji="0" lang="en-US" sz="1000" b="0" i="0" u="none" strike="noStrike" kern="1200" cap="none" spc="0" normalizeH="0" baseline="0" noProof="0" dirty="0">
              <a:ln>
                <a:noFill/>
              </a:ln>
              <a:solidFill>
                <a:prstClr val="black"/>
              </a:solidFill>
              <a:effectLst/>
              <a:uLnTx/>
              <a:uFillTx/>
              <a:latin typeface="+mn-lt"/>
              <a:ea typeface="+mn-ea"/>
              <a:cs typeface="+mn-cs"/>
            </a:endParaRPr>
          </a:p>
          <a:p>
            <a:pPr marL="0" indent="0">
              <a:buNone/>
            </a:pPr>
            <a:endParaRPr lang="en-US" dirty="0"/>
          </a:p>
        </p:txBody>
      </p:sp>
    </p:spTree>
    <p:extLst>
      <p:ext uri="{BB962C8B-B14F-4D97-AF65-F5344CB8AC3E}">
        <p14:creationId xmlns:p14="http://schemas.microsoft.com/office/powerpoint/2010/main" val="1088901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Check Your Knowledge―Question 1</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Why is your Initial Enrollment Period (IEP) important?</a:t>
            </a:r>
          </a:p>
          <a:p>
            <a:pPr marL="231911" marR="0" lvl="0" indent="-231911" algn="l" defTabSz="914400" rtl="0" eaLnBrk="1" fontAlgn="auto" latinLnBrk="0" hangingPunct="1">
              <a:lnSpc>
                <a:spcPct val="100000"/>
              </a:lnSpc>
              <a:spcBef>
                <a:spcPts val="60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Missed enrollment deadlines could result in penalties</a:t>
            </a:r>
          </a:p>
          <a:p>
            <a:pPr marL="231911" marR="0" lvl="0" indent="-231911" algn="l" defTabSz="914400" rtl="0" eaLnBrk="1" fontAlgn="auto" latinLnBrk="0" hangingPunct="1">
              <a:lnSpc>
                <a:spcPct val="100000"/>
              </a:lnSpc>
              <a:spcBef>
                <a:spcPts val="60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It’s your first opportunity to enroll in Medicare</a:t>
            </a:r>
          </a:p>
          <a:p>
            <a:pPr marL="231911" marR="0" lvl="0" indent="-231911" algn="l" defTabSz="914400" rtl="0" eaLnBrk="1" fontAlgn="auto" latinLnBrk="0" hangingPunct="1">
              <a:lnSpc>
                <a:spcPct val="100000"/>
              </a:lnSpc>
              <a:spcBef>
                <a:spcPts val="60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When you enroll impacts when your coverage begins</a:t>
            </a:r>
          </a:p>
          <a:p>
            <a:pPr marL="231911" marR="0" lvl="0" indent="-231911" algn="l" defTabSz="914400" rtl="0" eaLnBrk="1" fontAlgn="auto" latinLnBrk="0" hangingPunct="1">
              <a:lnSpc>
                <a:spcPct val="100000"/>
              </a:lnSpc>
              <a:spcBef>
                <a:spcPts val="60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All of the above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Answer: d. All of the above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IEP is when you first become eligible for Medicare and lasts for 7 months (3 months before your 65</a:t>
            </a:r>
            <a:r>
              <a:rPr kumimoji="0" lang="en-US" sz="1200" b="0" i="0" u="none" strike="noStrike" kern="1200" cap="none" spc="0" normalizeH="0" baseline="30000" noProof="0" dirty="0">
                <a:ln>
                  <a:noFill/>
                </a:ln>
                <a:solidFill>
                  <a:prstClr val="black"/>
                </a:solidFill>
                <a:effectLst/>
                <a:uLnTx/>
                <a:uFillTx/>
                <a:latin typeface="+mn-lt"/>
                <a:ea typeface="+mn-ea"/>
                <a:cs typeface="+mn-cs"/>
              </a:rPr>
              <a:t>th</a:t>
            </a:r>
            <a:r>
              <a:rPr kumimoji="0" lang="en-US" sz="1200" b="0" i="0" u="none" strike="noStrike" kern="1200" cap="none" spc="0" normalizeH="0" baseline="0" noProof="0" dirty="0">
                <a:ln>
                  <a:noFill/>
                </a:ln>
                <a:solidFill>
                  <a:prstClr val="black"/>
                </a:solidFill>
                <a:effectLst/>
                <a:uLnTx/>
                <a:uFillTx/>
                <a:latin typeface="+mn-lt"/>
                <a:ea typeface="+mn-ea"/>
                <a:cs typeface="+mn-cs"/>
              </a:rPr>
              <a:t> birthday, the month of your birthday, and 3 months after your birthday). It’s your first opportunity to enroll. When you sign up impacts the date your coverage starts and delaying enrollment after becoming eligible could result in lifelong late enrollment penalties. </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372648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Lesson 2 explains the coverage and costs of Part A and Part B.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Part A (Hospital Insurance)</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Coverage and costs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Part B (Medical Insurance) </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Coverage and costs</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have active employment</a:t>
            </a:r>
          </a:p>
          <a:p>
            <a:pPr marL="0" indent="0">
              <a:buNone/>
            </a:pPr>
            <a:endParaRPr lang="en-US" dirty="0"/>
          </a:p>
        </p:txBody>
      </p:sp>
    </p:spTree>
    <p:extLst>
      <p:ext uri="{BB962C8B-B14F-4D97-AF65-F5344CB8AC3E}">
        <p14:creationId xmlns:p14="http://schemas.microsoft.com/office/powerpoint/2010/main" val="883983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46755" y="3578577"/>
            <a:ext cx="6592711" cy="5228873"/>
          </a:xfrm>
        </p:spPr>
        <p:txBody>
          <a:bodyPr/>
          <a:lstStyle/>
          <a:p>
            <a:pPr marL="0" marR="0" lvl="0" indent="0" algn="l" defTabSz="914400" rtl="0" eaLnBrk="1" fontAlgn="auto" latinLnBrk="0" hangingPunct="1">
              <a:lnSpc>
                <a:spcPct val="110000"/>
              </a:lnSpc>
              <a:spcBef>
                <a:spcPts val="6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rPr>
              <a:t>Part A (Hospital Insurance) helps cover medically necessary inpatient services.</a:t>
            </a:r>
          </a:p>
          <a:p>
            <a:pPr marL="119037" lvl="0" indent="-119037" defTabSz="685650">
              <a:lnSpc>
                <a:spcPct val="110000"/>
              </a:lnSpc>
              <a:spcBef>
                <a:spcPts val="600"/>
              </a:spcBef>
              <a:defRPr/>
            </a:pPr>
            <a:r>
              <a:rPr kumimoji="0" lang="en-US" sz="1000" b="1" i="0" u="none" strike="noStrike" kern="1200" cap="none" spc="0" normalizeH="0" baseline="0" noProof="0" dirty="0">
                <a:ln>
                  <a:noFill/>
                </a:ln>
                <a:solidFill>
                  <a:prstClr val="black"/>
                </a:solidFill>
                <a:effectLst/>
                <a:uLnTx/>
                <a:uFillTx/>
              </a:rPr>
              <a:t>Inpatient hospital care </a:t>
            </a:r>
            <a:r>
              <a:rPr kumimoji="0" lang="en-US" sz="1000" b="0" i="0" u="none" strike="noStrike" kern="1200" cap="none" spc="0" normalizeH="0" baseline="0" noProof="0" dirty="0">
                <a:ln>
                  <a:noFill/>
                </a:ln>
                <a:solidFill>
                  <a:prstClr val="black"/>
                </a:solidFill>
                <a:effectLst/>
                <a:uLnTx/>
                <a:uFillTx/>
              </a:rPr>
              <a:t>– Semi-private room, meals, general nursing, drugs (including methadone to treat an opioid use</a:t>
            </a:r>
            <a:r>
              <a:rPr kumimoji="0" lang="en-US" sz="1000" b="0" i="0" u="none" strike="noStrike" kern="1200" cap="none" spc="0" normalizeH="0" noProof="0" dirty="0">
                <a:ln>
                  <a:noFill/>
                </a:ln>
                <a:solidFill>
                  <a:prstClr val="black"/>
                </a:solidFill>
                <a:effectLst/>
                <a:uLnTx/>
                <a:uFillTx/>
              </a:rPr>
              <a:t> disorder)</a:t>
            </a:r>
            <a:r>
              <a:rPr kumimoji="0" lang="en-US" sz="1000" b="0" i="0" u="none" strike="noStrike" kern="1200" cap="none" spc="0" normalizeH="0" baseline="0" noProof="0" dirty="0">
                <a:ln>
                  <a:noFill/>
                </a:ln>
                <a:solidFill>
                  <a:prstClr val="black"/>
                </a:solidFill>
                <a:effectLst/>
                <a:uLnTx/>
                <a:uFillTx/>
              </a:rPr>
              <a:t>, and other hospital services and supplies, as part of your inpatient treatment. This includes care you get in acute</a:t>
            </a:r>
            <a:r>
              <a:rPr kumimoji="0" lang="en-US" sz="1000" b="0" i="0" u="none" strike="noStrike" kern="1200" cap="none" spc="0" normalizeH="0" noProof="0" dirty="0">
                <a:ln>
                  <a:noFill/>
                </a:ln>
                <a:solidFill>
                  <a:prstClr val="black"/>
                </a:solidFill>
                <a:effectLst/>
                <a:uLnTx/>
                <a:uFillTx/>
              </a:rPr>
              <a:t> care hospitals, critical access hospitals, inpatient rehabilitation facilities, long-term care hospitals, psychiatric care in inpatient psychiatric facilities </a:t>
            </a:r>
            <a:r>
              <a:rPr lang="en-US" sz="1000" dirty="0">
                <a:solidFill>
                  <a:prstClr val="black"/>
                </a:solidFill>
              </a:rPr>
              <a:t>(lifetime 190-day limit in a freestanding psychiatric hospital)</a:t>
            </a:r>
            <a:r>
              <a:rPr kumimoji="0" lang="en-US" sz="1000" b="0" i="0" u="none" strike="noStrike" kern="1200" cap="none" spc="0" normalizeH="0" noProof="0" dirty="0">
                <a:ln>
                  <a:noFill/>
                </a:ln>
                <a:solidFill>
                  <a:prstClr val="black"/>
                </a:solidFill>
                <a:effectLst/>
                <a:uLnTx/>
                <a:uFillTx/>
              </a:rPr>
              <a:t>, and inpatient care for qualifying clinical research study.</a:t>
            </a:r>
            <a:r>
              <a:rPr kumimoji="0" lang="en-US" sz="1000" b="0" i="0" u="none" strike="noStrike" kern="1200" cap="none" spc="0" normalizeH="0" baseline="0" noProof="0" dirty="0">
                <a:ln>
                  <a:noFill/>
                </a:ln>
                <a:solidFill>
                  <a:prstClr val="black"/>
                </a:solidFill>
                <a:effectLst/>
                <a:uLnTx/>
                <a:uFillTx/>
              </a:rPr>
              <a:t> This doesn’t include private-duty nursing, a television or phone in your room (if there’s a separate charge for these items), or personal care items, like razors or slipper socks. It also doesn’t include a private room, unless medically necessary.</a:t>
            </a:r>
          </a:p>
          <a:p>
            <a:pPr marL="0" marR="0" lvl="0" indent="0" algn="l" defTabSz="685650" rtl="0" eaLnBrk="1" fontAlgn="base" latinLnBrk="0" hangingPunct="1">
              <a:lnSpc>
                <a:spcPct val="110000"/>
              </a:lnSpc>
              <a:spcBef>
                <a:spcPts val="600"/>
              </a:spcBef>
              <a:spcAft>
                <a:spcPts val="0"/>
              </a:spcAft>
              <a:buClrTx/>
              <a:buSzTx/>
              <a:buFont typeface="Wingdings" panose="05000000000000000000" pitchFamily="2" charset="2"/>
              <a:buNone/>
              <a:tabLst/>
              <a:defRPr/>
            </a:pPr>
            <a:r>
              <a:rPr kumimoji="0" lang="en-US" sz="1000" b="1" i="0" u="none" strike="noStrike" kern="1200" cap="none" spc="0" normalizeH="0" baseline="0" noProof="0" dirty="0">
                <a:ln>
                  <a:noFill/>
                </a:ln>
                <a:solidFill>
                  <a:prstClr val="black"/>
                </a:solidFill>
                <a:effectLst/>
                <a:uLnTx/>
                <a:uFillTx/>
              </a:rPr>
              <a:t>All people with Part A are covered for inpatient hospital care when all of these are true:</a:t>
            </a:r>
          </a:p>
          <a:p>
            <a:pPr marL="228550" marR="0" lvl="0" indent="-109515" algn="l" defTabSz="685650" rtl="0" eaLnBrk="1" fontAlgn="base" latinLnBrk="0" hangingPunct="1">
              <a:lnSpc>
                <a:spcPct val="110000"/>
              </a:lnSpc>
              <a:spcBef>
                <a:spcPts val="6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rPr>
              <a:t>A doctor makes an official order which says you need 2 or more midnights of medically necessary care to treat your illness or injury and the hospital formally admits you</a:t>
            </a:r>
          </a:p>
          <a:p>
            <a:pPr marL="228550" marR="0" lvl="0" indent="-109515" algn="l" defTabSz="685650" rtl="0" eaLnBrk="1" fontAlgn="base" latinLnBrk="0" hangingPunct="1">
              <a:lnSpc>
                <a:spcPct val="110000"/>
              </a:lnSpc>
              <a:spcBef>
                <a:spcPts val="6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rPr>
              <a:t>You need the kind of care that can be given only in a hospital</a:t>
            </a:r>
          </a:p>
          <a:p>
            <a:pPr marL="228550" marR="0" lvl="0" indent="-109515" algn="l" defTabSz="685650" rtl="0" eaLnBrk="1" fontAlgn="base" latinLnBrk="0" hangingPunct="1">
              <a:lnSpc>
                <a:spcPct val="110000"/>
              </a:lnSpc>
              <a:spcBef>
                <a:spcPts val="6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rPr>
              <a:t>The hospital accepts Medicare</a:t>
            </a:r>
          </a:p>
          <a:p>
            <a:pPr marL="228550" marR="0" lvl="0" indent="-109515" algn="l" defTabSz="685650" rtl="0" eaLnBrk="1" fontAlgn="base" latinLnBrk="0" hangingPunct="1">
              <a:lnSpc>
                <a:spcPct val="110000"/>
              </a:lnSpc>
              <a:spcBef>
                <a:spcPts val="6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rPr>
              <a:t>The Utilization Review Committee of the hospital approves your stay while you're in a hospital</a:t>
            </a:r>
          </a:p>
          <a:p>
            <a:pPr marL="119037" marR="0" lvl="0" indent="-119037" algn="l" defTabSz="68565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n-US" sz="1000" b="1" i="0" u="none" strike="noStrike" kern="1200" cap="none" spc="0" normalizeH="0" baseline="0" noProof="0" dirty="0">
                <a:ln>
                  <a:noFill/>
                </a:ln>
                <a:solidFill>
                  <a:prstClr val="black"/>
                </a:solidFill>
                <a:effectLst/>
                <a:uLnTx/>
                <a:uFillTx/>
              </a:rPr>
              <a:t>Inpatient Skilled Nursing Facility (SNF) care </a:t>
            </a:r>
            <a:r>
              <a:rPr kumimoji="0" lang="en-US" sz="1000" b="0" i="0" u="none" strike="noStrike" kern="1200" cap="none" spc="0" normalizeH="0" baseline="0" noProof="0" dirty="0">
                <a:ln>
                  <a:noFill/>
                </a:ln>
                <a:solidFill>
                  <a:prstClr val="black"/>
                </a:solidFill>
                <a:effectLst/>
                <a:uLnTx/>
                <a:uFillTx/>
              </a:rPr>
              <a:t>(not custodial or long-term care) </a:t>
            </a:r>
            <a:r>
              <a:rPr kumimoji="0" lang="en-US" sz="1000" b="1" i="0" u="none" strike="noStrike" kern="1200" cap="none" spc="0" normalizeH="0" baseline="0" noProof="0" dirty="0">
                <a:ln>
                  <a:noFill/>
                </a:ln>
                <a:solidFill>
                  <a:prstClr val="black"/>
                </a:solidFill>
                <a:effectLst/>
                <a:uLnTx/>
                <a:uFillTx/>
              </a:rPr>
              <a:t>if you meet certain criteria</a:t>
            </a:r>
            <a:r>
              <a:rPr kumimoji="0" lang="en-US" sz="1000" b="0" i="0" u="none" strike="noStrike" kern="1200" cap="none" spc="0" normalizeH="0" baseline="0" noProof="0" dirty="0">
                <a:ln>
                  <a:noFill/>
                </a:ln>
                <a:solidFill>
                  <a:prstClr val="black"/>
                </a:solidFill>
                <a:effectLst/>
                <a:uLnTx/>
                <a:uFillTx/>
              </a:rPr>
              <a:t>. Skilled care involves safe and effective care given by skilled nursing or rehabilitative staff. Skilled nursing and therapy staff includes registered nurses, licensed practical and vocational nurses, physical and occupational therapists, speech-language pathologists, and audiologists. You must first have a related 3-day* inpatient hospital stay, not including the day you are discharged.</a:t>
            </a:r>
          </a:p>
          <a:p>
            <a:pPr marL="0" marR="0" lvl="0" indent="0" algn="l" defTabSz="685650" rtl="0" eaLnBrk="1" fontAlgn="base" latinLnBrk="0" hangingPunct="1">
              <a:lnSpc>
                <a:spcPct val="110000"/>
              </a:lnSpc>
              <a:spcBef>
                <a:spcPts val="6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rPr>
              <a:t>Medicare doesn’t pay for your hospital or medical bills if you aren’t lawfully present in the U.S. Also, in most situations, Medicare doesn’t pay for your hospital or medical bills if you're incarcerated. </a:t>
            </a:r>
          </a:p>
          <a:p>
            <a:pPr marL="0" marR="0" lvl="0" indent="0" algn="l" defTabSz="685650" rtl="0" eaLnBrk="1" fontAlgn="base" latinLnBrk="0" hangingPunct="1">
              <a:lnSpc>
                <a:spcPct val="110000"/>
              </a:lnSpc>
              <a:spcBef>
                <a:spcPts val="60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rPr>
              <a:t>Note</a:t>
            </a:r>
            <a:r>
              <a:rPr kumimoji="0" lang="en-US" sz="1000" b="0" i="0" u="none" strike="noStrike" kern="1200" cap="none" spc="0" normalizeH="0" baseline="0" noProof="0" dirty="0">
                <a:ln>
                  <a:noFill/>
                </a:ln>
                <a:solidFill>
                  <a:prstClr val="black"/>
                </a:solidFill>
                <a:effectLst/>
                <a:uLnTx/>
                <a:uFillTx/>
              </a:rPr>
              <a:t>: If you’re in the hospital as an outpatient and then are admitted as an inpatient, Part A coverage can be retroactive up to 3 days.</a:t>
            </a:r>
          </a:p>
          <a:p>
            <a:pPr marL="0" marR="0" lvl="0" indent="0" algn="l" defTabSz="685650" rtl="0" eaLnBrk="1" fontAlgn="base" latinLnBrk="0" hangingPunct="1">
              <a:lnSpc>
                <a:spcPct val="110000"/>
              </a:lnSpc>
              <a:spcBef>
                <a:spcPts val="6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rPr>
              <a:t>*If your doctor is participating in an Accountable Care Organization (or other type of Medicare initiative) that’s approved for a SNF 3-Day Rule Waiver, you may not need to have a 3-day inpatient hospital stay before getting coverage.</a:t>
            </a:r>
          </a:p>
        </p:txBody>
      </p:sp>
    </p:spTree>
    <p:extLst>
      <p:ext uri="{BB962C8B-B14F-4D97-AF65-F5344CB8AC3E}">
        <p14:creationId xmlns:p14="http://schemas.microsoft.com/office/powerpoint/2010/main" val="2388165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11"/>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Here’s more detail about what’s covered under Part A:</a:t>
            </a:r>
          </a:p>
          <a:p>
            <a:pPr marL="119037" marR="0" lvl="0" indent="-119037" algn="l" defTabSz="914400" rtl="0" eaLnBrk="1" fontAlgn="auto" latinLnBrk="0" hangingPunct="1">
              <a:lnSpc>
                <a:spcPct val="100000"/>
              </a:lnSpc>
              <a:spcBef>
                <a:spcPts val="611"/>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Blood – If the hospital gets blood from a blood bank at no charge, you won’t have to pay for it or replace it. If the hospital has to buy blood for you, you must either pay the hospital costs for the first 3 units of blood you get in a calendar year or have the blood donated by you or someone else.  </a:t>
            </a:r>
          </a:p>
          <a:p>
            <a:pPr marL="119037" marR="0" lvl="0" indent="-119037" algn="l" defTabSz="914400" rtl="0" eaLnBrk="1" fontAlgn="auto" latinLnBrk="0" hangingPunct="1">
              <a:lnSpc>
                <a:spcPct val="100000"/>
              </a:lnSpc>
              <a:spcBef>
                <a:spcPts val="611"/>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Hospice care.</a:t>
            </a:r>
          </a:p>
          <a:p>
            <a:pPr marL="119037" marR="0" lvl="0" indent="-119037" algn="l" defTabSz="914400" rtl="0" eaLnBrk="1" fontAlgn="auto" latinLnBrk="0" hangingPunct="1">
              <a:lnSpc>
                <a:spcPct val="100000"/>
              </a:lnSpc>
              <a:spcBef>
                <a:spcPts val="611"/>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Home health care.</a:t>
            </a:r>
          </a:p>
          <a:p>
            <a:pPr marL="119037" marR="0" lvl="0" indent="-119037" algn="l" defTabSz="914400" rtl="0" eaLnBrk="1" fontAlgn="auto" latinLnBrk="0" hangingPunct="1">
              <a:lnSpc>
                <a:spcPct val="100000"/>
              </a:lnSpc>
              <a:spcBef>
                <a:spcPts val="611"/>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Certain inpatient health care services in approved religious nonmedical health care institutions (RNHCIs) – Medicare will only cover the inpatient non-religious, nonmedical items and services. Examples include room and board, or any items or services that don't require a doctor's order or prescription, like un-medicated wound dressings or use of a simple walker.</a:t>
            </a:r>
          </a:p>
        </p:txBody>
      </p:sp>
    </p:spTree>
    <p:extLst>
      <p:ext uri="{BB962C8B-B14F-4D97-AF65-F5344CB8AC3E}">
        <p14:creationId xmlns:p14="http://schemas.microsoft.com/office/powerpoint/2010/main" val="2693504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46755" y="3578578"/>
            <a:ext cx="6626577" cy="5305778"/>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You usually don’t pay a monthly premium for Part A coverage if you or your spouse paid enough Medicare taxes while working. This is sometimes called premium-free Part A. Federal Insurance Contributions Act (FICA) tax is a U.S. federal payroll (or employment) tax imposed on both employees and employers to fund Social Security and Medicare.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About 99% of people with Medicare don’t pay a Part A premium since they’ve worked at least 40 quarters (10 years) of Medicare-covered employment. Enrollees 65 and over and certain persons with disabilities who have fewer than 40 quarters of coverage pay a monthly premium to get coverage under Part A unless they can get benefits through a spouse or family member’s record.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If you aren’t eligible for premium-free Part A, you may be able to buy Part A if you’re:</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65 or older, and you’ve enrolled in (or are enrolling in) Part B, and meet the citizenship and 5-year residency requirements.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Under 65, have a disability, and your premium-free Part A coverage ended because you returned to work. If you’re under 65 and have a disability, you may continue to get premium-free Part A for up to 8 1/2 years after you return to work.</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In most cases, if you choose to buy Part A, you must also have Part B and pay monthly premiums for both. The amount of the Part A premium depends on how long you or your spouse worked in Medicare-covered employment.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Social Security determines if you have to pay a monthly premium for Part A. In 2020, the Part A premium for a person who has worked less than 30 quarters of Medicare-covered employment is $458 per month ($471 in 2021). Those who have between 30 and 39 quarters of coverage may buy Part A at a reduced monthly premium rate, which is $252 for 2020 ($259</a:t>
            </a:r>
            <a:r>
              <a:rPr kumimoji="0" lang="en-US" sz="1100" b="0" i="0" u="none" strike="noStrike" kern="1200" cap="none" spc="0" normalizeH="0" noProof="0" dirty="0">
                <a:ln>
                  <a:noFill/>
                </a:ln>
                <a:solidFill>
                  <a:prstClr val="black"/>
                </a:solidFill>
                <a:effectLst/>
                <a:uLnTx/>
                <a:uFillTx/>
                <a:latin typeface="+mn-lt"/>
                <a:ea typeface="+mn-ea"/>
                <a:cs typeface="+mn-cs"/>
              </a:rPr>
              <a:t> in 2021)</a:t>
            </a:r>
            <a:r>
              <a:rPr kumimoji="0" lang="en-US" sz="11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If you aren’t eligible for premium-free Part A, and you don’t buy it when you’re first eligible, your monthly premium may go up 10% for every 12 months you didn’t have the coverage. You’ll have to pay the higher premium for twice the number of years you could’ve had Part A, but didn’t sign up.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If you have limited income and resources, your state may help you pay for Part A and/or Part B (see Lesson 7). Call Social Security at 1‑800‑772–1213; TTY: 1-800-325-0778 for more information about the Part A premium.</a:t>
            </a:r>
          </a:p>
          <a:p>
            <a:pPr marL="0" indent="0">
              <a:buNone/>
            </a:pPr>
            <a:endParaRPr lang="en-US" dirty="0"/>
          </a:p>
        </p:txBody>
      </p:sp>
    </p:spTree>
    <p:extLst>
      <p:ext uri="{BB962C8B-B14F-4D97-AF65-F5344CB8AC3E}">
        <p14:creationId xmlns:p14="http://schemas.microsoft.com/office/powerpoint/2010/main" val="1794143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80622" y="3578578"/>
            <a:ext cx="6524978" cy="5362222"/>
          </a:xfrm>
        </p:spPr>
        <p:txBody>
          <a:bodyPr/>
          <a:lstStyle/>
          <a:p>
            <a:pPr marL="0" lvl="0" indent="0">
              <a:spcBef>
                <a:spcPts val="600"/>
              </a:spcBef>
              <a:buNone/>
              <a:defRPr/>
            </a:pPr>
            <a:r>
              <a:rPr kumimoji="0" lang="en-US" b="0" i="0" u="none" strike="noStrike" kern="1200" cap="none" spc="0" normalizeH="0" baseline="0" noProof="0" dirty="0">
                <a:ln>
                  <a:noFill/>
                </a:ln>
                <a:solidFill>
                  <a:prstClr val="black"/>
                </a:solidFill>
                <a:effectLst/>
                <a:uLnTx/>
                <a:uFillTx/>
              </a:rPr>
              <a:t>The actual dollar amounts are updated yearly. To see the most current amounts, visit</a:t>
            </a:r>
            <a:r>
              <a:rPr lang="en-US" dirty="0">
                <a:hlinkClick r:id="rId3"/>
              </a:rPr>
              <a:t> Medicare.gov/your-medicare-costs/medicare-costs-at-a-glance</a:t>
            </a:r>
            <a:r>
              <a:rPr kumimoji="0" lang="en-US" b="0" i="0" u="none" strike="noStrike" kern="1200" cap="none" spc="0" normalizeH="0" baseline="0" noProof="0" dirty="0">
                <a:ln>
                  <a:noFill/>
                </a:ln>
                <a:solidFill>
                  <a:prstClr val="black"/>
                </a:solidFill>
                <a:effectLst/>
                <a:uLnTx/>
                <a:uFillTx/>
              </a:rPr>
              <a:t>. This is what you pay per benefit period (discussed on the next slide) for Part A–covered medically necessary services:</a:t>
            </a:r>
          </a:p>
          <a:p>
            <a:pPr marL="119037" lvl="0" indent="-119037">
              <a:spcBef>
                <a:spcPts val="600"/>
              </a:spcBef>
              <a:defRPr/>
            </a:pPr>
            <a:r>
              <a:rPr kumimoji="0" lang="en-US" b="1" i="0" u="none" strike="noStrike" kern="1200" cap="none" spc="0" normalizeH="0" baseline="0" noProof="0" dirty="0">
                <a:ln>
                  <a:noFill/>
                </a:ln>
                <a:solidFill>
                  <a:prstClr val="black"/>
                </a:solidFill>
                <a:effectLst/>
                <a:uLnTx/>
                <a:uFillTx/>
              </a:rPr>
              <a:t>Hospital Inpatient Stay</a:t>
            </a:r>
            <a:r>
              <a:rPr kumimoji="0" lang="en-US" b="0" i="0" u="none" strike="noStrike" kern="1200" cap="none" spc="0" normalizeH="0" baseline="0" noProof="0" dirty="0">
                <a:ln>
                  <a:noFill/>
                </a:ln>
                <a:solidFill>
                  <a:prstClr val="black"/>
                </a:solidFill>
                <a:effectLst/>
                <a:uLnTx/>
                <a:uFillTx/>
              </a:rPr>
              <a:t>: After you pay the deductible amount of $1,408 ($1,484 in 2021), you pay no coinsurance for days 1–60; $352 ($371 in 2021) for coinsurance per day for days 61–90; $704 ($742 in 2021) for coinsurance per each “lifetime reserve day” for days 91 and beyond each benefit period (up to 60 days over your lifetime); all costs for each day beyond lifetime reserve days. </a:t>
            </a:r>
            <a:endParaRPr lang="en-US" dirty="0">
              <a:solidFill>
                <a:prstClr val="black"/>
              </a:solidFill>
            </a:endParaRPr>
          </a:p>
          <a:p>
            <a:pPr marL="119037" lvl="0" indent="-119037">
              <a:spcBef>
                <a:spcPts val="600"/>
              </a:spcBef>
              <a:defRPr/>
            </a:pPr>
            <a:r>
              <a:rPr kumimoji="0" lang="en-US" b="1" i="0" u="none" strike="noStrike" kern="1200" cap="none" spc="0" normalizeH="0" baseline="0" noProof="0" dirty="0">
                <a:ln>
                  <a:noFill/>
                </a:ln>
                <a:solidFill>
                  <a:prstClr val="black"/>
                </a:solidFill>
                <a:effectLst/>
                <a:uLnTx/>
                <a:uFillTx/>
              </a:rPr>
              <a:t>Mental</a:t>
            </a:r>
            <a:r>
              <a:rPr kumimoji="0" lang="en-US" b="1" i="0" u="none" strike="noStrike" kern="1200" cap="none" spc="0" normalizeH="0" noProof="0" dirty="0">
                <a:ln>
                  <a:noFill/>
                </a:ln>
                <a:solidFill>
                  <a:prstClr val="black"/>
                </a:solidFill>
                <a:effectLst/>
                <a:uLnTx/>
                <a:uFillTx/>
              </a:rPr>
              <a:t> Health Inpatient Stay</a:t>
            </a:r>
            <a:r>
              <a:rPr kumimoji="0" lang="en-US" i="0" u="none" strike="noStrike" kern="1200" cap="none" spc="0" normalizeH="0" noProof="0" dirty="0">
                <a:ln>
                  <a:noFill/>
                </a:ln>
                <a:solidFill>
                  <a:prstClr val="black"/>
                </a:solidFill>
                <a:effectLst/>
                <a:uLnTx/>
                <a:uFillTx/>
              </a:rPr>
              <a:t>: After you pay the deductible amount of </a:t>
            </a:r>
            <a:r>
              <a:rPr lang="en-US" dirty="0">
                <a:solidFill>
                  <a:prstClr val="black"/>
                </a:solidFill>
              </a:rPr>
              <a:t>$1,408 ($1,484 in 2021), you pay no coinsurance days 1–60; $352 ($371 in 2021) for coinsurance per day for days 61–90; $704 ($742 in 2021) for coinsurance per “lifetime reserve day” after day 90 for each benefit period (up to 60 days over your lifetime); all costs for each day after the lifetime reserve days. Twenty percent</a:t>
            </a:r>
            <a:r>
              <a:rPr lang="en-US" strike="noStrike" baseline="0" dirty="0">
                <a:solidFill>
                  <a:prstClr val="black"/>
                </a:solidFill>
              </a:rPr>
              <a:t> </a:t>
            </a:r>
            <a:r>
              <a:rPr lang="en-US" dirty="0">
                <a:solidFill>
                  <a:prstClr val="black"/>
                </a:solidFill>
              </a:rPr>
              <a:t>of the Medicare-approved amount for mental health services you get from doctors and other providers while you're a hospital inpatient.</a:t>
            </a:r>
          </a:p>
          <a:p>
            <a:pPr marL="117475" lvl="1">
              <a:defRPr/>
            </a:pPr>
            <a:r>
              <a:rPr lang="en-US" b="1" dirty="0">
                <a:solidFill>
                  <a:prstClr val="black"/>
                </a:solidFill>
              </a:rPr>
              <a:t>NOTE</a:t>
            </a:r>
            <a:r>
              <a:rPr lang="en-US" dirty="0">
                <a:solidFill>
                  <a:prstClr val="black"/>
                </a:solidFill>
              </a:rPr>
              <a:t>: There's no limit to the number of benefit periods you can have when you get mental health care in a general hospital. You can also have multiple benefit periods when you get care in a psychiatric hospital. Remember, there's a lifetime limit of 190 days.</a:t>
            </a:r>
            <a:br>
              <a:rPr kumimoji="0" lang="en-US" i="0" u="none" strike="noStrike" kern="1200" cap="none" spc="0" normalizeH="0" noProof="0" dirty="0">
                <a:ln>
                  <a:noFill/>
                </a:ln>
                <a:solidFill>
                  <a:prstClr val="black"/>
                </a:solidFill>
                <a:effectLst/>
                <a:uLnTx/>
                <a:uFillTx/>
              </a:rPr>
            </a:br>
            <a:endParaRPr kumimoji="0" lang="en-US" b="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10694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this session, we’ll discuss</a:t>
            </a:r>
            <a:r>
              <a:rPr kumimoji="0" lang="en-US" sz="1200" b="0" i="0" u="none" strike="noStrike" kern="1200" cap="none" spc="0" normalizeH="0" noProof="0" dirty="0">
                <a:ln>
                  <a:noFill/>
                </a:ln>
                <a:solidFill>
                  <a:prstClr val="black"/>
                </a:solidFill>
                <a:effectLst/>
                <a:uLnTx/>
                <a:uFillTx/>
                <a:latin typeface="+mn-lt"/>
                <a:ea typeface="+mn-ea"/>
                <a:cs typeface="+mn-cs"/>
              </a:rPr>
              <a:t> the basics of Medicare. It will help you</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Compare the parts of Medicare and coverage options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Explain benefits and costs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Compare Original Medicare and Medicare Advantage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Discuss how Medicare Supplement Insurance (Medigap) policies and Medicare Advantage (MA) Plans are different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Describe the Health Insurance Marketplace® and what people nearing Medicare eligibility need to know</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Recognize programs for people with limited income and resources </a:t>
            </a:r>
          </a:p>
          <a:p>
            <a:pPr marL="0" indent="0">
              <a:buNone/>
            </a:pPr>
            <a:endParaRPr lang="en-US" dirty="0"/>
          </a:p>
        </p:txBody>
      </p:sp>
    </p:spTree>
    <p:extLst>
      <p:ext uri="{BB962C8B-B14F-4D97-AF65-F5344CB8AC3E}">
        <p14:creationId xmlns:p14="http://schemas.microsoft.com/office/powerpoint/2010/main" val="2928827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a:spcBef>
                <a:spcPts val="600"/>
              </a:spcBef>
            </a:pPr>
            <a:r>
              <a:rPr lang="en-US" b="1" dirty="0"/>
              <a:t>SNF Care</a:t>
            </a:r>
            <a:r>
              <a:rPr lang="en-US" dirty="0"/>
              <a:t>: </a:t>
            </a:r>
            <a:r>
              <a:rPr lang="en-US" dirty="0">
                <a:hlinkClick r:id="rId3"/>
              </a:rPr>
              <a:t>Medicare.gov/coverage/skilled-nursing-facility-snf-care</a:t>
            </a:r>
            <a:r>
              <a:rPr lang="en-US" dirty="0"/>
              <a:t> – $0 for first 20 days of each benefit period; $176 ($185.50 in 2021) for coinsurance per day for days 21–100 of each benefit period; all costs after day 100 (see benefit periods on the next page).</a:t>
            </a:r>
          </a:p>
          <a:p>
            <a:pPr>
              <a:spcBef>
                <a:spcPts val="600"/>
              </a:spcBef>
            </a:pPr>
            <a:r>
              <a:rPr lang="en-US" b="1" dirty="0"/>
              <a:t>Home Health Care Services</a:t>
            </a:r>
            <a:r>
              <a:rPr lang="en-US" dirty="0"/>
              <a:t>: </a:t>
            </a:r>
            <a:r>
              <a:rPr lang="en-US" dirty="0">
                <a:hlinkClick r:id="rId4"/>
              </a:rPr>
              <a:t>Medicare.gov/coverage/home-health-services</a:t>
            </a:r>
            <a:r>
              <a:rPr lang="en-US" dirty="0"/>
              <a:t> – $0 for home health care services; 20% of the Medicare-approved amount for Durable medical equipment (DME) for providers accepting assignment.</a:t>
            </a:r>
          </a:p>
          <a:p>
            <a:pPr>
              <a:spcBef>
                <a:spcPts val="600"/>
              </a:spcBef>
            </a:pPr>
            <a:r>
              <a:rPr lang="en-US" b="1" dirty="0"/>
              <a:t>Hospice Care</a:t>
            </a:r>
            <a:r>
              <a:rPr lang="en-US" dirty="0"/>
              <a:t>: $0 for hospice care; up to $5 per Rx to manage pain and symptoms while at home; 5% of the Medicare-approved amount for inpatient respite care. Medicare doesn’t cover room and board when you get hospice care in your home or another facility where you live (like a nursing home).</a:t>
            </a:r>
          </a:p>
          <a:p>
            <a:pPr>
              <a:spcBef>
                <a:spcPts val="600"/>
              </a:spcBef>
            </a:pPr>
            <a:r>
              <a:rPr lang="en-US" b="1" dirty="0"/>
              <a:t>Blood</a:t>
            </a:r>
            <a:r>
              <a:rPr lang="en-US" dirty="0"/>
              <a:t> – If the hospital gets blood from a blood bank at no charge, you won’t have to pay for it or replace it. If the hospital has to buy blood for you, you must either pay the hospital costs for the first 3 units of blood you get in a calendar year or have the blood donated by you or someone else. </a:t>
            </a:r>
          </a:p>
          <a:p>
            <a:pPr marL="0" indent="0">
              <a:spcBef>
                <a:spcPts val="600"/>
              </a:spcBef>
              <a:buNone/>
            </a:pPr>
            <a:r>
              <a:rPr lang="en-US" b="1" dirty="0"/>
              <a:t>NOTE</a:t>
            </a:r>
            <a:r>
              <a:rPr lang="en-US" dirty="0"/>
              <a:t>: If you can’t afford to pay these costs, there are programs that may help. These programs are discussed later in Lesson 7.</a:t>
            </a:r>
          </a:p>
        </p:txBody>
      </p:sp>
    </p:spTree>
    <p:extLst>
      <p:ext uri="{BB962C8B-B14F-4D97-AF65-F5344CB8AC3E}">
        <p14:creationId xmlns:p14="http://schemas.microsoft.com/office/powerpoint/2010/main" val="1269490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benefit period refers to the way that Original Medicare measures your use of hospital and SNF care. A benefit period begins the day you’re admitted as an inpatient in a hospital or SNF. The benefit period ends when you haven’t gotten any inpatient hospital care (or skilled care in a SNF) for 60 days in a row. If you go into a hospital or a SNF after one benefit period has ended, a new benefit period begins.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must pay the Part A inpatient hospital deductible for each benefit period. There’s no limit to the number of benefit periods you can have. Benefit periods can span across calendar years.</a:t>
            </a:r>
          </a:p>
          <a:p>
            <a:pPr marL="0" indent="0">
              <a:buNone/>
            </a:pPr>
            <a:endParaRPr lang="en-US" dirty="0"/>
          </a:p>
        </p:txBody>
      </p:sp>
    </p:spTree>
    <p:extLst>
      <p:ext uri="{BB962C8B-B14F-4D97-AF65-F5344CB8AC3E}">
        <p14:creationId xmlns:p14="http://schemas.microsoft.com/office/powerpoint/2010/main" val="2628945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203199" y="3578578"/>
            <a:ext cx="6536267" cy="5204178"/>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If you're getting Social Security or Railroad Retirement Board (RRB) benefits at least 4 months before you turn 65, you’ll be automatically enrolled in premium-free Part A.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If you don't get Part A automatically, you should consider signing up for Part A when you're first eligible (during your Initial Enrollment Period (IEP)). Most people don’t pay a monthly premium for Part A coverage because they or their spouse paid Medicare taxes while working.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If you aren’t eligible for premium-free Part A, and you don’t buy it when you’re first eligible, your monthly premium may go up 10%. You’ll have to pay the higher premium for twice the number of years you could’ve had Part A, but didn’t sign up. The Part A late enrollment penalty applies after 12 months have elapsed from the last day of the IEP to the last date of the enrollment period you used to enroll. In other words, if it's less than 12 months, the penalty won’t apply. This penalty also won’t apply to you if you're eligible for a Special Enrollment Period (SEP). Remember, you’re only eligible for an SEP when first eligible for Medicare, if you or your spouse (or family member if you’re disabled) is actively working, and covered by a group health plan (GHP) through the employer or union based on that work, or during the 8-month period that begins the month after the employment ends or the GHP coverage ends, whichever happens first. If you're still working or have coverage through a spouse, talk to your employer benefits coordinator to learn how enrolling in Medicare (or delaying enrollment) will affect your employer coverage.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You can no longer contribute to a Health Savings Account (HSA) if you have Medicare. Talk to your company’s benefits administrator about when you should stop contributing to an HSA if you plan to sign up for Medicare. You may have to stop contributing to your HSA up to 6 months before your Medicare starts if you delay enrolling. Your Part A may be retroactive up to 6 months, but can’t be effective earlier than your first month of eligibility. You can withdraw money from your HSA after you enroll in Medicare to help pay for medical expenses (like deductibles, premiums, copayments). If you contribute to your HSA after you have Medicare, you could be subject to a tax penalty by the Internal Revenue Service (IRS). See IRS Publication 969 for more information: </a:t>
            </a:r>
            <a:r>
              <a:rPr kumimoji="0" lang="en-US" sz="1100" b="0" i="0" u="none" strike="noStrike" kern="1200" cap="none" spc="0" normalizeH="0" baseline="0" noProof="0" dirty="0">
                <a:ln>
                  <a:noFill/>
                </a:ln>
                <a:solidFill>
                  <a:prstClr val="black"/>
                </a:solidFill>
                <a:effectLst/>
                <a:uLnTx/>
                <a:uFillTx/>
                <a:latin typeface="+mn-lt"/>
                <a:ea typeface="+mn-ea"/>
                <a:cs typeface="+mn-cs"/>
                <a:hlinkClick r:id="rId3"/>
              </a:rPr>
              <a:t>IRS.gov/pub/irs-pdf/p969.pdf</a:t>
            </a:r>
            <a:r>
              <a:rPr kumimoji="0" lang="en-US" sz="11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NOTE</a:t>
            </a:r>
            <a:r>
              <a:rPr kumimoji="0" lang="en-US" sz="1100" b="0" i="0" u="none" strike="noStrike" kern="1200" cap="none" spc="0" normalizeH="0" baseline="0" noProof="0" dirty="0">
                <a:ln>
                  <a:noFill/>
                </a:ln>
                <a:solidFill>
                  <a:prstClr val="black"/>
                </a:solidFill>
                <a:effectLst/>
                <a:uLnTx/>
                <a:uFillTx/>
                <a:latin typeface="+mn-lt"/>
                <a:ea typeface="+mn-ea"/>
                <a:cs typeface="+mn-cs"/>
              </a:rPr>
              <a:t>: To avoid Internal Revenue Service (IRS) tax penalties, stop contributions to your Health Savings Account before Medicare starts.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178119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270933" y="3578578"/>
            <a:ext cx="6344356" cy="4899378"/>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Part B helps cover medically necessary:</a:t>
            </a:r>
          </a:p>
          <a:p>
            <a:pPr marL="174656" marR="0" lvl="0" indent="-174656"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Doctors’ services – Services that are medically necessary.</a:t>
            </a:r>
          </a:p>
          <a:p>
            <a:pPr marL="174656" marR="0" lvl="0" indent="-174656"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Outpatient medical and surgical services and supplies – For approved procedures like X-rays or stitches. </a:t>
            </a:r>
          </a:p>
          <a:p>
            <a:pPr marL="174656" marR="0" lvl="0" indent="-174656"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Clinical laboratory services – Blood tests, urinalysis, and some screening tests.</a:t>
            </a:r>
          </a:p>
          <a:p>
            <a:pPr marL="174656" marR="0" lvl="0" indent="-174656"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Durable medical equipment (DME) – like walkers, wheelchairs, and canes. </a:t>
            </a:r>
          </a:p>
          <a:p>
            <a:pPr marL="174656" marR="0" lvl="0" indent="-174656"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Diabetic testing equipment and supplies – Blood sugar (glucose) testing monitors, blood sugar test strips, insulin, lancet devices and lancets, blood sugar control solutions, and therapeutic shoes or inserts.</a:t>
            </a:r>
          </a:p>
          <a:p>
            <a:pPr marL="174656" marR="0" lvl="0" indent="-174656"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Preventive services – Many exams, tests, screenings, and some shots to prevent, find, or manage a medical problem (like flu shots and a yearly wellness visit). </a:t>
            </a:r>
          </a:p>
          <a:p>
            <a:pPr marL="174656" marR="0" lvl="0" indent="-174656"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Home health services – You can use your home health benefits under Part A and/or Part B. Part B pays for home health care if an inpatient hospital stay doesn’t precede the need for home health care, or when the number of Part A-covered home health care visits exceed 100. For more information, visit the “Medicare and Home Health Care” publication (Medicare Product No. 10969) at </a:t>
            </a:r>
            <a:r>
              <a:rPr kumimoji="0" lang="en-US" sz="1100" b="0" i="0" u="sng" strike="noStrike" kern="1200" cap="none" spc="0" normalizeH="0" baseline="0" noProof="0" dirty="0">
                <a:ln>
                  <a:noFill/>
                </a:ln>
                <a:solidFill>
                  <a:prstClr val="black"/>
                </a:solidFill>
                <a:effectLst/>
                <a:uLnTx/>
                <a:uFillTx/>
                <a:latin typeface="+mn-lt"/>
                <a:ea typeface="+mn-ea"/>
                <a:cs typeface="+mn-cs"/>
                <a:hlinkClick r:id="rId3"/>
              </a:rPr>
              <a:t>Medicare.gov/Pubs/pdf/10969-Medicare-and-Home-Health-Care.pdf</a:t>
            </a:r>
            <a:r>
              <a:rPr kumimoji="0" lang="en-US" sz="1100" b="0" i="0" u="none" strike="noStrike" kern="1200" cap="none" spc="0" normalizeH="0" baseline="0" noProof="0" dirty="0">
                <a:ln>
                  <a:noFill/>
                </a:ln>
                <a:solidFill>
                  <a:prstClr val="black"/>
                </a:solidFill>
                <a:effectLst/>
                <a:uLnTx/>
                <a:uFillTx/>
                <a:latin typeface="+mn-lt"/>
                <a:ea typeface="+mn-ea"/>
                <a:cs typeface="+mn-cs"/>
              </a:rPr>
              <a:t>. You can also visit </a:t>
            </a:r>
            <a:r>
              <a:rPr kumimoji="0" lang="en-US" sz="1100" b="0" i="0" u="none" strike="noStrike" kern="1200" cap="none" spc="0" normalizeH="0" baseline="0" noProof="0" dirty="0">
                <a:ln>
                  <a:noFill/>
                </a:ln>
                <a:solidFill>
                  <a:prstClr val="black"/>
                </a:solidFill>
                <a:effectLst/>
                <a:uLnTx/>
                <a:uFillTx/>
                <a:latin typeface="+mn-lt"/>
                <a:ea typeface="+mn-ea"/>
                <a:cs typeface="+mn-cs"/>
                <a:hlinkClick r:id="rId4"/>
              </a:rPr>
              <a:t>CMS.gov/Center/Provider-Type/Home-Health-Agency-HHA-Center.html</a:t>
            </a:r>
            <a:r>
              <a:rPr kumimoji="0" lang="en-US" sz="1100" b="0" i="0" u="none" strike="noStrike" kern="1200" cap="none" spc="0" normalizeH="0" baseline="0" noProof="0" dirty="0">
                <a:ln>
                  <a:noFill/>
                </a:ln>
                <a:solidFill>
                  <a:prstClr val="black"/>
                </a:solidFill>
                <a:effectLst/>
                <a:uLnTx/>
                <a:uFillTx/>
                <a:latin typeface="+mn-lt"/>
                <a:ea typeface="+mn-ea"/>
                <a:cs typeface="+mn-cs"/>
              </a:rPr>
              <a:t>.</a:t>
            </a:r>
          </a:p>
          <a:p>
            <a:pPr marL="174656" marR="0" lvl="0" indent="-174656"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Medically necessary outpatient physical and occupational therapy, and speech-language pathology services.</a:t>
            </a:r>
          </a:p>
          <a:p>
            <a:pPr marL="174656" marR="0" lvl="0" indent="-174656"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Outpatient mental health care services.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To find out if Medicare covers a service not on this list, visit </a:t>
            </a:r>
            <a:r>
              <a:rPr kumimoji="0" lang="en-US" sz="1100" b="0" i="0" u="none" strike="noStrike" kern="1200" cap="none" spc="0" normalizeH="0" baseline="0" noProof="0" dirty="0">
                <a:ln>
                  <a:noFill/>
                </a:ln>
                <a:solidFill>
                  <a:prstClr val="black"/>
                </a:solidFill>
                <a:effectLst/>
                <a:uLnTx/>
                <a:uFillTx/>
                <a:latin typeface="+mn-lt"/>
                <a:ea typeface="+mn-ea"/>
                <a:cs typeface="+mn-cs"/>
                <a:hlinkClick r:id="rId5"/>
              </a:rPr>
              <a:t>Medicare.gov/coverage</a:t>
            </a:r>
            <a:r>
              <a:rPr kumimoji="0" lang="en-US" sz="1100" b="0" i="0" u="none" strike="noStrike" kern="1200" cap="none" spc="0" normalizeH="0" baseline="0" noProof="0" dirty="0">
                <a:ln>
                  <a:noFill/>
                </a:ln>
                <a:solidFill>
                  <a:prstClr val="black"/>
                </a:solidFill>
                <a:effectLst/>
                <a:uLnTx/>
                <a:uFillTx/>
                <a:latin typeface="+mn-lt"/>
                <a:ea typeface="+mn-ea"/>
                <a:cs typeface="+mn-cs"/>
              </a:rPr>
              <a:t>, or call 1-800-MEDICARE (1-800-633-4227): TTY 1-877-486-2048. You can also download the “What’s covered” mobile app. The app is available for free on both the App Store and Google Play.  </a:t>
            </a:r>
          </a:p>
        </p:txBody>
      </p:sp>
    </p:spTree>
    <p:extLst>
      <p:ext uri="{BB962C8B-B14F-4D97-AF65-F5344CB8AC3E}">
        <p14:creationId xmlns:p14="http://schemas.microsoft.com/office/powerpoint/2010/main" val="2915276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88103"/>
            <a:ext cx="5486400" cy="4899378"/>
          </a:xfrm>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Medicare also covers many preventive services (health care to prevent illness or detect illness at an early stage, when treatment is likely to work best). You pay nothing for most covered preventive services if you get the services from a doctor or other qualified health care provider who accepts assignment (agreement by your doctor, provider, or supplier to be paid directly by Medicare, to accept the payment amount Medicare approves for the service, and not to bill you for any more than the Medicare deductible and coinsurance). However, for some preventive services, you may have to pay a deductible, coinsurance, or both. These costs may also apply if you get a preventive service in the same visit as a non-preventive service. Talk to your health care provider about the services that are right for you.</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more preventive service information, review the Medicare publication “Your Guide to Medicare Preventive Services” (CMS Product No. 10110) at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rPr>
              <a:t>Medicare.gov/Pubs/pdf/10110-Medicare-Preventive-Services.pdf</a:t>
            </a:r>
            <a:r>
              <a:rPr kumimoji="0" lang="en-US" sz="1200" b="0" i="0" u="none" strike="noStrike" kern="1200" cap="none" spc="0" normalizeH="0" baseline="0" noProof="0" dirty="0">
                <a:ln>
                  <a:noFill/>
                </a:ln>
                <a:solidFill>
                  <a:prstClr val="black"/>
                </a:solidFill>
                <a:effectLst/>
                <a:uLnTx/>
                <a:uFillTx/>
                <a:latin typeface="+mn-lt"/>
                <a:ea typeface="+mn-ea"/>
                <a:cs typeface="+mn-cs"/>
              </a:rPr>
              <a:t>. To find out if your test, item, or service is covered, visit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4"/>
              </a:rPr>
              <a:t>Medicare.gov/coverage</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indent="0">
              <a:buNone/>
            </a:pPr>
            <a:endParaRPr lang="en-US" dirty="0"/>
          </a:p>
        </p:txBody>
      </p:sp>
    </p:spTree>
    <p:extLst>
      <p:ext uri="{BB962C8B-B14F-4D97-AF65-F5344CB8AC3E}">
        <p14:creationId xmlns:p14="http://schemas.microsoft.com/office/powerpoint/2010/main" val="1838422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Medicare doesn’t cover everything. If you need certain services that aren’t covered under Part A or Part B, you’ll have to pay for them yourself unless:</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have other coverage (including Medicaid) to cover the costs</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You’re in an MA Plan that covers these services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Some of the items and services that Original Medicare doesn’t cover include:</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Most dental care </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Eye exams related to prescribing glasses </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Dentures </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Cosmetic surgery </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Massage therapy </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Routine physical exams </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Acupuncture or other types of acupuncture (like dry needling) for any condition other than chronic low back pain</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Hearing aids and exams for fitting them </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Long-term care </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Concierge care (also called concierge medicine, retainer-based medicine, boutique medicine, platinum practice, or direct care) </a:t>
            </a:r>
          </a:p>
        </p:txBody>
      </p:sp>
    </p:spTree>
    <p:extLst>
      <p:ext uri="{BB962C8B-B14F-4D97-AF65-F5344CB8AC3E}">
        <p14:creationId xmlns:p14="http://schemas.microsoft.com/office/powerpoint/2010/main" val="30153841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lvl="0" indent="0" defTabSz="918040">
              <a:spcBef>
                <a:spcPts val="602"/>
              </a:spcBef>
              <a:buNone/>
              <a:defRPr/>
            </a:pPr>
            <a:r>
              <a:rPr lang="en-US" dirty="0"/>
              <a:t>The monthly Part B premium will be deducted automatically from your Social Security benefit payment when your coverage starts. If your Social Security benefits aren’t enough to cover the whole Part B premium or you stop getting Social Security benefits, you’ll get a bill for your Part B premium every 3 months. The monthly Part B standard premium is $144.60 in 2020 ($148.50 in 2021).</a:t>
            </a:r>
          </a:p>
          <a:p>
            <a:pPr marL="0" lvl="0" indent="0" defTabSz="918040">
              <a:spcBef>
                <a:spcPts val="602"/>
              </a:spcBef>
              <a:buNone/>
              <a:defRPr/>
            </a:pPr>
            <a:r>
              <a:rPr kumimoji="0" lang="en-US" sz="1200" b="1" i="0" u="none" strike="noStrike" kern="1200" cap="none" spc="0" normalizeH="0" baseline="0" noProof="0" dirty="0">
                <a:ln>
                  <a:noFill/>
                </a:ln>
                <a:solidFill>
                  <a:prstClr val="black"/>
                </a:solidFill>
                <a:effectLst/>
                <a:uLnTx/>
                <a:uFillTx/>
                <a:latin typeface="+mn-lt"/>
                <a:ea typeface="+mn-ea"/>
                <a:cs typeface="+mn-cs"/>
              </a:rPr>
              <a:t>REMEMBER</a:t>
            </a:r>
            <a:r>
              <a:rPr kumimoji="0" lang="en-US" sz="1200" b="0" i="0" u="none" strike="noStrike" kern="1200" cap="none" spc="0" normalizeH="0" baseline="0" noProof="0" dirty="0">
                <a:ln>
                  <a:noFill/>
                </a:ln>
                <a:solidFill>
                  <a:prstClr val="black"/>
                </a:solidFill>
                <a:effectLst/>
                <a:uLnTx/>
                <a:uFillTx/>
                <a:latin typeface="+mn-lt"/>
                <a:ea typeface="+mn-ea"/>
                <a:cs typeface="+mn-cs"/>
              </a:rPr>
              <a:t>: This premium may be higher if you didn’t choose Part B when you first became eligible. The cost of Part B may go up 10% for each 12-month period that you could’ve had Part B but didn’t take it. </a:t>
            </a:r>
            <a:r>
              <a:rPr lang="en-US" dirty="0"/>
              <a:t>In most cases, if you don’t sign up for Part B when you’re first eligible, you may have a delay in getting Medicare coverage in the future (in some cases over a year), and you may have to pay a late enrollment penalty for as long as you have Part B.</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8040" rtl="0" eaLnBrk="1" fontAlgn="auto" latinLnBrk="0" hangingPunct="1">
              <a:lnSpc>
                <a:spcPct val="100000"/>
              </a:lnSpc>
              <a:spcBef>
                <a:spcPts val="602"/>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You’ll pay the standard premium (or higher) in 2020 if you: </a:t>
            </a:r>
          </a:p>
          <a:p>
            <a:pPr marL="119037" marR="0" lvl="0" indent="-119037" algn="l" defTabSz="918040" rtl="0" eaLnBrk="1" fontAlgn="auto" latinLnBrk="0" hangingPunct="1">
              <a:lnSpc>
                <a:spcPct val="100000"/>
              </a:lnSpc>
              <a:spcBef>
                <a:spcPts val="602"/>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Enroll in Part B for the first time in 2020.</a:t>
            </a:r>
          </a:p>
          <a:p>
            <a:pPr marL="119037" marR="0" lvl="0" indent="-119037" algn="l" defTabSz="918040" rtl="0" eaLnBrk="1" fontAlgn="auto" latinLnBrk="0" hangingPunct="1">
              <a:lnSpc>
                <a:spcPct val="100000"/>
              </a:lnSpc>
              <a:spcBef>
                <a:spcPts val="602"/>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Don't get Social Security benefits.</a:t>
            </a:r>
          </a:p>
          <a:p>
            <a:pPr marL="119037" marR="0" lvl="0" indent="-119037" algn="l" defTabSz="918040" rtl="0" eaLnBrk="1" fontAlgn="auto" latinLnBrk="0" hangingPunct="1">
              <a:lnSpc>
                <a:spcPct val="100000"/>
              </a:lnSpc>
              <a:spcBef>
                <a:spcPts val="602"/>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Are directly billed for your Part B premiums.</a:t>
            </a:r>
          </a:p>
          <a:p>
            <a:pPr marL="119037" marR="0" lvl="0" indent="-119037" algn="l" defTabSz="918040" rtl="0" eaLnBrk="1" fontAlgn="auto" latinLnBrk="0" hangingPunct="1">
              <a:lnSpc>
                <a:spcPct val="100000"/>
              </a:lnSpc>
              <a:spcBef>
                <a:spcPts val="602"/>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Have Medicare and Medicaid, and Medicaid pays your premiums. (Your state will pay the standard premium amount of $144.60 in 2020 ($148.50 in 2021)).</a:t>
            </a:r>
          </a:p>
          <a:p>
            <a:pPr marL="119037" marR="0" lvl="0" indent="-119037" algn="l" defTabSz="918040" rtl="0" eaLnBrk="1" fontAlgn="auto" latinLnBrk="0" hangingPunct="1">
              <a:lnSpc>
                <a:spcPct val="100000"/>
              </a:lnSpc>
              <a:spcBef>
                <a:spcPts val="602"/>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Had a modified adjusted gross income (MAGI) as reported on your IRS tax return from 2 years ago above a certain amount. If so, you’ll pay the standard premium amount and an Income Related Monthly Adjustment Amount (IRMAA). IRMAA is an extra charge added to your premium (see next slide).</a:t>
            </a:r>
          </a:p>
        </p:txBody>
      </p:sp>
    </p:spTree>
    <p:extLst>
      <p:ext uri="{BB962C8B-B14F-4D97-AF65-F5344CB8AC3E}">
        <p14:creationId xmlns:p14="http://schemas.microsoft.com/office/powerpoint/2010/main" val="1034884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80622" y="3578578"/>
            <a:ext cx="6547556" cy="5317066"/>
          </a:xfrm>
        </p:spPr>
        <p:txBody>
          <a:bodyPr/>
          <a:lstStyle/>
          <a:p>
            <a:pPr marL="0" lvl="0" indent="0">
              <a:spcBef>
                <a:spcPts val="600"/>
              </a:spcBef>
              <a:buNone/>
              <a:defRPr/>
            </a:pPr>
            <a:r>
              <a:rPr lang="en-US" sz="1100" dirty="0"/>
              <a:t>Most people will pay the standard premium amount. If your modified adjusted gross income is above a certain amount, you may pay an Income Related Monthly Adjustment Amount (IRMAA). Roughly 5% of people with Medicare pay an income-related monthly adjustment amount. </a:t>
            </a:r>
            <a:r>
              <a:rPr kumimoji="0" lang="en-US" sz="1100" b="0" i="0" u="none" strike="noStrike" kern="1200" cap="none" spc="0" normalizeH="0" baseline="0" noProof="0" dirty="0">
                <a:ln>
                  <a:noFill/>
                </a:ln>
                <a:solidFill>
                  <a:prstClr val="black"/>
                </a:solidFill>
                <a:effectLst/>
                <a:uLnTx/>
                <a:uFillTx/>
              </a:rPr>
              <a:t>The total Part B premiums for people with higher income for 2020 are shown below.</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rPr>
              <a:t>For people whose income is: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rPr>
              <a:t>$87,000 or less, and file an individual tax return, file a joint tax return with a yearly income of $174,000 or less, or who are married and lived with their spouses at any time during the year, but who file separate tax returns from their spouses, the Part B premium is $144.60 per month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rPr>
              <a:t>Above $87,000–$109,000, and file an individual tax return, file a joint tax return with a yearly income above $174,000 and less than $218,000, the Part B premium is $202.40 per month</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rPr>
              <a:t>Above $109,000–$136,000, and file an individual tax return, file a joint tax return with a yearly income of above $218,000 and less than $272,000, the Part B premium is $289.20 per month</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rPr>
              <a:t>Above $136,500–$163,000, and file an individual tax return, file a joint tax return with an income above $272,000 up to $326,000, the Part B premium is $376.00 per month</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rPr>
              <a:t>Above $163,000 and less than $500,000, and file an individual tax return, file a joint tax return with an income above $326,000 and less than $750,000, the Part B premium is $462.70 per month</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rPr>
              <a:t>$500,000 or above, and file an individual tax return, file a joint tax return with an income above $750,000, the Part B premium is $491.60 per month</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rPr>
              <a:t>For people with Medicare who are married and lived with their spouses at any time during the year, but who file separate tax returns from their spouses whose income is:</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rPr>
              <a:t>Above $87,000 and less than $413,000, the Part B premium is $462.70 per month</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rPr>
              <a:t>Above $413,000, the Part B premium is $490.60 per month</a:t>
            </a:r>
          </a:p>
          <a:p>
            <a:pPr marL="0"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tab pos="119063" algn="l"/>
              </a:tabLst>
              <a:defRPr/>
            </a:pPr>
            <a:r>
              <a:rPr kumimoji="0" lang="en-US" sz="1100" b="0" i="0" u="none" strike="noStrike" kern="1200" cap="none" spc="0" normalizeH="0" baseline="0" noProof="0" dirty="0">
                <a:ln>
                  <a:noFill/>
                </a:ln>
                <a:solidFill>
                  <a:prstClr val="black"/>
                </a:solidFill>
                <a:effectLst/>
                <a:uLnTx/>
                <a:uFillTx/>
              </a:rPr>
              <a:t>If you have to pay a higher amount for your Part B premium and you disagree (for example, if your income goes down), call Social Security at 1-800‑772-1213; TTY: 1‑800‑325‑0778. </a:t>
            </a:r>
          </a:p>
          <a:p>
            <a:pPr marL="0"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tab pos="119063" algn="l"/>
              </a:tabLst>
              <a:defRPr/>
            </a:pPr>
            <a:r>
              <a:rPr kumimoji="0" lang="en-US" sz="1100" b="1" i="0" u="none" strike="noStrike" kern="1200" cap="none" spc="0" normalizeH="0" baseline="0" noProof="0" dirty="0">
                <a:ln>
                  <a:noFill/>
                </a:ln>
                <a:solidFill>
                  <a:prstClr val="black"/>
                </a:solidFill>
                <a:effectLst/>
                <a:uLnTx/>
                <a:uFillTx/>
              </a:rPr>
              <a:t>Note: </a:t>
            </a:r>
            <a:r>
              <a:rPr kumimoji="0" lang="en-US" sz="1100" b="0" i="0" u="none" strike="noStrike" kern="1200" cap="none" spc="0" normalizeH="0" baseline="0" noProof="0" dirty="0">
                <a:ln>
                  <a:noFill/>
                </a:ln>
                <a:solidFill>
                  <a:prstClr val="black"/>
                </a:solidFill>
                <a:effectLst/>
                <a:uLnTx/>
                <a:uFillTx/>
              </a:rPr>
              <a:t>You may pay more if you have a Part B late enrollment penalty.</a:t>
            </a:r>
          </a:p>
          <a:p>
            <a:pPr marL="0" indent="0">
              <a:buNone/>
            </a:pPr>
            <a:endParaRPr lang="en-US" sz="1100" dirty="0"/>
          </a:p>
        </p:txBody>
      </p:sp>
    </p:spTree>
    <p:extLst>
      <p:ext uri="{BB962C8B-B14F-4D97-AF65-F5344CB8AC3E}">
        <p14:creationId xmlns:p14="http://schemas.microsoft.com/office/powerpoint/2010/main" val="3437701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80622" y="3578578"/>
            <a:ext cx="6547556" cy="5317066"/>
          </a:xfrm>
        </p:spPr>
        <p:txBody>
          <a:bodyPr/>
          <a:lstStyle/>
          <a:p>
            <a:pPr marL="0" lvl="0" indent="0">
              <a:spcBef>
                <a:spcPts val="600"/>
              </a:spcBef>
              <a:buNone/>
              <a:defRPr/>
            </a:pPr>
            <a:r>
              <a:rPr lang="en-US" sz="1100" dirty="0"/>
              <a:t>Most people will pay the standard premium amount. If your modified adjusted gross income is above a certain amount, you may pay an Income Related Monthly Adjustment Amount (IRMAA). Roughly 5% of people with Medicare pay an income-related monthly adjustment amount. </a:t>
            </a:r>
            <a:r>
              <a:rPr kumimoji="0" lang="en-US" sz="1100" b="0" i="0" u="none" strike="noStrike" kern="1200" cap="none" spc="0" normalizeH="0" baseline="0" noProof="0" dirty="0">
                <a:ln>
                  <a:noFill/>
                </a:ln>
                <a:solidFill>
                  <a:prstClr val="black"/>
                </a:solidFill>
                <a:effectLst/>
                <a:uLnTx/>
                <a:uFillTx/>
              </a:rPr>
              <a:t>The total Part B premiums for people with higher income for 2021 are shown below.</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rPr>
              <a:t>For people whose income is: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rPr>
              <a:t>$88,000 or less, and file an individual tax return, file a joint tax return with a yearly income of $176,000 or less, or who are married and lived with their spouses at any time during the year, but who file separate tax returns from their spouses, the Part B premium is $148.50 per month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rPr>
              <a:t>Above $88,000–$111,000, and file an individual tax return, file a joint tax return with a yearly income above $176,000 and less than $220,000, the Part B premium is $207.90 per month</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rPr>
              <a:t>Above $111,000–$138,000, and file an individual tax return, file a joint tax return with a yearly income of above $220,000 and less than $276,000, the Part B premium is $297.00 per month</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rPr>
              <a:t>Above $138,500–$165,000, and file an individual tax return, file a joint tax return with an income above $276,000 up to $330,000, the Part B premium is $386.10 per month</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rPr>
              <a:t>Above $165,000 and less than $500,000, and file an individual tax return, file a joint tax return with an income above $330,000 and less than $750,000, the Part B premium is $475.20 per month</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rPr>
              <a:t>$500,000 or above, and file an individual tax return, file a joint tax return with an income above $750,000, the Part B premium is $504.90 per month</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rPr>
              <a:t>For people with Medicare who are married and lived with their spouses at any time during the year, but who file separate tax returns from their spouses whose income is:</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rPr>
              <a:t>Above $88,000 and less than $412,000, the Part B premium is $475.20 per month</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rPr>
              <a:t>Above $412,000, the Part B premium is $504.90 per month</a:t>
            </a:r>
          </a:p>
          <a:p>
            <a:pPr marL="0"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tab pos="119063" algn="l"/>
              </a:tabLst>
              <a:defRPr/>
            </a:pPr>
            <a:r>
              <a:rPr kumimoji="0" lang="en-US" sz="1100" b="0" i="0" u="none" strike="noStrike" kern="1200" cap="none" spc="0" normalizeH="0" baseline="0" noProof="0" dirty="0">
                <a:ln>
                  <a:noFill/>
                </a:ln>
                <a:solidFill>
                  <a:prstClr val="black"/>
                </a:solidFill>
                <a:effectLst/>
                <a:uLnTx/>
                <a:uFillTx/>
              </a:rPr>
              <a:t>If you have to pay a higher amount for your Part B premium and you disagree (for example, if your income goes down), call Social Security at 1-800‑772-1213; TTY: 1‑800‑325‑0778. </a:t>
            </a:r>
          </a:p>
          <a:p>
            <a:pPr marL="0"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tab pos="119063" algn="l"/>
              </a:tabLst>
              <a:defRPr/>
            </a:pPr>
            <a:r>
              <a:rPr kumimoji="0" lang="en-US" sz="1100" b="1" i="0" u="none" strike="noStrike" kern="1200" cap="none" spc="0" normalizeH="0" baseline="0" noProof="0" dirty="0">
                <a:ln>
                  <a:noFill/>
                </a:ln>
                <a:solidFill>
                  <a:prstClr val="black"/>
                </a:solidFill>
                <a:effectLst/>
                <a:uLnTx/>
                <a:uFillTx/>
              </a:rPr>
              <a:t>Note: </a:t>
            </a:r>
            <a:r>
              <a:rPr kumimoji="0" lang="en-US" sz="1100" b="0" i="0" u="none" strike="noStrike" kern="1200" cap="none" spc="0" normalizeH="0" baseline="0" noProof="0" dirty="0">
                <a:ln>
                  <a:noFill/>
                </a:ln>
                <a:solidFill>
                  <a:prstClr val="black"/>
                </a:solidFill>
                <a:effectLst/>
                <a:uLnTx/>
                <a:uFillTx/>
              </a:rPr>
              <a:t>You may pay more if you have a Part B late enrollment penalty.</a:t>
            </a:r>
          </a:p>
          <a:p>
            <a:pPr marL="0" indent="0">
              <a:buNone/>
            </a:pPr>
            <a:endParaRPr lang="en-US" sz="1100" dirty="0"/>
          </a:p>
        </p:txBody>
      </p:sp>
    </p:spTree>
    <p:extLst>
      <p:ext uri="{BB962C8B-B14F-4D97-AF65-F5344CB8AC3E}">
        <p14:creationId xmlns:p14="http://schemas.microsoft.com/office/powerpoint/2010/main" val="9728337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214489" y="3578578"/>
            <a:ext cx="6434667" cy="4899378"/>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addition to premiums, there are other costs you pay in Original Medicare. This is what you pay in 2020 for Part B-covered medically necessary services, which are services or supplies that are needed to diagnose or treat your medical condition and that meet accepted standards of medical practice:</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annual Part B deductible is $198 in 2020 ($203 in 2021). If you have Original Medicare, you pay the Part B deductible, which is the amount a person must pay for health care each calendar year before Medicare begins to pay. This amount can change every year in January. This means that you must pay the first $198 ($203 in 2021) of your Medicare-approved medical bills in 2020 before Part B starts to pay for your care.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After you meet the annual deductible, you pay coinsurance for Part B services. In general, it’s 20% for most covered services for providers accepting assignment. Assignment is an agreement by your doctor, provider, or supplier to be paid directly by Medicare, to accept the payment amount Medicare approves for the service, and not to bill you for any more than the Medicare deductible and coinsurance (usually 20% of the approved amount). If the provider doesn’t accept assignment,</a:t>
            </a:r>
            <a:r>
              <a:rPr kumimoji="0" lang="en-US" sz="1200" b="0" i="0" u="none" strike="noStrike" kern="1200" cap="none" spc="0" normalizeH="0" noProof="0" dirty="0">
                <a:ln>
                  <a:noFill/>
                </a:ln>
                <a:solidFill>
                  <a:prstClr val="black"/>
                </a:solidFill>
                <a:effectLst/>
                <a:uLnTx/>
                <a:uFillTx/>
                <a:latin typeface="+mn-lt"/>
                <a:ea typeface="+mn-ea"/>
                <a:cs typeface="+mn-cs"/>
              </a:rPr>
              <a:t> they </a:t>
            </a:r>
            <a:r>
              <a:rPr kumimoji="0" lang="en-US" sz="1200" b="0" i="0" u="none" strike="noStrike" kern="1200" cap="none" spc="0" normalizeH="0" baseline="0" noProof="0" dirty="0">
                <a:ln>
                  <a:noFill/>
                </a:ln>
                <a:solidFill>
                  <a:prstClr val="black"/>
                </a:solidFill>
                <a:effectLst/>
                <a:uLnTx/>
                <a:uFillTx/>
                <a:latin typeface="+mn-lt"/>
                <a:ea typeface="+mn-ea"/>
                <a:cs typeface="+mn-cs"/>
              </a:rPr>
              <a:t>can charge you up to 15% above the approved amount (called the “limiting charge”), and you may have to pay the entire amount up front.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Most preventive services have no coinsurance, and the Part B deductible doesn’t apply as long as the provider accepts assignment. You pay 20% for outpatient mental health services (visits to a doctor or other health care provider to diagnose your condition or monitor or change your prescriptions, or outpatient treatment of your condition (like counseling or psychotherapy) for providers accepting assignment).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can’t afford to pay these costs, there are programs that may help. These programs are discussed later in Lesson 7.</a:t>
            </a:r>
          </a:p>
        </p:txBody>
      </p:sp>
    </p:spTree>
    <p:extLst>
      <p:ext uri="{BB962C8B-B14F-4D97-AF65-F5344CB8AC3E}">
        <p14:creationId xmlns:p14="http://schemas.microsoft.com/office/powerpoint/2010/main" val="1601878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Lesson 1 explains the parts of Medicare and coverage options.</a:t>
            </a:r>
          </a:p>
          <a:p>
            <a:pPr marL="0" indent="0">
              <a:buNone/>
            </a:pPr>
            <a:endParaRPr lang="en-US" dirty="0"/>
          </a:p>
        </p:txBody>
      </p:sp>
    </p:spTree>
    <p:extLst>
      <p:ext uri="{BB962C8B-B14F-4D97-AF65-F5344CB8AC3E}">
        <p14:creationId xmlns:p14="http://schemas.microsoft.com/office/powerpoint/2010/main" val="22338978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you’re already getting Social Security benefits (for example, getting early retirement) at least 4 months before you turn 65, you’ll automatically be enrolled in Part A and Part B. You’ll get your “Welcome to Medicare” package, which includes your Medicare card and other information about 3 months before you turn 65 (coverage begins the 1st day of the month you turn 65), or 3 months before your 25</a:t>
            </a:r>
            <a:r>
              <a:rPr kumimoji="0" lang="en-US" sz="1200" b="0" i="0" u="none" strike="noStrike" kern="1200" cap="none" spc="0" normalizeH="0" baseline="30000" noProof="0" dirty="0">
                <a:ln>
                  <a:noFill/>
                </a:ln>
                <a:solidFill>
                  <a:prstClr val="black"/>
                </a:solidFill>
                <a:effectLst/>
                <a:uLnTx/>
                <a:uFillTx/>
                <a:latin typeface="+mn-lt"/>
                <a:ea typeface="+mn-ea"/>
                <a:cs typeface="+mn-cs"/>
              </a:rPr>
              <a:t>th</a:t>
            </a:r>
            <a:r>
              <a:rPr kumimoji="0" lang="en-US" sz="1200" b="0" i="0" u="none" strike="noStrike" kern="1200" cap="none" spc="0" normalizeH="0" baseline="0" noProof="0" dirty="0">
                <a:ln>
                  <a:noFill/>
                </a:ln>
                <a:solidFill>
                  <a:prstClr val="black"/>
                </a:solidFill>
                <a:effectLst/>
                <a:uLnTx/>
                <a:uFillTx/>
                <a:latin typeface="+mn-lt"/>
                <a:ea typeface="+mn-ea"/>
                <a:cs typeface="+mn-cs"/>
              </a:rPr>
              <a:t> month of disability benefits (coverage begins your 25</a:t>
            </a:r>
            <a:r>
              <a:rPr kumimoji="0" lang="en-US" sz="1200" b="0" i="0" u="none" strike="noStrike" kern="1200" cap="none" spc="0" normalizeH="0" baseline="30000" noProof="0" dirty="0">
                <a:ln>
                  <a:noFill/>
                </a:ln>
                <a:solidFill>
                  <a:prstClr val="black"/>
                </a:solidFill>
                <a:effectLst/>
                <a:uLnTx/>
                <a:uFillTx/>
                <a:latin typeface="+mn-lt"/>
                <a:ea typeface="+mn-ea"/>
                <a:cs typeface="+mn-cs"/>
              </a:rPr>
              <a:t>th</a:t>
            </a:r>
            <a:r>
              <a:rPr kumimoji="0" lang="en-US" sz="1200" b="0" i="0" u="none" strike="noStrike" kern="1200" cap="none" spc="0" normalizeH="0" baseline="0" noProof="0" dirty="0">
                <a:ln>
                  <a:noFill/>
                </a:ln>
                <a:solidFill>
                  <a:prstClr val="black"/>
                </a:solidFill>
                <a:effectLst/>
                <a:uLnTx/>
                <a:uFillTx/>
                <a:latin typeface="+mn-lt"/>
                <a:ea typeface="+mn-ea"/>
                <a:cs typeface="+mn-cs"/>
              </a:rPr>
              <a:t> month of disability benefits). </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Part B premium is usually deducted from monthly Social Security, Railroad Retirement, or federal retirement payments. The amount depends on your income and when you enroll in Part B. If you delay enrollment, you may have to pay a lifetime penalty, which is added to your monthly Part B premium.</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People who don’t get a retirement payment, or whose payment isn’t enough to cover the premium, get a bill from Medicare for their Part B premiums. The bill can be paid online by credit card or debit card; from your checking or savings account through your bank’s online bill payment service; through Medicare’s Easy Pay; or, by check, money order, credit card or debit card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rPr>
              <a:t>Medicare.gov/your-medicare-costs/pay-part-a-part-b-premiums</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Having employer or union GHP coverage while you or your spouse (or family member if you’re disabled) is still working can affect your Part B enrollment rights. This includes federal and state employment, and TRICARE active-duty military service. You should contact your employer or union benefits administrator to find out how your insurance works with Medicare and if you should enroll in Part B during your IEP. </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are situations where you must have Part B (see next slide).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8439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91911" y="3578578"/>
            <a:ext cx="6502400" cy="4899378"/>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must have Part A and Part B if:</a:t>
            </a:r>
          </a:p>
          <a:p>
            <a:pPr marL="119037" marR="0" lvl="1" indent="-119037" algn="l" defTabSz="914400" rtl="0" eaLnBrk="1" fontAlgn="auto" latinLnBrk="0" hangingPunct="1">
              <a:lnSpc>
                <a:spcPct val="100000"/>
              </a:lnSpc>
              <a:spcAft>
                <a:spcPts val="0"/>
              </a:spcAft>
              <a:buClrTx/>
              <a:buSzTx/>
              <a:buFont typeface="Wingdings" panose="05000000000000000000" pitchFamily="2" charset="2"/>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want to buy a Medicare Supplement Insurance (Medigap) policy.</a:t>
            </a:r>
          </a:p>
          <a:p>
            <a:pPr marL="119037" marR="0" lvl="1" indent="-119037" algn="l" defTabSz="914400" rtl="0" eaLnBrk="1" fontAlgn="auto" latinLnBrk="0" hangingPunct="1">
              <a:lnSpc>
                <a:spcPct val="100000"/>
              </a:lnSpc>
              <a:spcAft>
                <a:spcPts val="0"/>
              </a:spcAft>
              <a:buClrTx/>
              <a:buSzTx/>
              <a:buFont typeface="Wingdings" panose="05000000000000000000" pitchFamily="2" charset="2"/>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want to join a Medicare Advantage (MA) Plan. </a:t>
            </a:r>
          </a:p>
          <a:p>
            <a:pPr marL="119037" marR="0" lvl="1" indent="-119037" algn="l" defTabSz="914400" rtl="0" eaLnBrk="1" fontAlgn="auto" latinLnBrk="0" hangingPunct="1">
              <a:lnSpc>
                <a:spcPct val="100000"/>
              </a:lnSpc>
              <a:spcAft>
                <a:spcPts val="0"/>
              </a:spcAft>
              <a:buClrTx/>
              <a:buSzTx/>
              <a:buFont typeface="Wingdings" panose="05000000000000000000" pitchFamily="2" charset="2"/>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You're eligible for TRICARE for Life (TFL) or Civilian Health and Medical Program of the Department of Veterans Affairs (CHAMPVA). TFL provides expanded medical coverage to Medicare-eligible uniformed services retirees 65 or older, to their eligible family members and survivors, and to certain former spouses. However, if you’re an active-duty service member, or the spouse or dependent child of an active-duty service member, you may want to enroll in Part A, but you don’t have to enroll in Part B to keep your TRICARE coverage. When the active-duty service member retires and coverage changes to TFL, you must enroll in Part A and Part B to keep your TFL coverage. For more information, visit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rPr>
              <a:t>Tricare.mil/mybenefit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119037" marR="0" lvl="1" indent="-119037" algn="l" defTabSz="914400" rtl="0" eaLnBrk="1" fontAlgn="auto" latinLnBrk="0" hangingPunct="1">
              <a:lnSpc>
                <a:spcPct val="100000"/>
              </a:lnSpc>
              <a:spcAft>
                <a:spcPts val="0"/>
              </a:spcAft>
              <a:buClrTx/>
              <a:buSzTx/>
              <a:buFont typeface="Wingdings" panose="05000000000000000000" pitchFamily="2" charset="2"/>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Your employer coverage requires you or your spouse/family member to have it—fewer than 20 employees (talk to your employer or union benefits administrator).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Veterans Affairs (VA) benefits are separate from Medicare. With VA benefits, you may choose not to enroll in Part B, but you pay a penalty if you don’t sign up for Part B during your IEP and enroll later (visit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4"/>
              </a:rPr>
              <a:t>VA.gov</a:t>
            </a:r>
            <a:r>
              <a:rPr kumimoji="0" lang="en-US" sz="1200" b="0" i="0" u="none" strike="noStrike" kern="1200" cap="none" spc="0" normalizeH="0" baseline="0" noProof="0" dirty="0">
                <a:ln>
                  <a:noFill/>
                </a:ln>
                <a:solidFill>
                  <a:prstClr val="black"/>
                </a:solidFill>
                <a:effectLst/>
                <a:uLnTx/>
                <a:uFillTx/>
                <a:latin typeface="+mn-lt"/>
                <a:ea typeface="+mn-ea"/>
                <a:cs typeface="+mn-cs"/>
              </a:rPr>
              <a:t>). If you have VA coverage, you won't be eligible to enroll in Part B using an SEP.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a:t>
            </a:r>
            <a:r>
              <a:rPr kumimoji="0" lang="en-US" sz="1200" b="0" i="0" u="none" strike="noStrike" kern="1200" cap="none" spc="0" normalizeH="0" baseline="0" noProof="0" dirty="0">
                <a:ln>
                  <a:noFill/>
                </a:ln>
                <a:solidFill>
                  <a:prstClr val="black"/>
                </a:solidFill>
                <a:effectLst/>
                <a:uLnTx/>
                <a:uFillTx/>
                <a:latin typeface="+mn-lt"/>
                <a:ea typeface="+mn-ea"/>
                <a:cs typeface="+mn-cs"/>
              </a:rPr>
              <a:t>: If</a:t>
            </a:r>
            <a:r>
              <a:rPr kumimoji="0" lang="en-US" sz="1200" b="0" i="0" u="none" strike="noStrike" kern="1200" cap="none" spc="0" normalizeH="0" noProof="0" dirty="0">
                <a:ln>
                  <a:noFill/>
                </a:ln>
                <a:solidFill>
                  <a:prstClr val="black"/>
                </a:solidFill>
                <a:effectLst/>
                <a:uLnTx/>
                <a:uFillTx/>
                <a:latin typeface="+mn-lt"/>
                <a:ea typeface="+mn-ea"/>
                <a:cs typeface="+mn-cs"/>
              </a:rPr>
              <a:t> you have other coverage, v</a:t>
            </a:r>
            <a:r>
              <a:rPr kumimoji="0" lang="en-US" sz="1200" b="0" i="0" u="none" strike="noStrike" kern="1200" cap="none" spc="0" normalizeH="0" baseline="0" noProof="0" dirty="0">
                <a:ln>
                  <a:noFill/>
                </a:ln>
                <a:solidFill>
                  <a:prstClr val="black"/>
                </a:solidFill>
                <a:effectLst/>
                <a:uLnTx/>
                <a:uFillTx/>
                <a:latin typeface="+mn-lt"/>
                <a:ea typeface="+mn-ea"/>
                <a:cs typeface="+mn-cs"/>
              </a:rPr>
              <a:t>iew or download “Who Pays First,” at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5"/>
              </a:rPr>
              <a:t>Medicare.gov/Pubs/pdf/02179-Medicare-Coordination-Benefits-Payer.pdf</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p:txBody>
      </p:sp>
    </p:spTree>
    <p:extLst>
      <p:ext uri="{BB962C8B-B14F-4D97-AF65-F5344CB8AC3E}">
        <p14:creationId xmlns:p14="http://schemas.microsoft.com/office/powerpoint/2010/main" val="2160871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Check Your Knowledge―Question 2</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Part A helps pay for all of the following when medically necessary and requirements are met, EXCEPT for:</a:t>
            </a:r>
          </a:p>
          <a:p>
            <a:pPr marL="231911" marR="0" lvl="0" indent="-231911" algn="l" defTabSz="914400" rtl="0" eaLnBrk="1" fontAlgn="auto" latinLnBrk="0" hangingPunct="1">
              <a:lnSpc>
                <a:spcPct val="90000"/>
              </a:lnSpc>
              <a:spcBef>
                <a:spcPts val="60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Diabetic testing supplies</a:t>
            </a:r>
          </a:p>
          <a:p>
            <a:pPr marL="231911" marR="0" lvl="0" indent="-231911" algn="l" defTabSz="914400" rtl="0" eaLnBrk="1" fontAlgn="auto" latinLnBrk="0" hangingPunct="1">
              <a:lnSpc>
                <a:spcPct val="90000"/>
              </a:lnSpc>
              <a:spcBef>
                <a:spcPts val="60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 inpatient hospital stay</a:t>
            </a:r>
          </a:p>
          <a:p>
            <a:pPr marL="231911" marR="0" lvl="0" indent="-231911" algn="l" defTabSz="914400" rtl="0" eaLnBrk="1" fontAlgn="auto" latinLnBrk="0" hangingPunct="1">
              <a:lnSpc>
                <a:spcPct val="90000"/>
              </a:lnSpc>
              <a:spcBef>
                <a:spcPts val="60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 inpatient skilled nursing facility (SNF) stay</a:t>
            </a:r>
          </a:p>
          <a:p>
            <a:pPr marL="231911" marR="0" lvl="0" indent="-231911" algn="l" defTabSz="914400" rtl="0" eaLnBrk="1" fontAlgn="auto" latinLnBrk="0" hangingPunct="1">
              <a:lnSpc>
                <a:spcPct val="90000"/>
              </a:lnSpc>
              <a:spcBef>
                <a:spcPts val="60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Hospice care</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Answer: a. Diabetic testing supplies.  </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Part A covers inpatient care (hospital and SNF) and hospice care. Part B covers certain supplies, including:</a:t>
            </a:r>
          </a:p>
          <a:p>
            <a:pPr marL="171413" marR="0" lvl="0" indent="-171413"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Insulin pumps and insulin used in the pump</a:t>
            </a:r>
          </a:p>
          <a:p>
            <a:pPr marL="173933" marR="0" lvl="0" indent="-173933"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Blood sugar (glucose) test strips</a:t>
            </a:r>
          </a:p>
          <a:p>
            <a:pPr marL="173933" marR="0" lvl="0" indent="-173933"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Blood sugar testing monitors</a:t>
            </a:r>
          </a:p>
          <a:p>
            <a:pPr marL="173933" marR="0" lvl="0" indent="-173933"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Lancet devices and lancets</a:t>
            </a:r>
          </a:p>
          <a:p>
            <a:pPr marL="173933" marR="0" lvl="0" indent="-173933"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Glucose control solutions  </a:t>
            </a:r>
          </a:p>
          <a:p>
            <a:pPr marL="173933" marR="0" lvl="0" indent="-173933"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Therapeutic shoes or inserts</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may need to use specific suppliers for some types of diabetic testing supplies. Visit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rPr>
              <a:t>Medicare.gov/supplierdirectory/search.html</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some cases, certain diabetic testing supplies could also be covered under Part D.</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4506923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Check Your Knowledge―Question 3</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Part B, in most cases, you pay _______.</a:t>
            </a:r>
          </a:p>
          <a:p>
            <a:pPr marL="231911" marR="0" lvl="0" indent="-231911" algn="l" defTabSz="914400" rtl="0" eaLnBrk="1" fontAlgn="auto" latinLnBrk="0" hangingPunct="1">
              <a:lnSpc>
                <a:spcPct val="100000"/>
              </a:lnSpc>
              <a:spcBef>
                <a:spcPts val="60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monthly premium</a:t>
            </a:r>
          </a:p>
          <a:p>
            <a:pPr marL="231911" marR="0" lvl="0" indent="-231911" algn="l" defTabSz="914400" rtl="0" eaLnBrk="1" fontAlgn="auto" latinLnBrk="0" hangingPunct="1">
              <a:lnSpc>
                <a:spcPct val="100000"/>
              </a:lnSpc>
              <a:spcBef>
                <a:spcPts val="60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yearly deductible</a:t>
            </a:r>
          </a:p>
          <a:p>
            <a:pPr marL="231911" marR="0" lvl="0" indent="-231911" algn="l" defTabSz="914400" rtl="0" eaLnBrk="1" fontAlgn="auto" latinLnBrk="0" hangingPunct="1">
              <a:lnSpc>
                <a:spcPct val="100000"/>
              </a:lnSpc>
              <a:spcBef>
                <a:spcPts val="60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20% coinsurance for most covered services</a:t>
            </a:r>
          </a:p>
          <a:p>
            <a:pPr marL="231911" marR="0" lvl="0" indent="-231911" algn="l" defTabSz="914400" rtl="0" eaLnBrk="1" fontAlgn="auto" latinLnBrk="0" hangingPunct="1">
              <a:lnSpc>
                <a:spcPct val="100000"/>
              </a:lnSpc>
              <a:spcBef>
                <a:spcPts val="60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All of the above</a:t>
            </a:r>
          </a:p>
          <a:p>
            <a:pPr marL="49924"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tab pos="119063" algn="l"/>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Answer: d. All of the above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49924"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Part B, most people will pay a monthly premium, the Part B yearly deductible, and 20% coinsurance for most covered services and durable medical equipment. These Part B amounts change yearly. </a:t>
            </a:r>
            <a:endParaRPr kumimoji="0" lang="en-US" sz="1200" b="0" i="0" u="none" strike="sng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4582930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lvl="0" indent="0">
              <a:buNone/>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Lesson #3 talks about </a:t>
            </a:r>
            <a:r>
              <a:rPr lang="en-US" dirty="0"/>
              <a:t>searching for and buying Medicare Supplement Insurance coverage that can help with some of the out-of-pocket costs associated with Original Medicare.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indent="0">
              <a:buNone/>
            </a:pPr>
            <a:endParaRPr lang="en-US" dirty="0"/>
          </a:p>
        </p:txBody>
      </p:sp>
    </p:spTree>
    <p:extLst>
      <p:ext uri="{BB962C8B-B14F-4D97-AF65-F5344CB8AC3E}">
        <p14:creationId xmlns:p14="http://schemas.microsoft.com/office/powerpoint/2010/main" val="40847208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01600" y="3578578"/>
            <a:ext cx="6660444" cy="4899378"/>
          </a:xfrm>
        </p:spPr>
        <p:txBody>
          <a:bodyPr/>
          <a:lstStyle/>
          <a:p>
            <a:pPr marL="0" marR="0" lvl="0" indent="0" algn="l" defTabSz="914400" rtl="0" eaLnBrk="1" fontAlgn="auto" latinLnBrk="0" hangingPunct="1">
              <a:spcBef>
                <a:spcPts val="600"/>
              </a:spcBef>
              <a:buClrTx/>
              <a:buSzTx/>
              <a:buFont typeface="Wingdings" panose="05000000000000000000" pitchFamily="2" charset="2"/>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A Medicare Supplement Insurance (Medigap) policy is health insurance sold by private insurance companies to fill gaps in Original Medicare coverage. Medigap policies can help pay your share (coinsurance, copayments, or deductibles) of the costs for Medicare-covered services. Some Medigap policies also cover certain benefits Original Medicare doesn’t cover, like medical care if you travel outside the U.S. </a:t>
            </a:r>
          </a:p>
          <a:p>
            <a:pPr marL="0" marR="0" lvl="0" indent="0" algn="l" defTabSz="914400" rtl="0" eaLnBrk="1" fontAlgn="auto" latinLnBrk="0" hangingPunct="1">
              <a:spcBef>
                <a:spcPts val="600"/>
              </a:spcBef>
              <a:buClrTx/>
              <a:buSzTx/>
              <a:buFont typeface="Wingdings" panose="05000000000000000000" pitchFamily="2" charset="2"/>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Medigap policies don’t cover your share of the costs under other types of health coverage, including Medicare Advantage (MA) Plans, stand-alone Medicare Prescription Drug Plans (PDPs), group health plans (GHPs) (like from an employer or union), Medicaid, Veterans Affairs (VA) benefits, or TRICARE.</a:t>
            </a:r>
          </a:p>
          <a:p>
            <a:pPr marL="0" marR="0" lvl="0" indent="0" algn="l" defTabSz="914400" rtl="0" eaLnBrk="1" fontAlgn="auto" latinLnBrk="0" hangingPunct="1">
              <a:spcBef>
                <a:spcPts val="600"/>
              </a:spcBef>
              <a:buClrTx/>
              <a:buSzTx/>
              <a:buFont typeface="Wingdings" panose="05000000000000000000" pitchFamily="2" charset="2"/>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In all states except Massachusetts, Minnesota, and Wisconsin, Medigap policies must be one of the standardized Plans A, B, C*, D, F*, G, K, L, M, or N so they can be easily compared. Each plan has a set of benefits that are the same for any insurance company. It’s important to compare </a:t>
            </a:r>
            <a:r>
              <a:rPr kumimoji="0" lang="en-US" sz="1100" b="0" i="0" u="none" strike="noStrike" kern="1200" cap="none" spc="0" normalizeH="0" baseline="0" noProof="0" dirty="0" err="1">
                <a:ln>
                  <a:noFill/>
                </a:ln>
                <a:solidFill>
                  <a:prstClr val="black"/>
                </a:solidFill>
                <a:effectLst/>
                <a:uLnTx/>
                <a:uFillTx/>
                <a:latin typeface="+mn-lt"/>
                <a:ea typeface="+mn-ea"/>
                <a:cs typeface="+mn-cs"/>
              </a:rPr>
              <a:t>Medigap</a:t>
            </a:r>
            <a:r>
              <a:rPr kumimoji="0" lang="en-US" sz="1100" b="0" i="0" u="none" strike="noStrike" kern="1200" cap="none" spc="0" normalizeH="0" baseline="0" noProof="0" dirty="0">
                <a:ln>
                  <a:noFill/>
                </a:ln>
                <a:solidFill>
                  <a:prstClr val="black"/>
                </a:solidFill>
                <a:effectLst/>
                <a:uLnTx/>
                <a:uFillTx/>
                <a:latin typeface="+mn-lt"/>
                <a:ea typeface="+mn-ea"/>
                <a:cs typeface="+mn-cs"/>
              </a:rPr>
              <a:t> policies because costs can vary. Each company decides which Medigap policies it will sell and the price for each plan, with state review and approval. </a:t>
            </a:r>
          </a:p>
          <a:p>
            <a:pPr marL="0" lvl="0" indent="0">
              <a:spcBef>
                <a:spcPts val="600"/>
              </a:spcBef>
              <a:buNone/>
              <a:defRPr/>
            </a:pPr>
            <a:r>
              <a:rPr kumimoji="0" lang="en-US" sz="1100" b="1" i="0" u="none" strike="noStrike" kern="1200" cap="none" spc="0" normalizeH="0" baseline="0" noProof="0" dirty="0">
                <a:ln>
                  <a:noFill/>
                </a:ln>
                <a:solidFill>
                  <a:prstClr val="black"/>
                </a:solidFill>
                <a:effectLst/>
                <a:uLnTx/>
                <a:uFillTx/>
                <a:latin typeface="+mn-lt"/>
                <a:ea typeface="+mn-ea"/>
                <a:cs typeface="+mn-cs"/>
              </a:rPr>
              <a:t>*NOTE</a:t>
            </a:r>
            <a:r>
              <a:rPr kumimoji="0" lang="en-US" sz="1100" b="0" i="0" u="none" strike="noStrike" kern="1200" cap="none" spc="0" normalizeH="0" baseline="0" noProof="0" dirty="0">
                <a:ln>
                  <a:noFill/>
                </a:ln>
                <a:solidFill>
                  <a:prstClr val="black"/>
                </a:solidFill>
                <a:effectLst/>
                <a:uLnTx/>
                <a:uFillTx/>
                <a:latin typeface="+mn-lt"/>
                <a:ea typeface="+mn-ea"/>
                <a:cs typeface="+mn-cs"/>
              </a:rPr>
              <a:t>: Effective January 1, 2020</a:t>
            </a:r>
            <a:r>
              <a:rPr lang="en-US" sz="1100" dirty="0">
                <a:solidFill>
                  <a:prstClr val="black"/>
                </a:solidFill>
              </a:rPr>
              <a:t>, Medigap plans can no longer cover the Part B deductible. This means that </a:t>
            </a:r>
            <a:br>
              <a:rPr lang="en-US" sz="1100" dirty="0">
                <a:solidFill>
                  <a:prstClr val="black"/>
                </a:solidFill>
              </a:rPr>
            </a:br>
            <a:r>
              <a:rPr lang="en-US" sz="1100" dirty="0">
                <a:solidFill>
                  <a:prstClr val="black"/>
                </a:solidFill>
              </a:rPr>
              <a:t>Plan C, Plan F, and high deductible Plan F aren't available if you:</a:t>
            </a:r>
          </a:p>
          <a:p>
            <a:pPr lvl="0">
              <a:spcBef>
                <a:spcPts val="600"/>
              </a:spcBef>
              <a:defRPr/>
            </a:pPr>
            <a:r>
              <a:rPr lang="en-US" sz="1100" dirty="0">
                <a:solidFill>
                  <a:prstClr val="black"/>
                </a:solidFill>
              </a:rPr>
              <a:t>Turned 65 on or after January 1, 2020</a:t>
            </a:r>
          </a:p>
          <a:p>
            <a:pPr lvl="0">
              <a:spcBef>
                <a:spcPts val="600"/>
              </a:spcBef>
              <a:defRPr/>
            </a:pPr>
            <a:r>
              <a:rPr lang="en-US" sz="1100" dirty="0">
                <a:solidFill>
                  <a:prstClr val="black"/>
                </a:solidFill>
              </a:rPr>
              <a:t>Are under 65, and your Medicare Part A started on or after January 1, 2020</a:t>
            </a:r>
          </a:p>
          <a:p>
            <a:pPr marL="0" lvl="0" indent="0">
              <a:spcBef>
                <a:spcPts val="600"/>
              </a:spcBef>
              <a:buNone/>
              <a:defRPr/>
            </a:pPr>
            <a:r>
              <a:rPr lang="en-US" sz="1100" dirty="0">
                <a:solidFill>
                  <a:prstClr val="black"/>
                </a:solidFill>
              </a:rPr>
              <a:t>If you turned 65 before January 1, 2020, or if you’re under 65 and your Part A started before January 1, 2020, you may be able to buy these plans if they’re offered in your state. If you already have one of these plans, you can keep it. </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spcBef>
                <a:spcPts val="600"/>
              </a:spcBef>
              <a:buClrTx/>
              <a:buSzTx/>
              <a:buFont typeface="Wingdings" panose="05000000000000000000" pitchFamily="2" charset="2"/>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For more information on Medigap, see Module 3 in the Training Library at </a:t>
            </a:r>
            <a:r>
              <a:rPr kumimoji="0" lang="en-US" sz="1100" b="0" i="0" u="none" strike="noStrike" kern="1200" cap="none" spc="0" normalizeH="0" baseline="0" noProof="0" dirty="0">
                <a:ln>
                  <a:noFill/>
                </a:ln>
                <a:solidFill>
                  <a:prstClr val="black"/>
                </a:solidFill>
                <a:effectLst/>
                <a:uLnTx/>
                <a:uFillTx/>
                <a:latin typeface="+mn-lt"/>
                <a:ea typeface="+mn-ea"/>
                <a:cs typeface="+mn-cs"/>
                <a:hlinkClick r:id="rId3"/>
              </a:rPr>
              <a:t>CMSnationaltrainingprogram.cms.gov/?q=</a:t>
            </a:r>
            <a:r>
              <a:rPr kumimoji="0" lang="en-US" sz="1100" b="0" i="0" u="none" strike="noStrike" kern="1200" cap="none" spc="0" normalizeH="0" baseline="0" noProof="0" dirty="0" err="1">
                <a:ln>
                  <a:noFill/>
                </a:ln>
                <a:solidFill>
                  <a:prstClr val="black"/>
                </a:solidFill>
                <a:effectLst/>
                <a:uLnTx/>
                <a:uFillTx/>
                <a:latin typeface="+mn-lt"/>
                <a:ea typeface="+mn-ea"/>
                <a:cs typeface="+mn-cs"/>
                <a:hlinkClick r:id="rId3"/>
              </a:rPr>
              <a:t>global-search&amp;search</a:t>
            </a:r>
            <a:r>
              <a:rPr kumimoji="0" lang="en-US" sz="1100" b="0" i="0" u="none" strike="noStrike" kern="1200" cap="none" spc="0" normalizeH="0" baseline="0" noProof="0" dirty="0">
                <a:ln>
                  <a:noFill/>
                </a:ln>
                <a:solidFill>
                  <a:prstClr val="black"/>
                </a:solidFill>
                <a:effectLst/>
                <a:uLnTx/>
                <a:uFillTx/>
                <a:latin typeface="+mn-lt"/>
                <a:ea typeface="+mn-ea"/>
                <a:cs typeface="+mn-cs"/>
                <a:hlinkClick r:id="rId3"/>
              </a:rPr>
              <a:t>=</a:t>
            </a:r>
            <a:r>
              <a:rPr kumimoji="0" lang="en-US" sz="1100" b="0" i="0" u="none" strike="noStrike" kern="1200" cap="none" spc="0" normalizeH="0" baseline="0" noProof="0" dirty="0" err="1">
                <a:ln>
                  <a:noFill/>
                </a:ln>
                <a:solidFill>
                  <a:prstClr val="black"/>
                </a:solidFill>
                <a:effectLst/>
                <a:uLnTx/>
                <a:uFillTx/>
                <a:latin typeface="+mn-lt"/>
                <a:ea typeface="+mn-ea"/>
                <a:cs typeface="+mn-cs"/>
                <a:hlinkClick r:id="rId3"/>
              </a:rPr>
              <a:t>Medigap+policies&amp;combine</a:t>
            </a:r>
            <a:r>
              <a:rPr kumimoji="0" lang="en-US" sz="1100" b="0" i="0" u="none" strike="noStrike" kern="1200" cap="none" spc="0" normalizeH="0" baseline="0" noProof="0" dirty="0">
                <a:ln>
                  <a:noFill/>
                </a:ln>
                <a:solidFill>
                  <a:prstClr val="black"/>
                </a:solidFill>
                <a:effectLst/>
                <a:uLnTx/>
                <a:uFillTx/>
                <a:latin typeface="+mn-lt"/>
                <a:ea typeface="+mn-ea"/>
                <a:cs typeface="+mn-cs"/>
                <a:hlinkClick r:id="rId3"/>
              </a:rPr>
              <a:t>=</a:t>
            </a:r>
            <a:r>
              <a:rPr kumimoji="0" lang="en-US" sz="1100" b="0" i="0" u="none" strike="noStrike" kern="1200" cap="none" spc="0" normalizeH="0" baseline="0" noProof="0" dirty="0" err="1">
                <a:ln>
                  <a:noFill/>
                </a:ln>
                <a:solidFill>
                  <a:prstClr val="black"/>
                </a:solidFill>
                <a:effectLst/>
                <a:uLnTx/>
                <a:uFillTx/>
                <a:latin typeface="+mn-lt"/>
                <a:ea typeface="+mn-ea"/>
                <a:cs typeface="+mn-cs"/>
                <a:hlinkClick r:id="rId3"/>
              </a:rPr>
              <a:t>Medigap+policies</a:t>
            </a:r>
            <a:r>
              <a:rPr kumimoji="0" lang="en-US" sz="11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spcBef>
                <a:spcPts val="600"/>
              </a:spcBef>
              <a:buClrTx/>
              <a:buSzTx/>
              <a:buFont typeface="Wingdings" panose="05000000000000000000" pitchFamily="2" charset="2"/>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Also, to learn more about choosing a Medigap policy, review “Choosing a </a:t>
            </a:r>
            <a:r>
              <a:rPr kumimoji="0" lang="en-US" sz="1100" b="0" i="0" u="none" strike="noStrike" kern="1200" cap="none" spc="0" normalizeH="0" baseline="0" noProof="0" dirty="0" err="1">
                <a:ln>
                  <a:noFill/>
                </a:ln>
                <a:solidFill>
                  <a:prstClr val="black"/>
                </a:solidFill>
                <a:effectLst/>
                <a:uLnTx/>
                <a:uFillTx/>
                <a:latin typeface="+mn-lt"/>
                <a:ea typeface="+mn-ea"/>
                <a:cs typeface="+mn-cs"/>
              </a:rPr>
              <a:t>Medigap</a:t>
            </a:r>
            <a:r>
              <a:rPr kumimoji="0" lang="en-US" sz="1100" b="0" i="0" u="none" strike="noStrike" kern="1200" cap="none" spc="0" normalizeH="0" baseline="0" noProof="0" dirty="0">
                <a:ln>
                  <a:noFill/>
                </a:ln>
                <a:solidFill>
                  <a:prstClr val="black"/>
                </a:solidFill>
                <a:effectLst/>
                <a:uLnTx/>
                <a:uFillTx/>
                <a:latin typeface="+mn-lt"/>
                <a:ea typeface="+mn-ea"/>
                <a:cs typeface="+mn-cs"/>
              </a:rPr>
              <a:t> Policy: A Guide to Health Insurance for People with Medicare</a:t>
            </a:r>
            <a:r>
              <a:rPr kumimoji="0" lang="en-US" sz="1100" b="0" i="0" u="none" strike="noStrike" kern="1200" cap="none" spc="0" normalizeH="0" noProof="0" dirty="0">
                <a:ln>
                  <a:noFill/>
                </a:ln>
                <a:solidFill>
                  <a:prstClr val="black"/>
                </a:solidFill>
                <a:effectLst/>
                <a:uLnTx/>
                <a:uFillTx/>
                <a:latin typeface="+mn-lt"/>
                <a:ea typeface="+mn-ea"/>
                <a:cs typeface="+mn-cs"/>
              </a:rPr>
              <a:t> (</a:t>
            </a:r>
            <a:r>
              <a:rPr lang="en-US" sz="1100" dirty="0">
                <a:solidFill>
                  <a:prstClr val="black"/>
                </a:solidFill>
              </a:rPr>
              <a:t>CMS Product No. 02110) and </a:t>
            </a:r>
            <a:r>
              <a:rPr kumimoji="0" lang="en-US" sz="1100" b="0" i="0" u="none" strike="noStrike" kern="1200" cap="none" spc="0" normalizeH="0" baseline="0" noProof="0" dirty="0">
                <a:ln>
                  <a:noFill/>
                </a:ln>
                <a:solidFill>
                  <a:prstClr val="black"/>
                </a:solidFill>
                <a:effectLst/>
                <a:uLnTx/>
                <a:uFillTx/>
                <a:latin typeface="+mn-lt"/>
                <a:ea typeface="+mn-ea"/>
                <a:cs typeface="+mn-cs"/>
              </a:rPr>
              <a:t>visit </a:t>
            </a:r>
            <a:r>
              <a:rPr kumimoji="0" lang="en-US" sz="1100" b="0" i="0" u="none" strike="noStrike" kern="1200" cap="none" spc="0" normalizeH="0" baseline="0" noProof="0" dirty="0">
                <a:ln>
                  <a:noFill/>
                </a:ln>
                <a:solidFill>
                  <a:prstClr val="black"/>
                </a:solidFill>
                <a:effectLst/>
                <a:uLnTx/>
                <a:uFillTx/>
                <a:latin typeface="+mn-lt"/>
                <a:ea typeface="+mn-ea"/>
                <a:cs typeface="+mn-cs"/>
                <a:hlinkClick r:id="rId4"/>
              </a:rPr>
              <a:t>Medicare.gov/supplement-other-insurance/compare-</a:t>
            </a:r>
            <a:r>
              <a:rPr kumimoji="0" lang="en-US" sz="1100" b="0" i="0" u="none" strike="noStrike" kern="1200" cap="none" spc="0" normalizeH="0" baseline="0" noProof="0" dirty="0" err="1">
                <a:ln>
                  <a:noFill/>
                </a:ln>
                <a:solidFill>
                  <a:prstClr val="black"/>
                </a:solidFill>
                <a:effectLst/>
                <a:uLnTx/>
                <a:uFillTx/>
                <a:latin typeface="+mn-lt"/>
                <a:ea typeface="+mn-ea"/>
                <a:cs typeface="+mn-cs"/>
                <a:hlinkClick r:id="rId4"/>
              </a:rPr>
              <a:t>medigap</a:t>
            </a:r>
            <a:r>
              <a:rPr kumimoji="0" lang="en-US" sz="1100" b="0" i="0" u="none" strike="noStrike" kern="1200" cap="none" spc="0" normalizeH="0" baseline="0" noProof="0" dirty="0">
                <a:ln>
                  <a:noFill/>
                </a:ln>
                <a:solidFill>
                  <a:prstClr val="black"/>
                </a:solidFill>
                <a:effectLst/>
                <a:uLnTx/>
                <a:uFillTx/>
                <a:latin typeface="+mn-lt"/>
                <a:ea typeface="+mn-ea"/>
                <a:cs typeface="+mn-cs"/>
                <a:hlinkClick r:id="rId4"/>
              </a:rPr>
              <a:t>/compare-medigap.html</a:t>
            </a:r>
            <a:r>
              <a:rPr kumimoji="0" lang="en-US" sz="11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8121962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69333" y="3578577"/>
            <a:ext cx="6558845" cy="5271911"/>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All Medigap policies cover a basic set of benefits, including the following:</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All plans pay 100% of Part A coinsurance and hospital costs up to an additional 365 days after Medicare benefits are used. Plan F also offers a high-deductible plan in some states. </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Plans A, B, C, D, F, G, M, and N pay 100% of the Part B coinsurance or copayment. Plan N pays 100% of the Part B coinsurance, except for a copayment of up to $20 for some office visits, and up to a $50 copayment for emergency room visits that don’t result in an inpatient admission. Plan K pays 50% of Part B coinsurance or copayment, with Plan L paying 75%.</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Plans A, B, C, D, F, G, M, and N pay 100% of blood (first 3 pints). Plan K pays 50%; Plan L pays 75%.</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Plans A, B, C, D, F, G, M, and N pay 100% of Part A hospice care coinsurance or copayment. Plan K pays 50%; Plan L pays 75%.</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addition, each Medigap plan covers different benefits:</a:t>
            </a:r>
          </a:p>
          <a:p>
            <a:pPr marL="228600" marR="0" lvl="1" indent="-109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Plans C, D, F, G, M, and N cover 100% of the skilled nursing facility care coinsurance; Plan K covers 50%; Plan L covers 75%.</a:t>
            </a:r>
          </a:p>
          <a:p>
            <a:pPr marL="228600" marR="0" lvl="1" indent="-109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Plans B, C, D, F, G, and N cover 100% of the Part A deductible; Plans K and M cover 50%; Plan L covers 75%.</a:t>
            </a:r>
          </a:p>
          <a:p>
            <a:pPr marL="228600" marR="0" lvl="1" indent="-109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Medigap Plans C and F cover 100% of the Part B deductible. Plans C and F aren’t available to people newly eligible for Medicare on or after January 1, 2020.</a:t>
            </a:r>
          </a:p>
          <a:p>
            <a:pPr marL="228600" marR="0" lvl="1" indent="-109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Medigap Plans F and G cover 100% of the Part B excess charges.</a:t>
            </a:r>
          </a:p>
          <a:p>
            <a:pPr marL="228600" marR="0" lvl="1" indent="-109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Medigap Plans C, D, F, G, M, and N cover 80% of Foreign travel emergency costs up to the plans’ limits.</a:t>
            </a:r>
          </a:p>
          <a:p>
            <a:pPr marL="228600" marR="0" lvl="1" indent="-109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2020, both Plan K and Plan L have out-of-pocket limits of $5,880 and $2,940, respectively.</a:t>
            </a:r>
          </a:p>
        </p:txBody>
      </p:sp>
    </p:spTree>
    <p:extLst>
      <p:ext uri="{BB962C8B-B14F-4D97-AF65-F5344CB8AC3E}">
        <p14:creationId xmlns:p14="http://schemas.microsoft.com/office/powerpoint/2010/main" val="16625743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69333" y="3578577"/>
            <a:ext cx="6558845" cy="5271911"/>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All Medigap policies cover a basic set of benefits, including the following:</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All plans pay 100% of Part A coinsurance and hospital costs up to an additional 365 days after Medicare benefits are used. Plans F and G also offer a high-deductible plan in some states. </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Plans A, B, C, D, F, G, M, and N pay 100% of the Part B coinsurance or copayment. Plan N pays 100% of the Part B coinsurance, except for a copayment of up to $20 for some office visits, and up to a $50 copayment for emergency room visits that don’t result in an inpatient admission. Plan K pays 50% of Part B coinsurance or copayment, with Plan L paying 75%.</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Plans A, B, C, D, F, G, M, and N pay 100% of blood (first 3 pints). Plan K pays 50%; Plan L pays 75%.</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Plans A, B, C, D, F, G, M, and N pay 100% of Part A hospice care coinsurance or copayment. Plan K pays 50%; Plan L pays 75%.</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addition, each Medigap plan covers different benefits:</a:t>
            </a:r>
          </a:p>
          <a:p>
            <a:pPr marL="228600" marR="0" lvl="1" indent="-109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Plans C, D, F, G, M, and N cover 100% of the skilled nursing facility care coinsurance; Plan K covers 50%; Plan L covers 75%.</a:t>
            </a:r>
          </a:p>
          <a:p>
            <a:pPr marL="228600" marR="0" lvl="1" indent="-109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Plans B, C, D, F, G, and N cover 100% of the Part A deductible; Plans K and M cover 50%; Plan L covers 75%.</a:t>
            </a:r>
          </a:p>
          <a:p>
            <a:pPr marL="228600" marR="0" lvl="1" indent="-109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Medigap Plans C and F cover 100% of the Part B deductible. Plans C and F aren’t available to people newly eligible for Medicare on or after January 1, 2020.</a:t>
            </a:r>
          </a:p>
          <a:p>
            <a:pPr marL="228600" marR="0" lvl="1" indent="-109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Medigap Plans F and G cover 100% of the Part B excess charges.</a:t>
            </a:r>
          </a:p>
          <a:p>
            <a:pPr marL="228600" marR="0" lvl="1" indent="-109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Medigap Plans C, D, F, G, M, and N cover 80% of Foreign travel emergency costs up to plan limits.</a:t>
            </a:r>
          </a:p>
          <a:p>
            <a:pPr marL="228600" marR="0" lvl="1" indent="-109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2021, both Plan K and Plan L have out-of-pocket limits of $6,220 and $3,110, respectively.</a:t>
            </a:r>
          </a:p>
          <a:p>
            <a:pPr marL="119062" lvl="1" defTabSz="914400">
              <a:tabLst>
                <a:tab pos="119063" algn="l"/>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Source</a:t>
            </a:r>
            <a:r>
              <a:rPr lang="en-US" dirty="0">
                <a:solidFill>
                  <a:prstClr val="black"/>
                </a:solidFill>
              </a:rPr>
              <a:t>: </a:t>
            </a:r>
            <a:r>
              <a:rPr lang="en-US" dirty="0">
                <a:solidFill>
                  <a:prstClr val="black"/>
                </a:solidFill>
                <a:hlinkClick r:id="rId3"/>
              </a:rPr>
              <a:t>Medicare.gov/supplements-other-insurance/how-to-compare-</a:t>
            </a:r>
            <a:r>
              <a:rPr lang="en-US" dirty="0" err="1">
                <a:solidFill>
                  <a:prstClr val="black"/>
                </a:solidFill>
                <a:hlinkClick r:id="rId3"/>
              </a:rPr>
              <a:t>medigap</a:t>
            </a:r>
            <a:r>
              <a:rPr lang="en-US" dirty="0">
                <a:solidFill>
                  <a:prstClr val="black"/>
                </a:solidFill>
                <a:hlinkClick r:id="rId3"/>
              </a:rPr>
              <a:t>-policies</a:t>
            </a:r>
            <a:r>
              <a:rPr lang="en-US" dirty="0">
                <a:solidFill>
                  <a:prstClr val="black"/>
                </a:solidFill>
              </a:rPr>
              <a:t> </a:t>
            </a:r>
          </a:p>
          <a:p>
            <a:pPr marL="119062" marR="0" lvl="1" algn="l" defTabSz="914400" rtl="0" eaLnBrk="1" fontAlgn="auto" latinLnBrk="0" hangingPunct="1">
              <a:lnSpc>
                <a:spcPct val="100000"/>
              </a:lnSpc>
              <a:spcBef>
                <a:spcPts val="600"/>
              </a:spcBef>
              <a:spcAft>
                <a:spcPts val="0"/>
              </a:spcAft>
              <a:buClrTx/>
              <a:buSzTx/>
              <a:tabLst>
                <a:tab pos="119063" algn="l"/>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4470515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15888" marR="0" lvl="1" indent="-1158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Medigap policy only works with Original Medicare; Medigap doesn’t work with MA. </a:t>
            </a:r>
          </a:p>
          <a:p>
            <a:pPr marL="115888" marR="0" lvl="1" indent="-1158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have other coverage that supplements Medicare, like retiree coverage, you might not need Medigap.</a:t>
            </a:r>
          </a:p>
          <a:p>
            <a:pPr marL="115888" marR="0" lvl="1" indent="-1158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Consider whether you can afford Medicare deductibles and copayments and weigh this against how much the monthly Medigap premium costs.</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8989634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35467" y="3578578"/>
            <a:ext cx="6604000" cy="5238044"/>
          </a:xfrm>
        </p:spPr>
        <p:txBody>
          <a:bodyPr/>
          <a:lstStyle/>
          <a:p>
            <a:pPr marL="0" marR="0" lvl="0" indent="0" algn="l" defTabSz="914400" rtl="0" eaLnBrk="1" fontAlgn="auto" latinLnBrk="0" hangingPunct="1">
              <a:lnSpc>
                <a:spcPct val="100000"/>
              </a:lnSpc>
              <a:spcBef>
                <a:spcPts val="611"/>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Usually the best time to buy a Medigap policy is during your Medigap Open Enrollment Period (OEP). It begins the 1</a:t>
            </a:r>
            <a:r>
              <a:rPr kumimoji="0" lang="en-US" sz="1200" b="0" i="0" u="none" strike="noStrike" kern="1200" cap="none" spc="0" normalizeH="0" baseline="30000" noProof="0" dirty="0">
                <a:ln>
                  <a:noFill/>
                </a:ln>
                <a:solidFill>
                  <a:prstClr val="black"/>
                </a:solidFill>
                <a:effectLst/>
                <a:uLnTx/>
                <a:uFillTx/>
                <a:latin typeface="+mn-lt"/>
                <a:ea typeface="+mn-ea"/>
                <a:cs typeface="+mn-cs"/>
              </a:rPr>
              <a:t>st</a:t>
            </a:r>
            <a:r>
              <a:rPr kumimoji="0" lang="en-US" sz="1200" b="0" i="0" u="none" strike="noStrike" kern="1200" cap="none" spc="0" normalizeH="0" baseline="0" noProof="0" dirty="0">
                <a:ln>
                  <a:noFill/>
                </a:ln>
                <a:solidFill>
                  <a:prstClr val="black"/>
                </a:solidFill>
                <a:effectLst/>
                <a:uLnTx/>
                <a:uFillTx/>
                <a:latin typeface="+mn-lt"/>
                <a:ea typeface="+mn-ea"/>
                <a:cs typeface="+mn-cs"/>
              </a:rPr>
              <a:t> day of the month in which you’re both 65 or older and enrolled in Part B. You must also have Part A to have a Medigap policy. </a:t>
            </a:r>
          </a:p>
          <a:p>
            <a:pPr marL="0" marR="0" lvl="0" indent="0" algn="l" defTabSz="914400" rtl="0" eaLnBrk="1" fontAlgn="auto" latinLnBrk="0" hangingPunct="1">
              <a:lnSpc>
                <a:spcPct val="100000"/>
              </a:lnSpc>
              <a:spcBef>
                <a:spcPts val="611"/>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have a 6-month Medigap OEP, which gives you a guaranteed right to buy a Medigap policy. Some states may have a longer period. Once this period starts, it can’t be delayed or repeated.</a:t>
            </a:r>
          </a:p>
          <a:p>
            <a:pPr marL="0" marR="0" lvl="0" indent="0" algn="l" defTabSz="914400" rtl="0" eaLnBrk="1" fontAlgn="auto" latinLnBrk="0" hangingPunct="1">
              <a:lnSpc>
                <a:spcPct val="100000"/>
              </a:lnSpc>
              <a:spcBef>
                <a:spcPts val="611"/>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During your Medigap OEP, companies can’t do the following:</a:t>
            </a:r>
          </a:p>
          <a:p>
            <a:pPr marL="121285" marR="0" lvl="0" indent="-121285" algn="l" defTabSz="914400" rtl="0" eaLnBrk="1" fontAlgn="auto" latinLnBrk="0" hangingPunct="1">
              <a:lnSpc>
                <a:spcPct val="100000"/>
              </a:lnSpc>
              <a:spcBef>
                <a:spcPts val="611"/>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Refuse to sell you any Medigap policy they offer</a:t>
            </a:r>
          </a:p>
          <a:p>
            <a:pPr marL="121285" marR="0" lvl="0" indent="-121285" algn="l" defTabSz="914400" rtl="0" eaLnBrk="1" fontAlgn="auto" latinLnBrk="0" hangingPunct="1">
              <a:lnSpc>
                <a:spcPct val="100000"/>
              </a:lnSpc>
              <a:spcBef>
                <a:spcPts val="611"/>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Make you wait for coverage to start (there can be a waiting period for pre-existing conditions if you don’t have creditable coverage—previous health insurance coverage that can be used to shorten a pre-existing condition waiting period under Medigap policy—before the OEP)</a:t>
            </a:r>
          </a:p>
          <a:p>
            <a:pPr marL="121285" marR="0" lvl="0" indent="-121285" algn="l" defTabSz="914400" rtl="0" eaLnBrk="1" fontAlgn="auto" latinLnBrk="0" hangingPunct="1">
              <a:lnSpc>
                <a:spcPct val="100000"/>
              </a:lnSpc>
              <a:spcBef>
                <a:spcPts val="611"/>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Charge you more for a Medigap policy than they charge someone with no health problems</a:t>
            </a:r>
          </a:p>
          <a:p>
            <a:pPr marL="0" marR="0" lvl="0" indent="0" algn="l" defTabSz="914400" rtl="0" eaLnBrk="1" fontAlgn="auto" latinLnBrk="0" hangingPunct="1">
              <a:lnSpc>
                <a:spcPct val="100000"/>
              </a:lnSpc>
              <a:spcBef>
                <a:spcPts val="611"/>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may want to apply for a Medigap policy before your Medigap OEP starts if your current health insurance ends the month you become eligible for Medicare, or you reach 65, to have continuous coverage without any break.</a:t>
            </a:r>
          </a:p>
          <a:p>
            <a:pPr marL="0" marR="0" lvl="0" indent="0" algn="l" defTabSz="914400" rtl="0" eaLnBrk="1" fontAlgn="auto" latinLnBrk="0" hangingPunct="1">
              <a:lnSpc>
                <a:spcPct val="100000"/>
              </a:lnSpc>
              <a:spcBef>
                <a:spcPts val="611"/>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a:t>
            </a:r>
            <a:r>
              <a:rPr kumimoji="0" lang="en-US" sz="1200" b="0" i="0" u="none" strike="noStrike" kern="1200" cap="none" spc="0" normalizeH="0" baseline="0" noProof="0" dirty="0">
                <a:ln>
                  <a:noFill/>
                </a:ln>
                <a:solidFill>
                  <a:prstClr val="black"/>
                </a:solidFill>
                <a:effectLst/>
                <a:uLnTx/>
                <a:uFillTx/>
                <a:latin typeface="+mn-lt"/>
                <a:ea typeface="+mn-ea"/>
                <a:cs typeface="+mn-cs"/>
              </a:rPr>
              <a:t>: After your Medigap Open Enrollment Period ends, you may be denied a Medigap policy or charged more for a Medigap policy due to past or present health problems. However, there are exceptions if you have employer coverage. </a:t>
            </a:r>
          </a:p>
          <a:p>
            <a:pPr marL="0" marR="0" lvl="0" indent="0" algn="l" defTabSz="914400" rtl="0" eaLnBrk="1" fontAlgn="auto" latinLnBrk="0" hangingPunct="1">
              <a:lnSpc>
                <a:spcPct val="100000"/>
              </a:lnSpc>
              <a:spcBef>
                <a:spcPts val="611"/>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can also buy a Medigap policy whenever a company agrees to sell you one. However, there may be restrictions, like medical underwriting or a waiting period for pre-existing conditions. </a:t>
            </a:r>
          </a:p>
          <a:p>
            <a:pPr marL="0" marR="0" lvl="0" indent="0" algn="l" defTabSz="914400" rtl="0" eaLnBrk="1" fontAlgn="auto" latinLnBrk="0" hangingPunct="1">
              <a:lnSpc>
                <a:spcPct val="100000"/>
              </a:lnSpc>
              <a:spcBef>
                <a:spcPts val="611"/>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Medical underwriting is a process used by insurance companies to determine your health status when you're applying for health insurance, whether to offer you coverage, at what price, and with what exclusions or limits.</a:t>
            </a:r>
          </a:p>
        </p:txBody>
      </p:sp>
    </p:spTree>
    <p:extLst>
      <p:ext uri="{BB962C8B-B14F-4D97-AF65-F5344CB8AC3E}">
        <p14:creationId xmlns:p14="http://schemas.microsoft.com/office/powerpoint/2010/main" val="2701477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Medicare currently provides health insurance for 62 million U.S. people:</a:t>
            </a:r>
          </a:p>
          <a:p>
            <a:pPr marL="171413" marR="0" lvl="0" indent="-1714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Who are 65 and older</a:t>
            </a:r>
          </a:p>
          <a:p>
            <a:pPr marL="171413" marR="0" lvl="0" indent="-1714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Under 65 with certain disabilities who have been entitled to Social Security Disability Insurance (SSDI) benefits for 24 months—includes </a:t>
            </a:r>
            <a:r>
              <a:rPr kumimoji="0" lang="en-US" sz="1200" b="0" i="0" u="none" strike="noStrike" kern="1200" cap="none" spc="0" normalizeH="0" baseline="0" noProof="0" dirty="0">
                <a:ln>
                  <a:noFill/>
                </a:ln>
                <a:solidFill>
                  <a:schemeClr val="tx1"/>
                </a:solidFill>
                <a:effectLst/>
                <a:uLnTx/>
                <a:uFillTx/>
                <a:latin typeface="+mn-lt"/>
                <a:ea typeface="+mn-ea"/>
                <a:cs typeface="+mn-cs"/>
              </a:rPr>
              <a:t>ALS (Amyotrophic Lateral Sclerosis, also called Lou Gehrig’s disease</a:t>
            </a:r>
            <a:r>
              <a:rPr kumimoji="0" lang="en-US" sz="1200" b="0" i="0" u="none" strike="noStrike" kern="1200" cap="none" spc="0" normalizeH="0" baseline="0" noProof="0" dirty="0">
                <a:ln>
                  <a:noFill/>
                </a:ln>
                <a:solidFill>
                  <a:prstClr val="black"/>
                </a:solidFill>
                <a:effectLst/>
                <a:uLnTx/>
                <a:uFillTx/>
                <a:latin typeface="+mn-lt"/>
                <a:ea typeface="+mn-ea"/>
                <a:cs typeface="+mn-cs"/>
              </a:rPr>
              <a:t>), without a waiting period </a:t>
            </a:r>
          </a:p>
          <a:p>
            <a:pPr marL="171413" marR="0" lvl="0" indent="-1714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Of any age who have End-Stage Renal Disease (ESRD) (permanent kidney failure requiring dialysis or a kidney transplant)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Medicare is also available to a very small subset of people who have an asbestos-related condition associated with a federally-declared environmental health hazard. Currently, it only applies to people affected by a hazard in Libby, Montana.</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People who immigrate to the U.S. may qualify for Medicare if they’re in a lawful status. Generally they must have resided in the U.S. for 5 continuous years to get Medicare.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“Medicare &amp; You” handbook (CMS Product No. 10050) pictured on the slide is mailed to every Medicare household each year in the fall. You can view and download it electronically at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rPr>
              <a:t>Medicare.gov/Pubs/pdf/10050-Medicare-and-You.pdf</a:t>
            </a:r>
            <a:r>
              <a:rPr kumimoji="0" lang="en-US" sz="1200" b="0" i="0" u="none" strike="noStrike" kern="1200" cap="none" spc="0" normalizeH="0" baseline="0" noProof="0" dirty="0">
                <a:ln>
                  <a:noFill/>
                </a:ln>
                <a:solidFill>
                  <a:prstClr val="black"/>
                </a:solidFill>
                <a:effectLst/>
                <a:uLnTx/>
                <a:uFillTx/>
                <a:latin typeface="+mn-lt"/>
                <a:ea typeface="+mn-ea"/>
                <a:cs typeface="+mn-cs"/>
              </a:rPr>
              <a:t>. It’s sent to all newly enrolled people as well. It explains Medicare and provides information on Medicare health and drug plans in their geographic area.</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general Medicare enrollment information, visit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4"/>
              </a:rPr>
              <a:t>CMS.gov/Research-Statistics-Data-and-Systems/Statistics-Trends-and-Reports/CMS-Fast-Facts/index.html</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4077857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486400" cy="5384800"/>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buy a Medigap policy, follow these steps: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Decide which Medigap Plan (A–N) has the benefits you need. You can use the Medigap comparison tool on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rPr>
              <a:t>Medicare.gov/medigap-supplemental-insurance-plans</a:t>
            </a:r>
            <a:r>
              <a:rPr kumimoji="0" lang="en-US" sz="1200" b="0" i="0" u="none" strike="noStrike" kern="1200" cap="none" spc="0" normalizeH="0" baseline="0" noProof="0" dirty="0">
                <a:ln>
                  <a:noFill/>
                </a:ln>
                <a:solidFill>
                  <a:prstClr val="black"/>
                </a:solidFill>
                <a:effectLst/>
                <a:uLnTx/>
                <a:uFillTx/>
                <a:latin typeface="+mn-lt"/>
                <a:ea typeface="+mn-ea"/>
                <a:cs typeface="+mn-cs"/>
              </a:rPr>
              <a:t> to compare your plans or by calling 1-800-MEDICARE (1-800-633-4227); TTY: 1-877-486-2048.</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Find out which insurance companies sell Medigap policies in your state by contacting your State Health Insurance Assistance Program (SHIP). To find contact information for your local SHIP, visit </a:t>
            </a:r>
            <a:r>
              <a:rPr kumimoji="0" lang="en-US" sz="1200" b="0" i="0" u="sng" strike="noStrike" kern="1200" cap="none" spc="0" normalizeH="0" baseline="0" noProof="0" dirty="0">
                <a:ln>
                  <a:noFill/>
                </a:ln>
                <a:solidFill>
                  <a:prstClr val="black"/>
                </a:solidFill>
                <a:effectLst/>
                <a:uLnTx/>
                <a:uFillTx/>
                <a:latin typeface="+mn-lt"/>
                <a:ea typeface="+mn-ea"/>
                <a:cs typeface="+mn-cs"/>
                <a:hlinkClick r:id="rId4"/>
              </a:rPr>
              <a:t>shiptacenter.org</a:t>
            </a:r>
            <a:r>
              <a:rPr kumimoji="0" lang="en-US" sz="1200" b="0" i="0" u="none" strike="noStrike" kern="1200" cap="none" spc="0" normalizeH="0" baseline="0" noProof="0" dirty="0">
                <a:ln>
                  <a:noFill/>
                </a:ln>
                <a:solidFill>
                  <a:prstClr val="black"/>
                </a:solidFill>
                <a:effectLst/>
                <a:uLnTx/>
                <a:uFillTx/>
                <a:latin typeface="+mn-lt"/>
                <a:ea typeface="+mn-ea"/>
                <a:cs typeface="+mn-cs"/>
              </a:rPr>
              <a:t>. You can also contact your State Insurance Department at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5"/>
              </a:rPr>
              <a:t>Medicare.gov/Contacts/#resources/</a:t>
            </a:r>
            <a:r>
              <a:rPr kumimoji="0" lang="en-US" sz="1200" b="0" i="0" u="none" strike="noStrike" kern="1200" cap="none" spc="0" normalizeH="0" baseline="0" noProof="0" dirty="0" err="1">
                <a:ln>
                  <a:noFill/>
                </a:ln>
                <a:solidFill>
                  <a:prstClr val="black"/>
                </a:solidFill>
                <a:effectLst/>
                <a:uLnTx/>
                <a:uFillTx/>
                <a:latin typeface="+mn-lt"/>
                <a:ea typeface="+mn-ea"/>
                <a:cs typeface="+mn-cs"/>
                <a:hlinkClick r:id="rId5"/>
              </a:rPr>
              <a:t>sids</a:t>
            </a:r>
            <a:r>
              <a:rPr kumimoji="0" lang="en-US" sz="1200" b="0" i="0" u="none" strike="noStrike" kern="1200" cap="none" spc="0" normalizeH="0" baseline="0" noProof="0" dirty="0">
                <a:ln>
                  <a:noFill/>
                </a:ln>
                <a:solidFill>
                  <a:prstClr val="black"/>
                </a:solidFill>
                <a:effectLst/>
                <a:uLnTx/>
                <a:uFillTx/>
                <a:latin typeface="+mn-lt"/>
                <a:ea typeface="+mn-ea"/>
                <a:cs typeface="+mn-cs"/>
              </a:rPr>
              <a:t>, or visit </a:t>
            </a:r>
            <a:r>
              <a:rPr lang="en-US" sz="1200" dirty="0">
                <a:solidFill>
                  <a:sysClr val="windowText" lastClr="000000"/>
                </a:solidFill>
                <a:hlinkClick r:id="rId3"/>
              </a:rPr>
              <a:t>Medicare.gov/</a:t>
            </a:r>
            <a:r>
              <a:rPr lang="en-US" sz="1200" dirty="0" err="1">
                <a:solidFill>
                  <a:sysClr val="windowText" lastClr="000000"/>
                </a:solidFill>
                <a:hlinkClick r:id="rId3"/>
              </a:rPr>
              <a:t>medigap</a:t>
            </a:r>
            <a:r>
              <a:rPr lang="en-US" sz="1200" dirty="0">
                <a:solidFill>
                  <a:sysClr val="windowText" lastClr="000000"/>
                </a:solidFill>
                <a:hlinkClick r:id="rId3"/>
              </a:rPr>
              <a:t>-supplemental-insurance-plans</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Federal Medigap protections aren’t offered for people with Medicare due to a disability, so contact your State Insurance Department to determine if your state extends protections to people under 65.</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Call the insurance companies and shop around for the best plan at a price you can afford.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Buy the Medigap policy. Once you choose the insurance company and the Medigap Plan, apply for the policy. The insurance company must give you a clearly worded summary of your Medigap policy when you apply.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more information:</a:t>
            </a:r>
          </a:p>
          <a:p>
            <a:pPr marL="117475" lvl="0">
              <a:spcBef>
                <a:spcPts val="600"/>
              </a:spcBef>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View the booklet “Choosing a Medigap Policy: A Guide to Health Insurance for People with Medicare” at </a:t>
            </a:r>
            <a:r>
              <a:rPr lang="en-US" dirty="0">
                <a:solidFill>
                  <a:prstClr val="black"/>
                </a:solidFill>
                <a:hlinkClick r:id="rId6"/>
              </a:rPr>
              <a:t>Medicare.gov/Pubs/pdf/02110-Medicare-Medigap-guide.pdf</a:t>
            </a:r>
            <a:r>
              <a:rPr lang="en-US" dirty="0">
                <a:solidFill>
                  <a:prstClr val="black"/>
                </a:solidFill>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17475"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Call your State Insurance Department. Visit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7"/>
              </a:rPr>
              <a:t>Medicare.gov/contacts</a:t>
            </a:r>
            <a:r>
              <a:rPr kumimoji="0" lang="en-US" sz="1200" b="0" i="0" u="none" strike="noStrike" kern="1200" cap="none" spc="0" normalizeH="0" baseline="0" noProof="0" dirty="0">
                <a:ln>
                  <a:noFill/>
                </a:ln>
                <a:solidFill>
                  <a:prstClr val="black"/>
                </a:solidFill>
                <a:effectLst/>
                <a:uLnTx/>
                <a:uFillTx/>
                <a:latin typeface="+mn-lt"/>
                <a:ea typeface="+mn-ea"/>
                <a:cs typeface="+mn-cs"/>
              </a:rPr>
              <a:t>, or call 1‑800‑MEDICARE (1-800-633-4227); TTY 1-877-486-2048, to get the phone number. </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41602467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Check Your Knowledge―Question 4</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All Medigap policies help pay for prescription drug copayment.</a:t>
            </a:r>
          </a:p>
          <a:p>
            <a:pPr marL="231911" marR="0" lvl="0" indent="-231911" algn="l" defTabSz="914400" rtl="0" eaLnBrk="1" fontAlgn="auto" latinLnBrk="0" hangingPunct="1">
              <a:lnSpc>
                <a:spcPct val="100000"/>
              </a:lnSpc>
              <a:spcBef>
                <a:spcPts val="60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True</a:t>
            </a:r>
          </a:p>
          <a:p>
            <a:pPr marL="231911" marR="0" lvl="0" indent="-231911" algn="l" defTabSz="914400" rtl="0" eaLnBrk="1" fontAlgn="auto" latinLnBrk="0" hangingPunct="1">
              <a:lnSpc>
                <a:spcPct val="100000"/>
              </a:lnSpc>
              <a:spcBef>
                <a:spcPts val="60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False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Answer: b. False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Medigap policies cover gaps in Original Medicare coverage, like deductibles, coinsurance, and copayments for Medicare covered services. </a:t>
            </a:r>
            <a:r>
              <a:rPr kumimoji="0" lang="en-US" sz="1200" b="1" i="0" u="none" strike="noStrike" kern="1200" cap="none" spc="0" normalizeH="0" baseline="0" noProof="0" dirty="0">
                <a:ln>
                  <a:noFill/>
                </a:ln>
                <a:solidFill>
                  <a:prstClr val="black"/>
                </a:solidFill>
                <a:effectLst/>
                <a:uLnTx/>
                <a:uFillTx/>
                <a:latin typeface="+mn-lt"/>
                <a:ea typeface="+mn-ea"/>
                <a:cs typeface="+mn-cs"/>
              </a:rPr>
              <a:t>NOTE: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Medigap</a:t>
            </a:r>
            <a:r>
              <a:rPr kumimoji="0" lang="en-US" sz="1200" b="0" i="0" u="none" strike="noStrike" kern="1200" cap="none" spc="0" normalizeH="0" baseline="0" noProof="0" dirty="0">
                <a:ln>
                  <a:noFill/>
                </a:ln>
                <a:solidFill>
                  <a:prstClr val="black"/>
                </a:solidFill>
                <a:effectLst/>
                <a:uLnTx/>
                <a:uFillTx/>
                <a:latin typeface="+mn-lt"/>
                <a:ea typeface="+mn-ea"/>
                <a:cs typeface="+mn-cs"/>
              </a:rPr>
              <a:t> policies sold before January 1, 2006, did have prescription drug coverage, and although no longer sold, some people still have them.</a:t>
            </a:r>
          </a:p>
        </p:txBody>
      </p:sp>
    </p:spTree>
    <p:extLst>
      <p:ext uri="{BB962C8B-B14F-4D97-AF65-F5344CB8AC3E}">
        <p14:creationId xmlns:p14="http://schemas.microsoft.com/office/powerpoint/2010/main" val="17224489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Lesson #4 explains Medicare prescription drug coverage, associated costs, how to enroll, and choosing a plan.</a:t>
            </a:r>
          </a:p>
          <a:p>
            <a:pPr marL="0" indent="0">
              <a:buNone/>
            </a:pPr>
            <a:endParaRPr lang="en-US" dirty="0"/>
          </a:p>
        </p:txBody>
      </p:sp>
    </p:spTree>
    <p:extLst>
      <p:ext uri="{BB962C8B-B14F-4D97-AF65-F5344CB8AC3E}">
        <p14:creationId xmlns:p14="http://schemas.microsoft.com/office/powerpoint/2010/main" val="21694598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Part D is Medicare prescription drug coverage. It’s an optional benefit available to all people with Medicare. If you choose Original Medicare and you want prescription drug coverage, you must choose and join a Medicare Prescription Drug Plan (PDP). You usually pay a monthly premium for the drug plan.</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These plans are run by private companies that contract with Medicare.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Part D coverage is provided through Medicare Prescription Drug Plans (PDPs) and Medicare Advantage (MA) Plans with prescription drug coverage (MA-PDs).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could get Part D coverage through other Medicare health</a:t>
            </a:r>
            <a:r>
              <a:rPr kumimoji="0" lang="en-US" sz="1200" b="0" i="0" u="none" strike="noStrike" kern="1200" cap="none" spc="0" normalizeH="0" noProof="0" dirty="0">
                <a:ln>
                  <a:noFill/>
                </a:ln>
                <a:solidFill>
                  <a:prstClr val="black"/>
                </a:solidFill>
                <a:effectLst/>
                <a:uLnTx/>
                <a:uFillTx/>
                <a:latin typeface="+mn-lt"/>
                <a:ea typeface="+mn-ea"/>
                <a:cs typeface="+mn-cs"/>
              </a:rPr>
              <a:t> plans, like the </a:t>
            </a:r>
            <a:r>
              <a:rPr kumimoji="0" lang="en-US" sz="1200" b="0" i="0" u="none" strike="noStrike" kern="1200" cap="none" spc="0" normalizeH="0" baseline="0" noProof="0" dirty="0">
                <a:ln>
                  <a:noFill/>
                </a:ln>
                <a:solidFill>
                  <a:prstClr val="black"/>
                </a:solidFill>
                <a:effectLst/>
                <a:uLnTx/>
                <a:uFillTx/>
                <a:latin typeface="+mn-lt"/>
                <a:ea typeface="+mn-ea"/>
                <a:cs typeface="+mn-cs"/>
              </a:rPr>
              <a:t>Programs of All-inclusive Care for the Elderly (PACE).</a:t>
            </a:r>
            <a:r>
              <a:rPr kumimoji="0" lang="en-US" sz="1200" b="0" i="0" u="none" strike="noStrike" kern="1200" cap="none" spc="0" normalizeH="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However, each type of plan has special rules and exceptions, so you should contact any plans you're interested in to get more details.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help choosing a Part D plan, contact your local State Health Insurance Assistance Program (SHIP). To find the contact information for your local SHIP visit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rPr>
              <a:t>shiptacenter.org</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p:txBody>
      </p:sp>
    </p:spTree>
    <p:extLst>
      <p:ext uri="{BB962C8B-B14F-4D97-AF65-F5344CB8AC3E}">
        <p14:creationId xmlns:p14="http://schemas.microsoft.com/office/powerpoint/2010/main" val="25739949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80622" y="3494567"/>
            <a:ext cx="6581422" cy="5486400"/>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Medicare contracts with private insurance companies that offer prescription drug plans to people with Medicare. Everyone with Medicare can get Medicare prescription drug coverage by enrolling in a Medicare drug plan. If you join late, you’ll have to pay a penalty for as long as you have a Medicare drug plan. You may get this coverage from an MA Plan (with prescription drug coverage), but to join an MA Plan you must have Part A and Part B.</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Each plan has a formulary, or list of covered drugs. The formulary for each plan must include a range of drugs in the most commonly prescribed categories. This ensures that people with different medical conditions can get the treatment they need. All Medicare drug plans generally must cover at least 2 drugs in each category of drugs, but plans can choose which specific drugs are covered in each category.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All plans must cover a wide range of prescription drugs that</a:t>
            </a:r>
            <a:r>
              <a:rPr kumimoji="0" lang="en-US" sz="1050" b="0" i="0" u="none" strike="noStrike" kern="1200" cap="none" spc="0" normalizeH="0" noProof="0" dirty="0">
                <a:ln>
                  <a:noFill/>
                </a:ln>
                <a:solidFill>
                  <a:prstClr val="black"/>
                </a:solidFill>
                <a:effectLst/>
                <a:uLnTx/>
                <a:uFillTx/>
                <a:latin typeface="+mn-lt"/>
                <a:ea typeface="+mn-ea"/>
                <a:cs typeface="+mn-cs"/>
              </a:rPr>
              <a:t> people with Medicare take, including most drugs in certain </a:t>
            </a:r>
            <a:r>
              <a:rPr lang="en-US" sz="1050" noProof="0" dirty="0">
                <a:solidFill>
                  <a:prstClr val="black"/>
                </a:solidFill>
              </a:rPr>
              <a:t>protected classes, which include</a:t>
            </a:r>
            <a:r>
              <a:rPr kumimoji="0" lang="en-US" sz="1050" b="0" i="0" u="none" strike="noStrike" kern="1200" cap="none" spc="0" normalizeH="0" baseline="0" noProof="0" dirty="0">
                <a:ln>
                  <a:noFill/>
                </a:ln>
                <a:solidFill>
                  <a:prstClr val="black"/>
                </a:solidFill>
                <a:effectLst/>
                <a:uLnTx/>
                <a:uFillTx/>
                <a:latin typeface="+mn-lt"/>
                <a:ea typeface="+mn-ea"/>
                <a:cs typeface="+mn-cs"/>
              </a:rPr>
              <a:t>: </a:t>
            </a:r>
          </a:p>
          <a:p>
            <a:pPr marL="174625" marR="0" lvl="1" indent="-174625"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Cancer drugs</a:t>
            </a:r>
          </a:p>
          <a:p>
            <a:pPr marL="174625" marR="0" lvl="1" indent="-174625"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 HIV/AIDS drugs</a:t>
            </a:r>
          </a:p>
          <a:p>
            <a:pPr marL="174625" marR="0" lvl="1" indent="-174625"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 Antidepressants</a:t>
            </a:r>
          </a:p>
          <a:p>
            <a:pPr marL="174625" marR="0" lvl="1" indent="-174625"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 Antipsychotics </a:t>
            </a:r>
          </a:p>
          <a:p>
            <a:pPr marL="174625" marR="0" lvl="1" indent="-174625"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 Anticonvulsants </a:t>
            </a:r>
          </a:p>
          <a:p>
            <a:pPr marL="174625" marR="0" lvl="1" indent="-174625"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 </a:t>
            </a:r>
            <a:r>
              <a:rPr kumimoji="0" lang="en-US" sz="1050" b="0" i="0" u="none" strike="noStrike" kern="1200" cap="none" spc="0" normalizeH="0" baseline="0" noProof="0" dirty="0" err="1">
                <a:ln>
                  <a:noFill/>
                </a:ln>
                <a:solidFill>
                  <a:prstClr val="black"/>
                </a:solidFill>
                <a:effectLst/>
                <a:uLnTx/>
                <a:uFillTx/>
                <a:latin typeface="+mn-lt"/>
                <a:ea typeface="+mn-ea"/>
                <a:cs typeface="+mn-cs"/>
              </a:rPr>
              <a:t>Immunosuppressants</a:t>
            </a:r>
            <a:endParaRPr kumimoji="0" lang="en-US" sz="105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Also, Medicare drug plans must cover all commercially available vaccines, including the shingles shot (but not vaccines covered under Part B, like the flu and pneumococcal shots). You or your health care provider can contact your Medicare drug plan for more information about vaccine coverage and any additional information the plan may need. View the Code of Federal Regulations’ Access to covered Part D drugs, </a:t>
            </a:r>
            <a:r>
              <a:rPr kumimoji="0" lang="en-US" sz="1050" b="0" i="1" u="none" strike="noStrike" kern="1200" cap="none" spc="0" normalizeH="0" baseline="0" noProof="0" dirty="0">
                <a:ln>
                  <a:noFill/>
                </a:ln>
                <a:solidFill>
                  <a:prstClr val="black"/>
                </a:solidFill>
                <a:effectLst/>
                <a:uLnTx/>
                <a:uFillTx/>
                <a:latin typeface="+mn-lt"/>
                <a:ea typeface="+mn-ea"/>
                <a:cs typeface="+mn-cs"/>
              </a:rPr>
              <a:t>§423.120(d), </a:t>
            </a:r>
            <a:r>
              <a:rPr kumimoji="0" lang="en-US" sz="1050" b="0" i="0" u="none" strike="noStrike" kern="1200" cap="none" spc="0" normalizeH="0" baseline="0" noProof="0" dirty="0">
                <a:ln>
                  <a:noFill/>
                </a:ln>
                <a:solidFill>
                  <a:prstClr val="black"/>
                </a:solidFill>
                <a:effectLst/>
                <a:uLnTx/>
                <a:uFillTx/>
                <a:latin typeface="+mn-lt"/>
                <a:ea typeface="+mn-ea"/>
                <a:cs typeface="+mn-cs"/>
                <a:hlinkClick r:id="rId3"/>
              </a:rPr>
              <a:t>ecfr.gov/</a:t>
            </a:r>
            <a:r>
              <a:rPr kumimoji="0" lang="en-US" sz="1050" b="0" i="0" u="none" strike="noStrike" kern="1200" cap="none" spc="0" normalizeH="0" baseline="0" noProof="0" dirty="0" err="1">
                <a:ln>
                  <a:noFill/>
                </a:ln>
                <a:solidFill>
                  <a:prstClr val="black"/>
                </a:solidFill>
                <a:effectLst/>
                <a:uLnTx/>
                <a:uFillTx/>
                <a:latin typeface="+mn-lt"/>
                <a:ea typeface="+mn-ea"/>
                <a:cs typeface="+mn-cs"/>
                <a:hlinkClick r:id="rId3"/>
              </a:rPr>
              <a:t>cgi</a:t>
            </a:r>
            <a:r>
              <a:rPr kumimoji="0" lang="en-US" sz="1050" b="0" i="0" u="none" strike="noStrike" kern="1200" cap="none" spc="0" normalizeH="0" baseline="0" noProof="0" dirty="0">
                <a:ln>
                  <a:noFill/>
                </a:ln>
                <a:solidFill>
                  <a:prstClr val="black"/>
                </a:solidFill>
                <a:effectLst/>
                <a:uLnTx/>
                <a:uFillTx/>
                <a:latin typeface="+mn-lt"/>
                <a:ea typeface="+mn-ea"/>
                <a:cs typeface="+mn-cs"/>
                <a:hlinkClick r:id="rId3"/>
              </a:rPr>
              <a:t>-bin/</a:t>
            </a:r>
            <a:r>
              <a:rPr kumimoji="0" lang="en-US" sz="1050" b="0" i="0" u="none" strike="noStrike" kern="1200" cap="none" spc="0" normalizeH="0" baseline="0" noProof="0" dirty="0" err="1">
                <a:ln>
                  <a:noFill/>
                </a:ln>
                <a:solidFill>
                  <a:prstClr val="black"/>
                </a:solidFill>
                <a:effectLst/>
                <a:uLnTx/>
                <a:uFillTx/>
                <a:latin typeface="+mn-lt"/>
                <a:ea typeface="+mn-ea"/>
                <a:cs typeface="+mn-cs"/>
                <a:hlinkClick r:id="rId3"/>
              </a:rPr>
              <a:t>text-idx?SID</a:t>
            </a:r>
            <a:r>
              <a:rPr kumimoji="0" lang="en-US" sz="1050" b="0" i="0" u="none" strike="noStrike" kern="1200" cap="none" spc="0" normalizeH="0" baseline="0" noProof="0" dirty="0">
                <a:ln>
                  <a:noFill/>
                </a:ln>
                <a:solidFill>
                  <a:prstClr val="black"/>
                </a:solidFill>
                <a:effectLst/>
                <a:uLnTx/>
                <a:uFillTx/>
                <a:latin typeface="+mn-lt"/>
                <a:ea typeface="+mn-ea"/>
                <a:cs typeface="+mn-cs"/>
                <a:hlinkClick r:id="rId3"/>
              </a:rPr>
              <a:t>=7805cfe316ca233ff673e2e02b0e6b74&amp;mc=</a:t>
            </a:r>
            <a:r>
              <a:rPr kumimoji="0" lang="en-US" sz="1050" b="0" i="0" u="none" strike="noStrike" kern="1200" cap="none" spc="0" normalizeH="0" baseline="0" noProof="0" dirty="0" err="1">
                <a:ln>
                  <a:noFill/>
                </a:ln>
                <a:solidFill>
                  <a:prstClr val="black"/>
                </a:solidFill>
                <a:effectLst/>
                <a:uLnTx/>
                <a:uFillTx/>
                <a:latin typeface="+mn-lt"/>
                <a:ea typeface="+mn-ea"/>
                <a:cs typeface="+mn-cs"/>
                <a:hlinkClick r:id="rId3"/>
              </a:rPr>
              <a:t>true&amp;node</a:t>
            </a:r>
            <a:r>
              <a:rPr kumimoji="0" lang="en-US" sz="1050" b="0" i="0" u="none" strike="noStrike" kern="1200" cap="none" spc="0" normalizeH="0" baseline="0" noProof="0" dirty="0">
                <a:ln>
                  <a:noFill/>
                </a:ln>
                <a:solidFill>
                  <a:prstClr val="black"/>
                </a:solidFill>
                <a:effectLst/>
                <a:uLnTx/>
                <a:uFillTx/>
                <a:latin typeface="+mn-lt"/>
                <a:ea typeface="+mn-ea"/>
                <a:cs typeface="+mn-cs"/>
                <a:hlinkClick r:id="rId3"/>
              </a:rPr>
              <a:t>=se 42.3.423_1120&amp;rgn=div8</a:t>
            </a:r>
            <a:r>
              <a:rPr kumimoji="0" lang="en-US" sz="1050" b="0" i="0" u="none" strike="noStrike" kern="1200" cap="none" spc="0" normalizeH="0" baseline="0" noProof="0" dirty="0">
                <a:ln>
                  <a:noFill/>
                </a:ln>
                <a:solidFill>
                  <a:prstClr val="black"/>
                </a:solidFill>
                <a:effectLst/>
                <a:uLnTx/>
                <a:uFillTx/>
                <a:latin typeface="+mn-lt"/>
                <a:ea typeface="+mn-ea"/>
                <a:cs typeface="+mn-cs"/>
              </a:rPr>
              <a:t>. You or your provider can contact your Medicare drug plan for more information about vaccine coverage and any additional information the plan may need.</a:t>
            </a:r>
            <a:r>
              <a:rPr kumimoji="0" lang="en-US" sz="1050" b="1"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Formularies are subject to change and can be changed by the plan. Your plan will notify you of any formulary changes that affect drugs you’re taking. Plans may have preferred pharmacies. If you use a preferred pharmacy, your out-of-pocket costs may be lower.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People with limited income and resources may be able to get Extra Help paying for their Medicare drug plan costs. “Extra Help” is discussed in further detail later in the presentation.</a:t>
            </a:r>
          </a:p>
        </p:txBody>
      </p:sp>
    </p:spTree>
    <p:extLst>
      <p:ext uri="{BB962C8B-B14F-4D97-AF65-F5344CB8AC3E}">
        <p14:creationId xmlns:p14="http://schemas.microsoft.com/office/powerpoint/2010/main" val="28777046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Costs vary by plan.</a:t>
            </a:r>
          </a:p>
          <a:p>
            <a:pPr marL="228600" marR="0" lvl="0" indent="-22860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Most people will pay:</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monthly premium (varies by plan and income)</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yearly deductible (if applicable)</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Copayments or coinsurance</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Percentage of cost while in the coverage gap, begins at $4,020 for out-of-pocket spending in 2020 ($4,130 in 2021)</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Very little after spending $6,350 out-of-pocket in 2020 ($6,550 in 2021)—automatically get catastrophic coverage</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indent="0">
              <a:buNone/>
            </a:pPr>
            <a:endParaRPr lang="en-US" dirty="0"/>
          </a:p>
        </p:txBody>
      </p:sp>
    </p:spTree>
    <p:extLst>
      <p:ext uri="{BB962C8B-B14F-4D97-AF65-F5344CB8AC3E}">
        <p14:creationId xmlns:p14="http://schemas.microsoft.com/office/powerpoint/2010/main" val="38096832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Bipartisan Budget Act of 2018, Section 402—Income-Related Premium Adjustment for Part B and Part D, mandated adjustments to the income-related premium policy and adjusted the income thresholds for determining the Income-Related Monthly Adjustment Amount (IRMAA).</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2020, you pay only your plan premium if your yearly income in 2018 was $87,000 or less for an individual, or $174,000 or less for a married couple.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2020, if you reported a modified adjusted gross income (MAGI) of more than $87,000 (individuals) or $174,000 (married individuals filing jointly) on your 2018 Internal Revenue Service (IRS) tax return (the most recent tax return information provided to Social Security by the IRS), you’ll have to pay the Part D IRMAA in addition to your monthly Medicare drug plan premium (YPP).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Above $163,000 up to $500,000, and file an individual tax return, file a joint tax return with an income above $326,000 up to $750,000, you pay YPP and IRMAA of $70.00 per month.</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IRMAA is adjusted each year. It is calculated on the annual beneficiary base premium.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 </a:t>
            </a:r>
            <a:r>
              <a:rPr kumimoji="0" lang="en-US" sz="1200" b="0" i="0" u="none" strike="noStrike" kern="1200" cap="none" spc="0" normalizeH="0" baseline="0" noProof="0" dirty="0">
                <a:ln>
                  <a:noFill/>
                </a:ln>
                <a:solidFill>
                  <a:prstClr val="black"/>
                </a:solidFill>
                <a:effectLst/>
                <a:uLnTx/>
                <a:uFillTx/>
                <a:latin typeface="+mn-lt"/>
                <a:ea typeface="+mn-ea"/>
                <a:cs typeface="+mn-cs"/>
              </a:rPr>
              <a:t>If you’re married filing separately, but you lived with your spouse at any time during the taxable year, and your income is from $87,000 up to $413,000, you pay YPP and IRMAA of $70.00.</a:t>
            </a:r>
          </a:p>
          <a:p>
            <a:pPr marL="0" lvl="0" indent="0">
              <a:spcBef>
                <a:spcPts val="600"/>
              </a:spcBef>
              <a:buNone/>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your income changes for certain reasons, like divorce or retirement, you may be able to reduce your IRMAA. Visit </a:t>
            </a:r>
            <a:r>
              <a:rPr lang="en-US" dirty="0">
                <a:hlinkClick r:id="rId3"/>
              </a:rPr>
              <a:t>socialsecurity.gov/forms/ssa-44-ext.pdf</a:t>
            </a:r>
            <a:r>
              <a:rPr lang="en-US" dirty="0"/>
              <a:t> </a:t>
            </a:r>
            <a:r>
              <a:rPr kumimoji="0" lang="en-US" sz="1200" b="0" i="0" u="none" strike="noStrike" kern="1200" cap="none" spc="0" normalizeH="0" baseline="0" noProof="0" dirty="0">
                <a:ln>
                  <a:noFill/>
                </a:ln>
                <a:solidFill>
                  <a:prstClr val="black"/>
                </a:solidFill>
                <a:effectLst/>
                <a:uLnTx/>
                <a:uFillTx/>
                <a:latin typeface="+mn-lt"/>
                <a:ea typeface="+mn-ea"/>
                <a:cs typeface="+mn-cs"/>
              </a:rPr>
              <a:t>to view and print a copy of the “Medicare Income-Related Monthly Adjustment Amount – Life-Changing Event form.”</a:t>
            </a:r>
          </a:p>
          <a:p>
            <a:pPr marL="0" indent="0">
              <a:buNone/>
            </a:pPr>
            <a:endParaRPr lang="en-US" dirty="0"/>
          </a:p>
        </p:txBody>
      </p:sp>
    </p:spTree>
    <p:extLst>
      <p:ext uri="{BB962C8B-B14F-4D97-AF65-F5344CB8AC3E}">
        <p14:creationId xmlns:p14="http://schemas.microsoft.com/office/powerpoint/2010/main" val="41483498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Bipartisan Budget Act of 2018, Section 402—Income-Related Premium Adjustment for Part B and Part D, mandated adjustments to the income-related premium policy and adjusted the income thresholds for determining the Income-Related Monthly Adjustment Amount (IRMAA).</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2021, you pay only your plan premium if your yearly income in 2019 was $88,000 or less for an individual, or $176,000 or less for a married couple.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2021, if you reported a modified adjusted gross income (MAGI) of more than $88,000 (individuals) or $176,000 (married individuals filing jointly) on your 2019 Internal Revenue Service (IRS) tax return (the most recent tax return information provided to Social Security by the IRS), you’ll have to pay the Part D IRMAA in addition to your monthly Medicare drug plan premium (YPP).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Above $165,000 up to $500,000, and file an individual tax return, file a joint tax return with an income above $330,000 up to $750,000, you pay YPP and IRMAA of $70.70 per month.</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IRMAA is adjusted each year. It is calculated on the annual beneficiary base premium.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 </a:t>
            </a:r>
            <a:r>
              <a:rPr kumimoji="0" lang="en-US" sz="1200" b="0" i="0" u="none" strike="noStrike" kern="1200" cap="none" spc="0" normalizeH="0" baseline="0" noProof="0" dirty="0">
                <a:ln>
                  <a:noFill/>
                </a:ln>
                <a:solidFill>
                  <a:prstClr val="black"/>
                </a:solidFill>
                <a:effectLst/>
                <a:uLnTx/>
                <a:uFillTx/>
                <a:latin typeface="+mn-lt"/>
                <a:ea typeface="+mn-ea"/>
                <a:cs typeface="+mn-cs"/>
              </a:rPr>
              <a:t>If you’re married filing separately, but you lived with your spouse at any time during the taxable year, and your income is from $88,000 up to $412,000, you pay YPP and IRMAA of $70.70.</a:t>
            </a:r>
          </a:p>
          <a:p>
            <a:pPr marL="0" lvl="0" indent="0">
              <a:spcBef>
                <a:spcPts val="600"/>
              </a:spcBef>
              <a:buNone/>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your income changes for certain reasons, like divorce or retirement, you may be able to reduce your IRMAA. Visit </a:t>
            </a:r>
            <a:r>
              <a:rPr lang="en-US" dirty="0">
                <a:hlinkClick r:id="rId3"/>
              </a:rPr>
              <a:t>socialsecurity.gov/forms/ssa-44-ext.pdf</a:t>
            </a:r>
            <a:r>
              <a:rPr lang="en-US" dirty="0"/>
              <a:t> </a:t>
            </a:r>
            <a:r>
              <a:rPr kumimoji="0" lang="en-US" sz="1200" b="0" i="0" u="none" strike="noStrike" kern="1200" cap="none" spc="0" normalizeH="0" baseline="0" noProof="0" dirty="0">
                <a:ln>
                  <a:noFill/>
                </a:ln>
                <a:solidFill>
                  <a:prstClr val="black"/>
                </a:solidFill>
                <a:effectLst/>
                <a:uLnTx/>
                <a:uFillTx/>
                <a:latin typeface="+mn-lt"/>
                <a:ea typeface="+mn-ea"/>
                <a:cs typeface="+mn-cs"/>
              </a:rPr>
              <a:t>to view and print a copy of the “Medicare Income-Related Monthly Adjustment Amount – Life-Changing Event form.”</a:t>
            </a:r>
          </a:p>
          <a:p>
            <a:pPr marL="0" indent="0">
              <a:buNone/>
            </a:pPr>
            <a:endParaRPr lang="en-US" dirty="0"/>
          </a:p>
        </p:txBody>
      </p:sp>
    </p:spTree>
    <p:extLst>
      <p:ext uri="{BB962C8B-B14F-4D97-AF65-F5344CB8AC3E}">
        <p14:creationId xmlns:p14="http://schemas.microsoft.com/office/powerpoint/2010/main" val="22475795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choose not to join a Medicare drug plan at your first opportunity, you may have to pay a late enrollment penalty in addition to your regular monthly premium if you enroll later. If you had other creditable drug coverage or if you qualify for Extra Help, you won’t have to pay a late enrollment penalty.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Medicare calculates the late enrollment penalty by multiplying 1% times the number of full, uncovered months you didn’t have Part D (once you were eligible) or other creditable drug coverage times the current “national base beneficiary premium” ($32.74 in 2020, and $33.06 in 2021). The final amount is rounded to the nearest $.10 and added to your plan’s monthly premium. The national base beneficiary premium may change each year, so the penalty amount may also change each year. You may have to pay this penalty for as long as you have a Medicare drug plan.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Your Medicare plan is required to tell you if you owe a penalty, and what your payment will be. The late enrollment penalty goes to the Medicare Trust Fund, not the plan. If you don’t agree with your late enrollment penalty, you may be able to ask Medicare for a review or reconsideration. You’ll need to fill out a reconsideration request form (that your plan will send you), and you’ll have the chance to provide proof that supports your case. </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8592176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rPr>
              <a:t>Each plan has a formulary. Check that your prescriptions are covered, and compare the amount you’ll pay. You may have lower out-of-pocket costs if you have access to and use a preferred pharmacy.</a:t>
            </a:r>
          </a:p>
          <a:p>
            <a:pPr marL="0" indent="0">
              <a:spcBef>
                <a:spcPts val="600"/>
              </a:spcBef>
              <a:buNone/>
              <a:defRPr/>
            </a:pPr>
            <a:r>
              <a:rPr lang="en-US" dirty="0">
                <a:solidFill>
                  <a:prstClr val="black"/>
                </a:solidFill>
              </a:rPr>
              <a:t>You may owe a late enrollment penalty if, at any time after your IEP is over, there's a period of 63 or more days in a row when you don't have Part D or other creditable prescription drug coverage. The cost of the late enrollment penalty depends on how long you went without creditable prescription drug coverage. </a:t>
            </a:r>
            <a:endParaRPr kumimoji="0" lang="en-US"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rPr>
              <a:t>Costs vary depending on the plan. All Medicare drug plans have to provide at least a standard level of coverage set by Medicare. However, some plans might offer more coverage and additional drugs, generally for a higher monthly premium. </a:t>
            </a:r>
          </a:p>
          <a:p>
            <a:pPr marL="0" lvl="0" indent="0">
              <a:spcBef>
                <a:spcPts val="578"/>
              </a:spcBef>
              <a:buNone/>
              <a:defRPr/>
            </a:pPr>
            <a:r>
              <a:rPr kumimoji="0" lang="en-US" b="0" i="0" u="none" strike="noStrike" kern="1200" cap="none" spc="0" normalizeH="0" baseline="0" noProof="0" dirty="0">
                <a:ln>
                  <a:noFill/>
                </a:ln>
                <a:solidFill>
                  <a:prstClr val="black"/>
                </a:solidFill>
                <a:effectLst/>
                <a:uLnTx/>
                <a:uFillTx/>
              </a:rPr>
              <a:t>For more information, visit </a:t>
            </a:r>
            <a:r>
              <a:rPr lang="en-US" dirty="0">
                <a:hlinkClick r:id="rId3"/>
              </a:rPr>
              <a:t>CMS.gov/Medicare/Prescription-Drug-Coverage/</a:t>
            </a:r>
            <a:r>
              <a:rPr lang="en-US" dirty="0" err="1">
                <a:hlinkClick r:id="rId3"/>
              </a:rPr>
              <a:t>PrescriptionDrugCovContra</a:t>
            </a:r>
            <a:r>
              <a:rPr lang="en-US" dirty="0">
                <a:hlinkClick r:id="rId3"/>
              </a:rPr>
              <a:t>/Downloads/Part-D-Benefits-Manual-Chapter-6.pdf</a:t>
            </a:r>
            <a:r>
              <a:rPr kumimoji="0" lang="en-US" b="0" i="1" u="none" strike="noStrike" kern="1200" cap="none" spc="0" normalizeH="0" baseline="0" noProof="0" dirty="0">
                <a:ln>
                  <a:noFill/>
                </a:ln>
                <a:solidFill>
                  <a:prstClr val="black"/>
                </a:solidFill>
                <a:effectLst/>
                <a:uLnTx/>
                <a:uFillTx/>
              </a:rPr>
              <a:t>.</a:t>
            </a:r>
            <a:r>
              <a:rPr kumimoji="0" lang="en-US" b="1" i="1" u="none" strike="noStrike" kern="1200" cap="none" spc="0" normalizeH="0" baseline="0" noProof="0" dirty="0">
                <a:ln>
                  <a:noFill/>
                </a:ln>
                <a:solidFill>
                  <a:prstClr val="black"/>
                </a:solidFill>
                <a:effectLst/>
                <a:uLnTx/>
                <a:uFillTx/>
              </a:rPr>
              <a:t> </a:t>
            </a:r>
            <a:endParaRPr kumimoji="0" lang="en-US"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rPr>
              <a:t>If you have limited income and resources, you may qualify for Extra Help to pay for your Medicare prescription drug coverage (see Lesson 7).</a:t>
            </a:r>
          </a:p>
        </p:txBody>
      </p:sp>
    </p:spTree>
    <p:extLst>
      <p:ext uri="{BB962C8B-B14F-4D97-AF65-F5344CB8AC3E}">
        <p14:creationId xmlns:p14="http://schemas.microsoft.com/office/powerpoint/2010/main" val="4288872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a:cs typeface="Times New Roman"/>
              </a:rPr>
              <a:t>Social Security is responsible for enrolling most people in Medicare.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a:cs typeface="Times New Roman"/>
              </a:rPr>
              <a:t>The Railroad Retirement Board (RRB) is responsible for enrolling railroad retirees in Medicare.</a:t>
            </a:r>
          </a:p>
          <a:p>
            <a:pPr marL="0" lvl="0" indent="0">
              <a:spcBef>
                <a:spcPts val="600"/>
              </a:spcBef>
              <a:buNone/>
              <a:defRPr/>
            </a:pPr>
            <a:r>
              <a:rPr kumimoji="0" lang="en-US" sz="1200" b="0" i="0" u="none" strike="noStrike" kern="1200" cap="none" spc="0" normalizeH="0" baseline="0" noProof="0" dirty="0">
                <a:ln>
                  <a:noFill/>
                </a:ln>
                <a:solidFill>
                  <a:prstClr val="black"/>
                </a:solidFill>
                <a:effectLst/>
                <a:uLnTx/>
                <a:uFillTx/>
                <a:latin typeface="+mn-lt"/>
                <a:ea typeface="Calibri"/>
                <a:cs typeface="Times New Roman"/>
              </a:rPr>
              <a:t>Social Security and RRB also collect and determine the amounts of the Part A (if you have to buy it) and Part B premiums. Medicare uses the name and address you have on file with Social Security. To change your name and/or address, visit your online My Social Security account at </a:t>
            </a:r>
            <a:r>
              <a:rPr lang="en-US" dirty="0">
                <a:hlinkClick r:id="rId3"/>
              </a:rPr>
              <a:t>socialsecurity.gov/</a:t>
            </a:r>
            <a:r>
              <a:rPr lang="en-US" dirty="0" err="1">
                <a:hlinkClick r:id="rId3"/>
              </a:rPr>
              <a:t>myaccount</a:t>
            </a:r>
            <a:r>
              <a:rPr kumimoji="0" lang="en-US" sz="1200" b="0" i="0" u="none" strike="noStrike" kern="1200" cap="none" spc="0" normalizeH="0" baseline="0" noProof="0" dirty="0">
                <a:ln>
                  <a:noFill/>
                </a:ln>
                <a:solidFill>
                  <a:prstClr val="black"/>
                </a:solidFill>
                <a:effectLst/>
                <a:uLnTx/>
                <a:uFillTx/>
                <a:latin typeface="+mn-lt"/>
                <a:ea typeface="Calibri"/>
                <a:cs typeface="Times New Roman"/>
              </a:rPr>
              <a:t>.</a:t>
            </a:r>
          </a:p>
          <a:p>
            <a:pPr marL="0" lvl="0" indent="0" defTabSz="660899">
              <a:spcBef>
                <a:spcPts val="433"/>
              </a:spcBef>
              <a:buNone/>
              <a:defRPr/>
            </a:pPr>
            <a:r>
              <a:rPr kumimoji="0" lang="en-US" sz="1200" b="0" i="0" u="none" strike="noStrike" kern="1200" cap="none" spc="0" normalizeH="0" baseline="0" noProof="0" dirty="0">
                <a:ln>
                  <a:noFill/>
                </a:ln>
                <a:solidFill>
                  <a:prstClr val="black"/>
                </a:solidFill>
                <a:effectLst/>
                <a:uLnTx/>
                <a:uFillTx/>
                <a:latin typeface="+mn-lt"/>
                <a:ea typeface="Calibri"/>
                <a:cs typeface="Times New Roman"/>
              </a:rPr>
              <a:t>If you retired from federal service, contact the Office of Personnel Management (OPM) at </a:t>
            </a:r>
            <a:r>
              <a:rPr lang="en-US" dirty="0">
                <a:hlinkClick r:id="rId4"/>
              </a:rPr>
              <a:t>OPM.gov </a:t>
            </a:r>
            <a:r>
              <a:rPr kumimoji="0" lang="en-US" sz="1200" b="0" i="0" u="none" strike="noStrike" kern="1200" cap="none" spc="0" normalizeH="0" baseline="0" noProof="0" dirty="0">
                <a:ln>
                  <a:noFill/>
                </a:ln>
                <a:solidFill>
                  <a:prstClr val="black"/>
                </a:solidFill>
                <a:effectLst/>
                <a:uLnTx/>
                <a:uFillTx/>
                <a:latin typeface="+mn-lt"/>
                <a:ea typeface="Calibri"/>
                <a:cs typeface="Times New Roman"/>
              </a:rPr>
              <a:t>regarding your premiums.</a:t>
            </a:r>
          </a:p>
          <a:p>
            <a:pPr marL="0" marR="0" lvl="0" indent="0" algn="l" defTabSz="660899" rtl="0" eaLnBrk="1" fontAlgn="auto" latinLnBrk="0" hangingPunct="1">
              <a:lnSpc>
                <a:spcPct val="100000"/>
              </a:lnSpc>
              <a:spcBef>
                <a:spcPts val="433"/>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a:cs typeface="Times New Roman"/>
              </a:rPr>
              <a:t>Medicare coverage, benefits, and payments are administered by the Centers for Medicare &amp; Medicaid Services (CMS).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1191614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n-lt"/>
                <a:ea typeface="+mn-ea"/>
                <a:cs typeface="+mn-cs"/>
              </a:rPr>
              <a:t>To join a PDP, you must have Part A and/or Part B. To join an MA-PD, you must have both Part A and Part B. To join a Medicare Cost Plan with prescription drug coverage, you must have Part A and Part B, or have Part B only. If you get services outside of the plan’s network without a referral, your Medicare-covered services will be paid for under Original Medicare (your Medicare Cost Plan pays for emergency services or urgently needed services).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n-lt"/>
                <a:ea typeface="+mn-ea"/>
                <a:cs typeface="+mn-cs"/>
              </a:rPr>
              <a:t>Each plan has its own service area, which you must live in to enroll. People living in the U.S. territories, including Puerto Rico, the U.S. Virgin Islands, Guam, the Northern Mariana Islands, and American Samoa can enroll. If you live outside the U.S. and its territories, or if you’re incarcerated, you’re not eligible to enroll in a plan. This means you can’t get Part D coverage. You must be lawfully present in the U.S. to be eligible to enroll in a plan.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n-lt"/>
                <a:ea typeface="+mn-ea"/>
                <a:cs typeface="+mn-cs"/>
              </a:rPr>
              <a:t>Most people must join a Medicare drug plan to get coverage. So, while all people with Medicare can have this coverage, you need to take action to get it. If you qualify for Extra Help to pay for your prescription drugs, Medicare will enroll you in a Medicare drug plan unless you decline coverage or join a plan yourself. You can only be a member of one Medicare drug plan at a time.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8805603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24177" y="3578578"/>
            <a:ext cx="6592711" cy="5463822"/>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You can join a Medicare drug plan during your 7-month Initial Enrollment Period (IEP). </a:t>
            </a:r>
            <a:r>
              <a:rPr lang="en-US" sz="1000" dirty="0">
                <a:solidFill>
                  <a:prstClr val="black"/>
                </a:solidFill>
              </a:rPr>
              <a:t>Your IEP </a:t>
            </a:r>
            <a:r>
              <a:rPr kumimoji="0" lang="en-US" sz="1000" b="0" i="0" u="none" strike="noStrike" kern="1200" cap="none" spc="0" normalizeH="0" baseline="0" noProof="0" dirty="0">
                <a:ln>
                  <a:noFill/>
                </a:ln>
                <a:solidFill>
                  <a:prstClr val="black"/>
                </a:solidFill>
                <a:effectLst/>
                <a:uLnTx/>
                <a:uFillTx/>
                <a:latin typeface="+mn-lt"/>
                <a:ea typeface="+mn-ea"/>
                <a:cs typeface="+mn-cs"/>
              </a:rPr>
              <a:t>begins 3 months before </a:t>
            </a:r>
            <a:r>
              <a:rPr lang="en-US" sz="1000" dirty="0">
                <a:solidFill>
                  <a:prstClr val="black"/>
                </a:solidFill>
              </a:rPr>
              <a:t>the month you turn 65, includes the month you turn 65, and ends 3 months after the month you turn 65.</a:t>
            </a:r>
            <a:r>
              <a:rPr kumimoji="0" lang="en-US" sz="10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The yearly Open Enrollment Period (OEP) – This period is from October 15–December 7. Any eligible person can join, switch, or drop a Medicare drug plan during this time. Each year, you have a chance to make changes to your MA or Medicare prescription drug coverage for the following year. Your coverage starts January 1. For most people, this is the one time each year that changes can be made. If you make a change during this time, your new coverage starts on January 1 if the plan gets your request by December 7.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If you don’t have Part A coverage, and enroll in Part B during the Part B General Enrollment Period (GEP) (January 1–March 31), you can sign up for a Medicare PDP from April 1–June 30. Your coverage begins on July 1.</a:t>
            </a:r>
          </a:p>
          <a:p>
            <a:pPr marL="0" lvl="0" indent="0">
              <a:spcBef>
                <a:spcPts val="600"/>
              </a:spcBef>
              <a:buNone/>
              <a:defRPr/>
            </a:pPr>
            <a:r>
              <a:rPr kumimoji="0" lang="en-US" sz="1000" b="0" i="0" u="none" strike="noStrike" kern="1200" cap="none" spc="0" normalizeH="0" baseline="0" noProof="0" dirty="0">
                <a:ln>
                  <a:noFill/>
                </a:ln>
                <a:solidFill>
                  <a:prstClr val="black"/>
                </a:solidFill>
                <a:effectLst/>
                <a:uLnTx/>
                <a:uFillTx/>
                <a:latin typeface="+mn-lt"/>
                <a:ea typeface="+mn-ea"/>
                <a:cs typeface="+mn-cs"/>
              </a:rPr>
              <a:t>Generally you must stay enrolled for the calendar year. However, in certain situations you may join at other times, like if you switch from MA to Original Medicare, during the MA OEP, you may add Part D coverage. The MA OEP is from January 1–March 31 each year. Your coverage begins the 1</a:t>
            </a:r>
            <a:r>
              <a:rPr kumimoji="0" lang="en-US" sz="1000" b="0" i="0" u="none" strike="noStrike" kern="1200" cap="none" spc="0" normalizeH="0" baseline="30000" noProof="0" dirty="0">
                <a:ln>
                  <a:noFill/>
                </a:ln>
                <a:solidFill>
                  <a:prstClr val="black"/>
                </a:solidFill>
                <a:effectLst/>
                <a:uLnTx/>
                <a:uFillTx/>
                <a:latin typeface="+mn-lt"/>
                <a:ea typeface="+mn-ea"/>
                <a:cs typeface="+mn-cs"/>
              </a:rPr>
              <a:t>st</a:t>
            </a:r>
            <a:r>
              <a:rPr kumimoji="0" lang="en-US" sz="1000" b="0" i="0" u="none" strike="noStrike" kern="1200" cap="none" spc="0" normalizeH="0" baseline="0" noProof="0" dirty="0">
                <a:ln>
                  <a:noFill/>
                </a:ln>
                <a:solidFill>
                  <a:prstClr val="black"/>
                </a:solidFill>
                <a:effectLst/>
                <a:uLnTx/>
                <a:uFillTx/>
                <a:latin typeface="+mn-lt"/>
                <a:ea typeface="+mn-ea"/>
                <a:cs typeface="+mn-cs"/>
              </a:rPr>
              <a:t> day of the month after you enroll in the plan. </a:t>
            </a:r>
            <a:r>
              <a:rPr lang="en-US" sz="1000" dirty="0">
                <a:solidFill>
                  <a:prstClr val="black"/>
                </a:solidFill>
              </a:rPr>
              <a:t>You must be enrolled in an MA Plan (at any time) during the first 3 months of the year to use this enrollment period. </a:t>
            </a:r>
            <a:r>
              <a:rPr kumimoji="0" lang="en-US" sz="1000" b="0" i="0" u="none" strike="noStrike" kern="1200" cap="none" spc="0" normalizeH="0" baseline="0" noProof="0" dirty="0">
                <a:ln>
                  <a:noFill/>
                </a:ln>
                <a:solidFill>
                  <a:prstClr val="black"/>
                </a:solidFill>
                <a:effectLst/>
                <a:uLnTx/>
                <a:uFillTx/>
                <a:latin typeface="+mn-lt"/>
                <a:ea typeface="+mn-ea"/>
                <a:cs typeface="+mn-cs"/>
              </a:rPr>
              <a:t>Also, if you’re new to Medicare and you’re enrolled in an MA Plan during your IEP, you</a:t>
            </a:r>
            <a:r>
              <a:rPr kumimoji="0" lang="en-US" sz="1000" b="0" i="0" u="none" strike="noStrike" kern="1200" cap="none" spc="0" normalizeH="0" noProof="0" dirty="0">
                <a:ln>
                  <a:noFill/>
                </a:ln>
                <a:solidFill>
                  <a:prstClr val="black"/>
                </a:solidFill>
                <a:effectLst/>
                <a:uLnTx/>
                <a:uFillTx/>
                <a:latin typeface="+mn-lt"/>
                <a:ea typeface="+mn-ea"/>
                <a:cs typeface="+mn-cs"/>
              </a:rPr>
              <a:t> can make a change within the first 3 months you have Medicare.</a:t>
            </a:r>
            <a:r>
              <a:rPr kumimoji="0" lang="en-US" sz="10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You may also be eligible for a Special Enrollment Period (SEP), which may allow you to join, switch, or drop your Medicare drug plan if one of the following is true:</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If you permanently move out of your plan’s service area; if you lose your other creditable prescription drug coverage (“creditable” means coverage that's considered to be at least as good as Medicare prescription drug coverage); if you weren’t adequately informed that your other coverage wasn’t creditable, or that the coverage was reduced so that it’s no longer creditable; when you enter, live at, or leave an institution (like a nursing home); if you have or lose Medicaid.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If you have Extra Help, you can change plans once per quarter in the first 3 quarters of the year. People who are notified that they are “potentially at risk” or “at-risk” for opioid misuse and under a drug management program can’t use this SEP as long as they are enrolled in that plan or until the “at-risk” determination expires or is terminated by the plan. However, they can use the OEP and </a:t>
            </a:r>
            <a:r>
              <a:rPr kumimoji="0" lang="en-US" sz="1000" b="0" i="0" u="none" strike="noStrike" kern="1200" cap="none" spc="0" normalizeH="0" baseline="0" noProof="0" dirty="0" err="1">
                <a:ln>
                  <a:noFill/>
                </a:ln>
                <a:solidFill>
                  <a:prstClr val="black"/>
                </a:solidFill>
                <a:effectLst/>
                <a:uLnTx/>
                <a:uFillTx/>
                <a:latin typeface="+mn-lt"/>
                <a:ea typeface="+mn-ea"/>
                <a:cs typeface="+mn-cs"/>
              </a:rPr>
              <a:t>othe</a:t>
            </a:r>
            <a:r>
              <a:rPr lang="en-US" sz="1000" dirty="0">
                <a:solidFill>
                  <a:prstClr val="black"/>
                </a:solidFill>
              </a:rPr>
              <a:t>r SEPs that they qualify for</a:t>
            </a:r>
            <a:r>
              <a:rPr kumimoji="0" lang="en-US" sz="1000" b="0" i="0" u="none" strike="noStrike" kern="1200" cap="none" spc="0" normalizeH="0" baseline="0" noProof="0" dirty="0">
                <a:ln>
                  <a:noFill/>
                </a:ln>
                <a:solidFill>
                  <a:prstClr val="black"/>
                </a:solidFill>
                <a:effectLst/>
                <a:uLnTx/>
                <a:uFillTx/>
                <a:latin typeface="+mn-lt"/>
                <a:ea typeface="+mn-ea"/>
                <a:cs typeface="+mn-cs"/>
              </a:rPr>
              <a:t>.</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Or in exceptional circumstances, like if you no longer qualify for Extra Help.</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You can switch to a Medicare PDP that has 5 stars for its overall star rating from December 8–November 30 each year. You can only use this SEP once during this timeframe. For more enrollment period information, review the “Understanding Medicare Part C &amp; Part D Enrollment Periods” (Medicare Product No. 11219), at </a:t>
            </a:r>
            <a:r>
              <a:rPr kumimoji="0" lang="en-US" sz="1000" b="0" i="0" u="none" strike="noStrike" kern="1200" cap="none" spc="0" normalizeH="0" baseline="0" noProof="0" dirty="0">
                <a:ln>
                  <a:noFill/>
                </a:ln>
                <a:solidFill>
                  <a:prstClr val="black"/>
                </a:solidFill>
                <a:effectLst/>
                <a:uLnTx/>
                <a:uFillTx/>
                <a:latin typeface="+mn-lt"/>
                <a:ea typeface="+mn-ea"/>
                <a:cs typeface="+mn-cs"/>
                <a:hlinkClick r:id="rId3"/>
              </a:rPr>
              <a:t>Medicare.gov/Pubs/pdf/11219-Understanding-Medicare-Part-C-D.pdf</a:t>
            </a:r>
            <a:r>
              <a:rPr kumimoji="0" lang="en-US" sz="1000" b="0" i="0" u="none" strike="noStrike" kern="1200" cap="none" spc="0" normalizeH="0" baseline="0" noProof="0" dirty="0">
                <a:ln>
                  <a:noFill/>
                </a:ln>
                <a:solidFill>
                  <a:prstClr val="black"/>
                </a:solidFill>
                <a:effectLst/>
                <a:uLnTx/>
                <a:uFillTx/>
                <a:latin typeface="+mn-lt"/>
                <a:ea typeface="+mn-ea"/>
                <a:cs typeface="+mn-cs"/>
              </a:rPr>
              <a:t>. </a:t>
            </a:r>
          </a:p>
          <a:p>
            <a:pPr marL="0" indent="0">
              <a:buNone/>
            </a:pPr>
            <a:endParaRPr lang="en-US" dirty="0"/>
          </a:p>
        </p:txBody>
      </p:sp>
    </p:spTree>
    <p:extLst>
      <p:ext uri="{BB962C8B-B14F-4D97-AF65-F5344CB8AC3E}">
        <p14:creationId xmlns:p14="http://schemas.microsoft.com/office/powerpoint/2010/main" val="20398695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526647" y="3578578"/>
            <a:ext cx="5879939" cy="4899378"/>
          </a:xfrm>
        </p:spPr>
        <p:txBody>
          <a:bodyPr/>
          <a:lstStyle/>
          <a:p>
            <a:pPr marL="0" lvl="0" indent="0">
              <a:spcBef>
                <a:spcPts val="600"/>
              </a:spcBef>
              <a:buNone/>
              <a:defRPr/>
            </a:pPr>
            <a:r>
              <a:rPr lang="en-US" dirty="0">
                <a:solidFill>
                  <a:prstClr val="black"/>
                </a:solidFill>
              </a:rPr>
              <a:t>There’s help available to find the Medicare drug plan that’s right for you. You can use the Medicare Plan Finder at </a:t>
            </a:r>
            <a:r>
              <a:rPr lang="en-US" dirty="0">
                <a:hlinkClick r:id="rId3"/>
              </a:rPr>
              <a:t>Medicare.gov/plan-compare</a:t>
            </a:r>
            <a:r>
              <a:rPr lang="en-US" dirty="0"/>
              <a:t>, </a:t>
            </a:r>
            <a:r>
              <a:rPr lang="en-US" dirty="0">
                <a:solidFill>
                  <a:prstClr val="black"/>
                </a:solidFill>
              </a:rPr>
              <a:t>or call 1-800-MEDICARE (1-800-633-4227); TTY: 1-877-486-2048; or contact your SHIP for free counseling to help you compare Medicare drug plans. To find information for your local SHIP, visit </a:t>
            </a:r>
            <a:r>
              <a:rPr lang="en-US" dirty="0">
                <a:solidFill>
                  <a:prstClr val="black"/>
                </a:solidFill>
                <a:hlinkClick r:id="rId4"/>
              </a:rPr>
              <a:t>shiptacenter.org</a:t>
            </a:r>
            <a:r>
              <a:rPr lang="en-US" dirty="0">
                <a:solidFill>
                  <a:prstClr val="black"/>
                </a:solidFill>
              </a:rPr>
              <a:t>. </a:t>
            </a:r>
          </a:p>
          <a:p>
            <a:pPr marL="0" lvl="0" indent="0">
              <a:spcBef>
                <a:spcPts val="600"/>
              </a:spcBef>
              <a:buNone/>
              <a:defRPr/>
            </a:pPr>
            <a:r>
              <a:rPr lang="en-US" dirty="0">
                <a:solidFill>
                  <a:prstClr val="black"/>
                </a:solidFill>
              </a:rPr>
              <a:t>After you pick a plan that meets your needs, call the company offering it and ask how to join. All plans must offer paper enrollment applications. Also, plans may let you enroll through their website or over the phone. Most plans also participate and offer enrollment through </a:t>
            </a:r>
            <a:r>
              <a:rPr lang="en-US" dirty="0">
                <a:hlinkClick r:id="rId3"/>
              </a:rPr>
              <a:t>Medicare.gov/plan-compare</a:t>
            </a:r>
            <a:r>
              <a:rPr lang="en-US" dirty="0">
                <a:solidFill>
                  <a:prstClr val="black"/>
                </a:solidFill>
              </a:rPr>
              <a:t>. You can also call Medicare to enroll at 1-800-MEDICARE; TTY: 1-877-486-2048. </a:t>
            </a:r>
          </a:p>
          <a:p>
            <a:pPr marL="0" lvl="0" indent="0">
              <a:spcBef>
                <a:spcPts val="600"/>
              </a:spcBef>
              <a:buNone/>
              <a:defRPr/>
            </a:pPr>
            <a:r>
              <a:rPr lang="en-US" dirty="0">
                <a:solidFill>
                  <a:prstClr val="black"/>
                </a:solidFill>
              </a:rPr>
              <a:t>Plans must process applications in a timely manner. After you apply, the plan must tell you if your application has been accepted or denied. Plans aren't allowed to deny your application based on your health condition or the drugs you're taking.</a:t>
            </a:r>
          </a:p>
        </p:txBody>
      </p:sp>
    </p:spTree>
    <p:extLst>
      <p:ext uri="{BB962C8B-B14F-4D97-AF65-F5344CB8AC3E}">
        <p14:creationId xmlns:p14="http://schemas.microsoft.com/office/powerpoint/2010/main" val="32107933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86811" y="3530278"/>
            <a:ext cx="6707528" cy="5197033"/>
          </a:xfrm>
        </p:spPr>
        <p:txBody>
          <a:bodyPr/>
          <a:lstStyle/>
          <a:p>
            <a:pPr marL="0" lvl="0" indent="0">
              <a:spcBef>
                <a:spcPts val="600"/>
              </a:spcBef>
              <a:buNone/>
              <a:defRPr/>
            </a:pPr>
            <a:r>
              <a:rPr lang="en-US" sz="1050" dirty="0">
                <a:solidFill>
                  <a:prstClr val="black"/>
                </a:solidFill>
              </a:rPr>
              <a:t>Everyone with Medicare has to make a decision about prescription drug coverage. If you’re new to Medicare and already have other drug coverage like </a:t>
            </a:r>
            <a:r>
              <a:rPr lang="en-US" sz="1050" dirty="0"/>
              <a:t>from an employer or union,</a:t>
            </a:r>
            <a:r>
              <a:rPr lang="en-US" sz="1050" dirty="0">
                <a:solidFill>
                  <a:prstClr val="black"/>
                </a:solidFill>
              </a:rPr>
              <a:t> </a:t>
            </a:r>
            <a:r>
              <a:rPr lang="en-US" sz="1050" dirty="0"/>
              <a:t>find out how your employer or union drug coverage works with Medicare, because your coverage may change if you join a Medicare drug plan. Your employer or union (or the plan that administers your drug coverage) will send you a “Creditable Coverage” disclosure each year, letting you know if it’s creditable prescription drug coverage and how it compares to Medicare drug coverage. If you don’t get this information, ask your employer or union for it. </a:t>
            </a:r>
          </a:p>
          <a:p>
            <a:pPr marL="0" lvl="0" indent="0">
              <a:spcBef>
                <a:spcPts val="600"/>
              </a:spcBef>
              <a:buNone/>
              <a:defRPr/>
            </a:pPr>
            <a:r>
              <a:rPr lang="en-US" sz="1050" dirty="0"/>
              <a:t>You may have to make choices about your employer/union drug coverage and Medicare drug coverage:</a:t>
            </a:r>
          </a:p>
          <a:p>
            <a:pPr lvl="0">
              <a:spcBef>
                <a:spcPts val="600"/>
              </a:spcBef>
              <a:defRPr/>
            </a:pPr>
            <a:r>
              <a:rPr lang="en-US" sz="1050" dirty="0"/>
              <a:t>During your 7-month Initial Enrollment Period, when you first become eligible for Medicare</a:t>
            </a:r>
          </a:p>
          <a:p>
            <a:pPr lvl="0">
              <a:spcBef>
                <a:spcPts val="600"/>
              </a:spcBef>
              <a:defRPr/>
            </a:pPr>
            <a:r>
              <a:rPr lang="en-US" sz="1050" dirty="0"/>
              <a:t>During Open Enrollment, between October 15–December 7 each year</a:t>
            </a:r>
          </a:p>
          <a:p>
            <a:pPr lvl="0">
              <a:spcBef>
                <a:spcPts val="600"/>
              </a:spcBef>
              <a:defRPr/>
            </a:pPr>
            <a:r>
              <a:rPr lang="en-US" sz="1050" dirty="0"/>
              <a:t>When your employer/union coverage changes or ends </a:t>
            </a:r>
            <a:endParaRPr lang="en-US" sz="1050" dirty="0">
              <a:solidFill>
                <a:prstClr val="black"/>
              </a:solidFill>
            </a:endParaRPr>
          </a:p>
          <a:p>
            <a:pPr marL="0" lvl="0" indent="0">
              <a:spcBef>
                <a:spcPts val="600"/>
              </a:spcBef>
              <a:buNone/>
              <a:defRPr/>
            </a:pPr>
            <a:r>
              <a:rPr lang="en-US" sz="1050" dirty="0"/>
              <a:t>Before making a decision, you should consider</a:t>
            </a:r>
          </a:p>
          <a:p>
            <a:pPr lvl="0">
              <a:spcBef>
                <a:spcPts val="600"/>
              </a:spcBef>
              <a:defRPr/>
            </a:pPr>
            <a:r>
              <a:rPr lang="en-US" sz="1050" dirty="0"/>
              <a:t>If your employer or union drug coverage creditable (on average, does it expect to pay at least as much as standard Medicare drug coverage)? If not, in most cases, you’ll have to pay a late enrollment penalty if you don’t join a Medicare drug plan when you’re first eligible. </a:t>
            </a:r>
          </a:p>
          <a:p>
            <a:pPr lvl="0">
              <a:spcBef>
                <a:spcPts val="600"/>
              </a:spcBef>
              <a:defRPr/>
            </a:pPr>
            <a:r>
              <a:rPr lang="en-US" sz="1050" dirty="0"/>
              <a:t>If you or your spouse or dependents will lose all of your employer or union health coverage if you join a Medicare drug plan? </a:t>
            </a:r>
          </a:p>
          <a:p>
            <a:pPr lvl="0">
              <a:spcBef>
                <a:spcPts val="600"/>
              </a:spcBef>
              <a:defRPr/>
            </a:pPr>
            <a:r>
              <a:rPr lang="en-US" sz="1050" dirty="0"/>
              <a:t>How your out-of-pocket drug costs with your employer or union drug coverage compare to out-of-pocket drug costs with a Medicare drug plan? </a:t>
            </a:r>
          </a:p>
          <a:p>
            <a:pPr lvl="0">
              <a:spcBef>
                <a:spcPts val="600"/>
              </a:spcBef>
              <a:defRPr/>
            </a:pPr>
            <a:r>
              <a:rPr lang="en-US" sz="1050" dirty="0"/>
              <a:t>How your costs will change if you get Extra Help with your Medicare drug plan costs? </a:t>
            </a:r>
          </a:p>
          <a:p>
            <a:pPr marL="0" lvl="0" indent="0">
              <a:spcBef>
                <a:spcPts val="600"/>
              </a:spcBef>
              <a:buNone/>
              <a:defRPr/>
            </a:pPr>
            <a:r>
              <a:rPr lang="en-US" sz="1050" dirty="0">
                <a:solidFill>
                  <a:prstClr val="black"/>
                </a:solidFill>
              </a:rPr>
              <a:t>If you decide not to join a Medicare drug plan when you’re first eligible, and you don’t have other creditable prescription drug coverage, or you don’t get Extra Help, you’ll likely pay a lifetime late enrollment penalty if you join a plan later.</a:t>
            </a:r>
          </a:p>
          <a:p>
            <a:pPr marL="0" lvl="0" indent="0">
              <a:spcBef>
                <a:spcPts val="600"/>
              </a:spcBef>
              <a:buNone/>
              <a:defRPr/>
            </a:pPr>
            <a:endParaRPr lang="en-US" sz="1050" dirty="0">
              <a:solidFill>
                <a:prstClr val="black"/>
              </a:solidFill>
            </a:endParaRPr>
          </a:p>
        </p:txBody>
      </p:sp>
    </p:spTree>
    <p:extLst>
      <p:ext uri="{BB962C8B-B14F-4D97-AF65-F5344CB8AC3E}">
        <p14:creationId xmlns:p14="http://schemas.microsoft.com/office/powerpoint/2010/main" val="23669051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lvl="0" indent="0" defTabSz="933682">
              <a:spcBef>
                <a:spcPts val="600"/>
              </a:spcBef>
              <a:buNone/>
              <a:defRPr/>
            </a:pPr>
            <a:r>
              <a:rPr lang="en-US" dirty="0">
                <a:solidFill>
                  <a:prstClr val="black"/>
                </a:solidFill>
                <a:ea typeface="Calibri"/>
                <a:cs typeface="Arial"/>
              </a:rPr>
              <a:t>Check Your Knowledge–Question 5</a:t>
            </a:r>
          </a:p>
          <a:p>
            <a:pPr marL="0" lvl="0" indent="0">
              <a:spcBef>
                <a:spcPts val="600"/>
              </a:spcBef>
              <a:buNone/>
              <a:defRPr/>
            </a:pPr>
            <a:r>
              <a:rPr lang="en-US" dirty="0">
                <a:solidFill>
                  <a:prstClr val="black"/>
                </a:solidFill>
              </a:rPr>
              <a:t>Medicare prescription drug coverage is also called _____.</a:t>
            </a:r>
          </a:p>
          <a:p>
            <a:pPr marL="228550" lvl="0" indent="-228550">
              <a:spcBef>
                <a:spcPts val="600"/>
              </a:spcBef>
              <a:buFontTx/>
              <a:buAutoNum type="alphaLcPeriod"/>
              <a:defRPr/>
            </a:pPr>
            <a:r>
              <a:rPr lang="en-US" dirty="0">
                <a:solidFill>
                  <a:prstClr val="black"/>
                </a:solidFill>
                <a:ea typeface="Calibri"/>
                <a:cs typeface="Arial"/>
              </a:rPr>
              <a:t>Part A </a:t>
            </a:r>
          </a:p>
          <a:p>
            <a:pPr marL="228550" lvl="0" indent="-228550">
              <a:spcBef>
                <a:spcPts val="600"/>
              </a:spcBef>
              <a:buFontTx/>
              <a:buAutoNum type="alphaLcPeriod"/>
              <a:defRPr/>
            </a:pPr>
            <a:r>
              <a:rPr lang="en-US" dirty="0">
                <a:solidFill>
                  <a:prstClr val="black"/>
                </a:solidFill>
                <a:ea typeface="Calibri"/>
                <a:cs typeface="Arial"/>
              </a:rPr>
              <a:t>Part B</a:t>
            </a:r>
          </a:p>
          <a:p>
            <a:pPr marL="228550" lvl="0" indent="-228550">
              <a:spcBef>
                <a:spcPts val="600"/>
              </a:spcBef>
              <a:buFontTx/>
              <a:buAutoNum type="alphaLcPeriod"/>
              <a:defRPr/>
            </a:pPr>
            <a:r>
              <a:rPr lang="en-US" dirty="0">
                <a:solidFill>
                  <a:prstClr val="black"/>
                </a:solidFill>
                <a:ea typeface="Calibri"/>
                <a:cs typeface="Arial"/>
              </a:rPr>
              <a:t>Part D</a:t>
            </a:r>
          </a:p>
          <a:p>
            <a:pPr marL="228550" lvl="0" indent="-228550">
              <a:spcBef>
                <a:spcPts val="600"/>
              </a:spcBef>
              <a:buFontTx/>
              <a:buAutoNum type="alphaLcPeriod"/>
              <a:defRPr/>
            </a:pPr>
            <a:r>
              <a:rPr lang="en-US" dirty="0">
                <a:solidFill>
                  <a:prstClr val="black"/>
                </a:solidFill>
                <a:ea typeface="Calibri"/>
                <a:cs typeface="Arial"/>
              </a:rPr>
              <a:t>All of the above</a:t>
            </a:r>
          </a:p>
          <a:p>
            <a:pPr marL="0" lvl="0" indent="0" defTabSz="933682">
              <a:spcBef>
                <a:spcPts val="600"/>
              </a:spcBef>
              <a:buNone/>
              <a:defRPr/>
            </a:pPr>
            <a:r>
              <a:rPr lang="en-US" b="1" dirty="0">
                <a:solidFill>
                  <a:prstClr val="black"/>
                </a:solidFill>
              </a:rPr>
              <a:t>Answer</a:t>
            </a:r>
            <a:r>
              <a:rPr lang="en-US" dirty="0">
                <a:solidFill>
                  <a:prstClr val="black"/>
                </a:solidFill>
              </a:rPr>
              <a:t>: </a:t>
            </a:r>
            <a:r>
              <a:rPr lang="en-US" b="1" dirty="0">
                <a:solidFill>
                  <a:prstClr val="black"/>
                </a:solidFill>
              </a:rPr>
              <a:t>c. Part D</a:t>
            </a:r>
            <a:endParaRPr lang="en-US" b="1" dirty="0">
              <a:solidFill>
                <a:prstClr val="black"/>
              </a:solidFill>
              <a:ea typeface="Calibri"/>
              <a:cs typeface="Arial"/>
            </a:endParaRPr>
          </a:p>
          <a:p>
            <a:pPr marL="0" lvl="0" indent="0" defTabSz="933682">
              <a:spcBef>
                <a:spcPts val="600"/>
              </a:spcBef>
              <a:buNone/>
              <a:defRPr/>
            </a:pPr>
            <a:r>
              <a:rPr lang="en-US" dirty="0">
                <a:solidFill>
                  <a:prstClr val="black"/>
                </a:solidFill>
              </a:rPr>
              <a:t>Medicare prescription drug coverage is also called Part D. Part D coverage is provided through Medicare Prescription Drug Plans (PDPs), and Medicare Advantage (MA) Plans with Medicare prescription drug coverage (MA-PDs).</a:t>
            </a:r>
          </a:p>
          <a:p>
            <a:pPr marL="0" lvl="0" indent="0">
              <a:buNone/>
            </a:pP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5225819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33682" rtl="0" eaLnBrk="1" fontAlgn="auto" latinLnBrk="0" hangingPunct="1">
              <a:lnSpc>
                <a:spcPct val="100000"/>
              </a:lnSpc>
              <a:spcBef>
                <a:spcPts val="61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a:cs typeface="Arial"/>
              </a:rPr>
              <a:t>Check Your Knowledge—Question 6</a:t>
            </a:r>
          </a:p>
          <a:p>
            <a:pPr marL="0" marR="0" lvl="0" indent="0" algn="l" defTabSz="933682" rtl="0" eaLnBrk="1" fontAlgn="auto" latinLnBrk="0" hangingPunct="1">
              <a:lnSpc>
                <a:spcPct val="100000"/>
              </a:lnSpc>
              <a:spcBef>
                <a:spcPts val="61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a:cs typeface="Arial"/>
              </a:rPr>
              <a:t>It’s July. You enrolled in Medicare last year but didn’t enroll in a Medicare drug plan. Generally, when is your next chance to enroll in Part D? </a:t>
            </a:r>
          </a:p>
          <a:p>
            <a:pPr marL="0" marR="0" lvl="0" indent="0" algn="l" defTabSz="933682" rtl="0" eaLnBrk="1" fontAlgn="auto" latinLnBrk="0" hangingPunct="1">
              <a:lnSpc>
                <a:spcPct val="100000"/>
              </a:lnSpc>
              <a:spcBef>
                <a:spcPts val="61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a:cs typeface="Arial"/>
              </a:rPr>
              <a:t>a. Open Enrollment Period (OEP)</a:t>
            </a:r>
          </a:p>
          <a:p>
            <a:pPr marL="0" marR="0" lvl="0" indent="0" algn="l" defTabSz="933682" rtl="0" eaLnBrk="1" fontAlgn="auto" latinLnBrk="0" hangingPunct="1">
              <a:lnSpc>
                <a:spcPct val="100000"/>
              </a:lnSpc>
              <a:spcBef>
                <a:spcPts val="61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a:cs typeface="Arial"/>
              </a:rPr>
              <a:t>b. Initial Enrollment Period (IEP)</a:t>
            </a:r>
          </a:p>
          <a:p>
            <a:pPr marL="0" marR="0" lvl="0" indent="0" algn="l" defTabSz="933682" rtl="0" eaLnBrk="1" fontAlgn="auto" latinLnBrk="0" hangingPunct="1">
              <a:lnSpc>
                <a:spcPct val="100000"/>
              </a:lnSpc>
              <a:spcBef>
                <a:spcPts val="61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a:cs typeface="Arial"/>
              </a:rPr>
              <a:t>c. Your next birthday</a:t>
            </a:r>
          </a:p>
          <a:p>
            <a:pPr marL="0" marR="0" lvl="0" indent="0" algn="l" defTabSz="933682" rtl="0" eaLnBrk="1" fontAlgn="auto" latinLnBrk="0" hangingPunct="1">
              <a:lnSpc>
                <a:spcPct val="100000"/>
              </a:lnSpc>
              <a:spcBef>
                <a:spcPts val="61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a:cs typeface="Arial"/>
              </a:rPr>
              <a:t>d. 12 months after your IEP</a:t>
            </a:r>
          </a:p>
          <a:p>
            <a:pPr marL="0" marR="0" lvl="0" indent="0" algn="l" defTabSz="933682" rtl="0" eaLnBrk="1" fontAlgn="auto" latinLnBrk="0" hangingPunct="1">
              <a:lnSpc>
                <a:spcPct val="100000"/>
              </a:lnSpc>
              <a:spcBef>
                <a:spcPts val="61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Answer: a. Open Enrollment Period (</a:t>
            </a:r>
            <a:r>
              <a:rPr kumimoji="0" lang="en-US" sz="1200" b="1" i="0" u="none" strike="noStrike" kern="1200" cap="none" spc="0" normalizeH="0" baseline="0" noProof="0" dirty="0">
                <a:ln>
                  <a:noFill/>
                </a:ln>
                <a:solidFill>
                  <a:prstClr val="black"/>
                </a:solidFill>
                <a:effectLst/>
                <a:uLnTx/>
                <a:uFillTx/>
                <a:latin typeface="+mn-lt"/>
                <a:ea typeface="Calibri"/>
                <a:cs typeface="Arial"/>
              </a:rPr>
              <a:t>OEP)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33682" rtl="0" eaLnBrk="1" fontAlgn="auto" latinLnBrk="0" hangingPunct="1">
              <a:lnSpc>
                <a:spcPct val="100000"/>
              </a:lnSpc>
              <a:spcBef>
                <a:spcPts val="61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Generally, the soonest you could join a Part D plan is t</a:t>
            </a:r>
            <a:r>
              <a:rPr kumimoji="0" lang="en-US" sz="1200" b="0" i="0" u="none" strike="noStrike" kern="1200" cap="none" spc="0" normalizeH="0" baseline="0" noProof="0" dirty="0">
                <a:ln>
                  <a:noFill/>
                </a:ln>
                <a:solidFill>
                  <a:prstClr val="black"/>
                </a:solidFill>
                <a:effectLst/>
                <a:uLnTx/>
                <a:uFillTx/>
                <a:latin typeface="+mn-lt"/>
                <a:ea typeface="Calibri"/>
                <a:cs typeface="Arial"/>
              </a:rPr>
              <a:t>he next </a:t>
            </a:r>
            <a:r>
              <a:rPr kumimoji="0" lang="en-US" sz="1200" b="0" i="0" u="none" strike="noStrike" kern="1200" cap="none" spc="0" normalizeH="0" baseline="0" noProof="0" dirty="0">
                <a:ln>
                  <a:noFill/>
                </a:ln>
                <a:solidFill>
                  <a:prstClr val="black"/>
                </a:solidFill>
                <a:effectLst/>
                <a:uLnTx/>
                <a:uFillTx/>
                <a:latin typeface="+mn-lt"/>
                <a:ea typeface="+mn-ea"/>
                <a:cs typeface="+mn-cs"/>
              </a:rPr>
              <a:t>OEP, from October 15–December 7. Each year, you have a chance to make changes to your Medicare</a:t>
            </a:r>
            <a:r>
              <a:rPr kumimoji="0" lang="en-US" sz="1200" b="0" i="0" u="none" strike="noStrike" kern="1200" cap="none" spc="0" normalizeH="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coverage for the following year. For most people, this is the one time each year that changes can be made. If you make a change during this time, your new coverage starts on January 1.</a:t>
            </a:r>
          </a:p>
          <a:p>
            <a:pPr marL="0" marR="0" lvl="0" indent="0" algn="l" defTabSz="914400" rtl="0" eaLnBrk="1" fontAlgn="auto" latinLnBrk="0" hangingPunct="1">
              <a:lnSpc>
                <a:spcPct val="100000"/>
              </a:lnSpc>
              <a:spcBef>
                <a:spcPts val="61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a:t>
            </a:r>
            <a:r>
              <a:rPr kumimoji="0" lang="en-US" sz="1200" b="0" i="0" u="none" strike="noStrike" kern="1200" cap="none" spc="0" normalizeH="0" baseline="0" noProof="0" dirty="0">
                <a:ln>
                  <a:noFill/>
                </a:ln>
                <a:solidFill>
                  <a:prstClr val="black"/>
                </a:solidFill>
                <a:effectLst/>
                <a:uLnTx/>
                <a:uFillTx/>
                <a:latin typeface="+mn-lt"/>
                <a:ea typeface="+mn-ea"/>
                <a:cs typeface="+mn-cs"/>
              </a:rPr>
              <a:t> You may owe a late enrollment penalty if, at any time after your IEP is over, there's a period of 63 or more days in a row when you don't have Part D or other creditable prescription drug coverage. The cost of the late enrollment penalty depends on how long you went without creditable prescription drug coverage. </a:t>
            </a:r>
          </a:p>
        </p:txBody>
      </p:sp>
    </p:spTree>
    <p:extLst>
      <p:ext uri="{BB962C8B-B14F-4D97-AF65-F5344CB8AC3E}">
        <p14:creationId xmlns:p14="http://schemas.microsoft.com/office/powerpoint/2010/main" val="22133876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Lesson #5 explains Medicare Advantage (also known as Part C). </a:t>
            </a:r>
          </a:p>
        </p:txBody>
      </p:sp>
    </p:spTree>
    <p:extLst>
      <p:ext uri="{BB962C8B-B14F-4D97-AF65-F5344CB8AC3E}">
        <p14:creationId xmlns:p14="http://schemas.microsoft.com/office/powerpoint/2010/main" val="20470006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Medicare Advantage (MA) Plan is another way to get your Medicare coverage. Plans, sometimes called “Part C” or “MA Plans,” are offered by Medicare-approved private companies that must follow rules set by Medicare. If you join an MA Plan, you’ll still have Medicare but you’ll get your Part A (Hospital Insurance) and Part B (Medical Insurance) coverage from the MA Plan, not Original Medicare. In most cases, you’ll need to use health care providers who participate in the plan’s network. Some plans offer out-of-network coverage. </a:t>
            </a:r>
          </a:p>
          <a:p>
            <a:pPr marL="0" marR="0" lvl="0" indent="0" algn="l" defTabSz="914400" rtl="0" eaLnBrk="1" fontAlgn="auto" latinLnBrk="0" hangingPunct="1">
              <a:lnSpc>
                <a:spcPct val="11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choose an MA Plan, your plan may give you a card to use when you get health care services and supplies. Your MA Plan ID card is your main card for Medicare. However, you also may be asked to show your Medicare card, so you should carry this card too. Only give your Medicare Number to doctors, pharmacists, other health care providers, your insurers, or people you trust to work with Medicare on your behalf.</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401213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69333" y="3578578"/>
            <a:ext cx="6513689" cy="5339644"/>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an MA Plan you:</a:t>
            </a:r>
          </a:p>
          <a:p>
            <a:pPr marL="171450" marR="0" lvl="1"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Are still in Medicare with all rights and protections</a:t>
            </a:r>
          </a:p>
          <a:p>
            <a:pPr marL="171450" marR="0" lvl="1"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Still get services covered by Part A and Part B, but the MA Plan covers those services instead of Original Medicare (must have both Part A and Part B to join an MA Plan)</a:t>
            </a:r>
          </a:p>
          <a:p>
            <a:pPr marL="171450" marR="0" lvl="1"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May choose a plan that includes prescription drug coverage </a:t>
            </a:r>
          </a:p>
          <a:p>
            <a:pPr marL="171450" marR="0" lvl="1"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Can be charged different out-of-pocket costs</a:t>
            </a:r>
          </a:p>
          <a:p>
            <a:pPr marL="171450" marR="0" lvl="1"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Can’t be charged more than Original Medicare for certain services, like chemotherapy, dialysis, and skilled nursing facility (SNF) care</a:t>
            </a:r>
          </a:p>
          <a:p>
            <a:pPr marL="171450" marR="0" lvl="1"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May choose a plan that includes extra benefits like vision, dental, or fitness and wellness benefits offered at the plan’s expense (not covered by Medicare)</a:t>
            </a:r>
          </a:p>
          <a:p>
            <a:pPr marL="171450" marR="0" lvl="1"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Have a yearly limit on your out-of-pocket costs</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a:t>
            </a:r>
            <a:r>
              <a:rPr kumimoji="0" lang="en-US" sz="1200" b="0" i="0" u="none" strike="noStrike" kern="1200" cap="none" spc="0" normalizeH="0" baseline="0" noProof="0" dirty="0">
                <a:ln>
                  <a:noFill/>
                </a:ln>
                <a:solidFill>
                  <a:prstClr val="black"/>
                </a:solidFill>
                <a:effectLst/>
                <a:uLnTx/>
                <a:uFillTx/>
                <a:latin typeface="+mn-lt"/>
                <a:ea typeface="+mn-ea"/>
                <a:cs typeface="+mn-cs"/>
              </a:rPr>
              <a:t> MA Plans can also cover more extra benefits than they have in the past, including services like transportation to doctor visits, over-the-counter drugs, adult day-care services, and other services that promote your health and wellness. Plans can also tailor their plan offerings to people with certain chronic health conditions. More details about these benefits are available in materials from the plan. For CMS to approve an extra benefit, the benefit must focus directly on an enrollee’s health care needs and be recommended by a licensed medical professional as part of a care plan, if not directly provided by one. Visit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rPr>
              <a:t>CMSnationaltrainingprogram.cms.gov/?q=</a:t>
            </a:r>
            <a:r>
              <a:rPr kumimoji="0" lang="en-US" sz="1200" b="0" i="0" u="none" strike="noStrike" kern="1200" cap="none" spc="0" normalizeH="0" baseline="0" noProof="0" dirty="0" err="1">
                <a:ln>
                  <a:noFill/>
                </a:ln>
                <a:solidFill>
                  <a:prstClr val="black"/>
                </a:solidFill>
                <a:effectLst/>
                <a:uLnTx/>
                <a:uFillTx/>
                <a:latin typeface="+mn-lt"/>
                <a:ea typeface="+mn-ea"/>
                <a:cs typeface="+mn-cs"/>
                <a:hlinkClick r:id="rId3"/>
              </a:rPr>
              <a:t>global-search&amp;combine</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rPr>
              <a:t>=classroom%20modules</a:t>
            </a:r>
            <a:r>
              <a:rPr kumimoji="0" lang="en-US" sz="1200" b="0" i="0" u="none" strike="noStrike" kern="1200" cap="none" spc="0" normalizeH="0" baseline="0" noProof="0" dirty="0">
                <a:ln>
                  <a:noFill/>
                </a:ln>
                <a:solidFill>
                  <a:prstClr val="black"/>
                </a:solidFill>
                <a:effectLst/>
                <a:uLnTx/>
                <a:uFillTx/>
                <a:latin typeface="+mn-lt"/>
                <a:ea typeface="+mn-ea"/>
                <a:cs typeface="+mn-cs"/>
              </a:rPr>
              <a:t> to review “Medicare Advantage and Other Health Plans” for more information about expanded health related extra benefits.</a:t>
            </a:r>
          </a:p>
        </p:txBody>
      </p:sp>
    </p:spTree>
    <p:extLst>
      <p:ext uri="{BB962C8B-B14F-4D97-AF65-F5344CB8AC3E}">
        <p14:creationId xmlns:p14="http://schemas.microsoft.com/office/powerpoint/2010/main" val="6318840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71447" marR="0" lvl="0" indent="-17144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Each plan has a service area in which its enrollees must live.</a:t>
            </a:r>
          </a:p>
          <a:p>
            <a:pPr marL="171447" marR="0" lvl="0" indent="-17144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(or a provider acting on your behalf) can request to see if an item or service will be covered by the plan in advance. Sometimes you must do this for the service to be covered. This is called an “organization determination.” Contact your plan for more information.</a:t>
            </a:r>
          </a:p>
          <a:p>
            <a:pPr marL="171447" marR="0" lvl="0" indent="-17144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Medicare pays a fixed amount for your coverage each month to the companies offering MA Plans. Each MA Plan can charge different out‑of‑pocket costs and have different rules for how you get services (like whether you need a referral to see a specialist or if you have to go to doctors, facilities, or suppliers that belong to the plan’s network for non‑emergency or non-urgent care). These rules can change each year. </a:t>
            </a:r>
          </a:p>
          <a:p>
            <a:pPr marL="171447" marR="0" lvl="0" indent="-17144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Hospice care is covered if you are enrolled in an MA Plan, but it is covered by Original Medicare.</a:t>
            </a:r>
          </a:p>
        </p:txBody>
      </p:sp>
    </p:spTree>
    <p:extLst>
      <p:ext uri="{BB962C8B-B14F-4D97-AF65-F5344CB8AC3E}">
        <p14:creationId xmlns:p14="http://schemas.microsoft.com/office/powerpoint/2010/main" val="735746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parts of Medicare include:</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Part A </a:t>
            </a:r>
            <a:r>
              <a:rPr kumimoji="0" lang="en-US" sz="1200" b="0" i="0" u="none" strike="noStrike" kern="1200" cap="none" spc="0" normalizeH="0" baseline="0" noProof="0" dirty="0">
                <a:ln>
                  <a:noFill/>
                </a:ln>
                <a:solidFill>
                  <a:prstClr val="black"/>
                </a:solidFill>
                <a:effectLst/>
                <a:uLnTx/>
                <a:uFillTx/>
                <a:latin typeface="+mn-lt"/>
                <a:ea typeface="+mn-ea"/>
                <a:cs typeface="+mn-cs"/>
              </a:rPr>
              <a:t>(Hospital Insurance) </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Part B</a:t>
            </a:r>
            <a:r>
              <a:rPr kumimoji="0" lang="en-US" sz="1200" b="0" i="0" u="none" strike="noStrike" kern="1200" cap="none" spc="0" normalizeH="0" baseline="0" noProof="0" dirty="0">
                <a:ln>
                  <a:noFill/>
                </a:ln>
                <a:solidFill>
                  <a:prstClr val="black"/>
                </a:solidFill>
                <a:effectLst/>
                <a:uLnTx/>
                <a:uFillTx/>
                <a:latin typeface="+mn-lt"/>
                <a:ea typeface="+mn-ea"/>
                <a:cs typeface="+mn-cs"/>
              </a:rPr>
              <a:t> (Medical Insurance) </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Part D</a:t>
            </a:r>
            <a:r>
              <a:rPr kumimoji="0" lang="en-US" sz="1200" b="0" i="0" u="none" strike="noStrike" kern="1200" cap="none" spc="0" normalizeH="0" baseline="0" noProof="0" dirty="0">
                <a:ln>
                  <a:noFill/>
                </a:ln>
                <a:solidFill>
                  <a:prstClr val="black"/>
                </a:solidFill>
                <a:effectLst/>
                <a:uLnTx/>
                <a:uFillTx/>
                <a:latin typeface="+mn-lt"/>
                <a:ea typeface="+mn-ea"/>
                <a:cs typeface="+mn-cs"/>
              </a:rPr>
              <a:t> (Prescription drug coverage)</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More details about what Part A, Part B, and Part D are in Lesson 2.</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999696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80467" y="3578578"/>
            <a:ext cx="6678778" cy="5136444"/>
          </a:xfrm>
        </p:spPr>
        <p:txBody>
          <a:bodyPr/>
          <a:lstStyle/>
          <a:p>
            <a:pPr marR="0" lvl="0" algn="l" defTabSz="914400" rtl="0" eaLnBrk="1" fontAlgn="auto" latinLnBrk="0" hangingPunct="1">
              <a:spcBef>
                <a:spcPts val="600"/>
              </a:spcBef>
              <a:buClrTx/>
              <a:buSzTx/>
              <a:tabLst/>
              <a:defRPr/>
            </a:pPr>
            <a:r>
              <a:rPr kumimoji="0" lang="en-US" b="0" i="0" u="none" strike="noStrike" kern="1200" cap="none" spc="0" normalizeH="0" baseline="0" noProof="0" dirty="0">
                <a:ln>
                  <a:noFill/>
                </a:ln>
                <a:solidFill>
                  <a:prstClr val="black"/>
                </a:solidFill>
                <a:effectLst/>
                <a:uLnTx/>
                <a:uFillTx/>
              </a:rPr>
              <a:t>You can join an MA Plan when you first become eligible for Medicare, generally during your Initial Enrollment Period (IEP), which begins 3 months immediately before your first entitlement to both Part A and Part B.</a:t>
            </a:r>
          </a:p>
          <a:p>
            <a:pPr marL="119037" lvl="0" indent="-119037">
              <a:spcBef>
                <a:spcPts val="600"/>
              </a:spcBef>
              <a:defRPr/>
            </a:pPr>
            <a:r>
              <a:rPr lang="en-US" dirty="0">
                <a:solidFill>
                  <a:prstClr val="black"/>
                </a:solidFill>
              </a:rPr>
              <a:t>If you have Part A and enroll in Part B during a General Enrollment Period (GEP), you can enroll in an MA Plan April 1–June 30, with coverage starting July 1</a:t>
            </a:r>
          </a:p>
          <a:p>
            <a:pPr marL="119037" lvl="0" indent="-119037">
              <a:spcBef>
                <a:spcPts val="600"/>
              </a:spcBef>
              <a:defRPr/>
            </a:pPr>
            <a:r>
              <a:rPr lang="en-US" dirty="0">
                <a:solidFill>
                  <a:prstClr val="black"/>
                </a:solidFill>
              </a:rPr>
              <a:t>Special Enrollment Period (SEP) in certain circumstances, like if you</a:t>
            </a:r>
          </a:p>
          <a:p>
            <a:pPr marL="228550" lvl="3" indent="-114275" defTabSz="914400">
              <a:buSzPct val="100000"/>
              <a:buFont typeface="Arial" panose="020B0604020202020204" pitchFamily="34" charset="0"/>
              <a:buChar char="•"/>
              <a:defRPr/>
            </a:pPr>
            <a:r>
              <a:rPr lang="en-US" dirty="0">
                <a:solidFill>
                  <a:prstClr val="black"/>
                </a:solidFill>
              </a:rPr>
              <a:t>Move out of your plan’s service area</a:t>
            </a:r>
          </a:p>
          <a:p>
            <a:pPr marL="228550" lvl="3" indent="-114275" defTabSz="914400">
              <a:buSzPct val="100000"/>
              <a:buFont typeface="Arial" panose="020B0604020202020204" pitchFamily="34" charset="0"/>
              <a:buChar char="•"/>
              <a:defRPr/>
            </a:pPr>
            <a:r>
              <a:rPr lang="en-US" dirty="0">
                <a:solidFill>
                  <a:prstClr val="black"/>
                </a:solidFill>
              </a:rPr>
              <a:t>Have or lose Medicaid or Extra Help</a:t>
            </a:r>
          </a:p>
          <a:p>
            <a:pPr marL="228550" lvl="3" indent="-114275" defTabSz="914400">
              <a:buSzPct val="100000"/>
              <a:buFont typeface="Arial" panose="020B0604020202020204" pitchFamily="34" charset="0"/>
              <a:buChar char="•"/>
              <a:defRPr/>
            </a:pPr>
            <a:r>
              <a:rPr lang="en-US" dirty="0">
                <a:solidFill>
                  <a:prstClr val="black"/>
                </a:solidFill>
              </a:rPr>
              <a:t>Move in or out of an institution (like a nursing home)</a:t>
            </a:r>
          </a:p>
          <a:p>
            <a:pPr marL="119037" lvl="0" indent="-119037">
              <a:spcBef>
                <a:spcPts val="600"/>
              </a:spcBef>
              <a:defRPr/>
            </a:pPr>
            <a:r>
              <a:rPr lang="en-US" dirty="0">
                <a:solidFill>
                  <a:prstClr val="black"/>
                </a:solidFill>
              </a:rPr>
              <a:t>5-star SEP</a:t>
            </a:r>
          </a:p>
          <a:p>
            <a:pPr marL="228600" lvl="2" indent="-115888" defTabSz="914400">
              <a:buSzTx/>
              <a:buFont typeface="Arial" panose="020B0604020202020204" pitchFamily="34" charset="0"/>
              <a:buChar char="•"/>
              <a:defRPr/>
            </a:pPr>
            <a:r>
              <a:rPr lang="en-US" dirty="0">
                <a:solidFill>
                  <a:prstClr val="black"/>
                </a:solidFill>
              </a:rPr>
              <a:t>Can switch to an MA Plan or Medicare Cost Plan that has 5 stars for its overall star rating</a:t>
            </a:r>
          </a:p>
          <a:p>
            <a:pPr marL="228600" lvl="2" indent="-115888" defTabSz="914400">
              <a:buSzTx/>
              <a:buFont typeface="Arial" panose="020B0604020202020204" pitchFamily="34" charset="0"/>
              <a:buChar char="•"/>
              <a:defRPr/>
            </a:pPr>
            <a:r>
              <a:rPr lang="en-US" dirty="0">
                <a:solidFill>
                  <a:prstClr val="black"/>
                </a:solidFill>
              </a:rPr>
              <a:t>From December 8–November 30 each year</a:t>
            </a:r>
          </a:p>
          <a:p>
            <a:pPr marL="228600" lvl="2" indent="-115888" defTabSz="914400">
              <a:buSzTx/>
              <a:buFont typeface="Arial" panose="020B0604020202020204" pitchFamily="34" charset="0"/>
              <a:buChar char="•"/>
              <a:defRPr/>
            </a:pPr>
            <a:r>
              <a:rPr lang="en-US" dirty="0">
                <a:solidFill>
                  <a:prstClr val="black"/>
                </a:solidFill>
              </a:rPr>
              <a:t>You can switch to a Medicare PDP that has 5 stars for its overall star rating from December 8–November 30 each year. You can only use this SEP once during this timeframe. </a:t>
            </a:r>
          </a:p>
          <a:p>
            <a:pPr marL="0" lvl="1" indent="-341313" defTabSz="914400">
              <a:defRPr/>
            </a:pPr>
            <a:r>
              <a:rPr lang="en-US" dirty="0">
                <a:solidFill>
                  <a:prstClr val="black"/>
                </a:solidFill>
              </a:rPr>
              <a:t>For more enrollment period information, review the “Understanding Medicare Part C &amp; Part D Enrollment Periods” Medicare Product No. 11219, at </a:t>
            </a:r>
            <a:r>
              <a:rPr lang="en-US" dirty="0">
                <a:solidFill>
                  <a:prstClr val="black"/>
                </a:solidFill>
                <a:hlinkClick r:id="rId3"/>
              </a:rPr>
              <a:t>Medicare.gov/Pubs/pdf/11219-Understanding-Medicare-Part-C-D.pdf</a:t>
            </a:r>
            <a:r>
              <a:rPr lang="en-US" dirty="0">
                <a:solidFill>
                  <a:prstClr val="black"/>
                </a:solidFill>
              </a:rPr>
              <a:t>.</a:t>
            </a:r>
          </a:p>
          <a:p>
            <a:pPr marL="0" lvl="0" indent="0">
              <a:spcBef>
                <a:spcPts val="600"/>
              </a:spcBef>
              <a:buNone/>
              <a:defRPr/>
            </a:pPr>
            <a:r>
              <a:rPr lang="en-US" dirty="0">
                <a:solidFill>
                  <a:prstClr val="black"/>
                </a:solidFill>
              </a:rPr>
              <a:t>To find out which MA Plans are available in your area, visit </a:t>
            </a:r>
            <a:r>
              <a:rPr lang="en-US" dirty="0">
                <a:hlinkClick r:id="rId4"/>
              </a:rPr>
              <a:t>Medicare.gov/plan-compare</a:t>
            </a:r>
            <a:r>
              <a:rPr lang="en-US" dirty="0">
                <a:solidFill>
                  <a:prstClr val="black"/>
                </a:solidFill>
              </a:rPr>
              <a:t> to use the Medicare Plan Finder, or call 1-800-MEDICARE (1-800-633-4227); TTY: 1-877-486-2048.</a:t>
            </a:r>
          </a:p>
        </p:txBody>
      </p:sp>
    </p:spTree>
    <p:extLst>
      <p:ext uri="{BB962C8B-B14F-4D97-AF65-F5344CB8AC3E}">
        <p14:creationId xmlns:p14="http://schemas.microsoft.com/office/powerpoint/2010/main" val="21232140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338667" y="3578578"/>
            <a:ext cx="6062133" cy="4899378"/>
          </a:xfrm>
        </p:spPr>
        <p:txBody>
          <a:bodyPr>
            <a:normAutofit fontScale="92500"/>
          </a:bodyPr>
          <a:lstStyle/>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Each year, you have the chance to review your Medicare coverage and you can join, switch, or drop your plan. This is during the yearly OEP that lasts from October 15 – December 7 each year. Your coverage would begin on January 1, as long as the plan had your request by December 7.</a:t>
            </a:r>
          </a:p>
          <a:p>
            <a:pPr lvl="0">
              <a:spcBef>
                <a:spcPts val="600"/>
              </a:spcBef>
              <a:defRPr/>
            </a:pPr>
            <a:r>
              <a:rPr lang="en-US" dirty="0">
                <a:solidFill>
                  <a:prstClr val="black"/>
                </a:solidFill>
              </a:rPr>
              <a:t>The MA OEP allows people enrolled in an MA Plan to make a </a:t>
            </a:r>
            <a:r>
              <a:rPr lang="en-US" u="sng" dirty="0">
                <a:solidFill>
                  <a:prstClr val="black"/>
                </a:solidFill>
              </a:rPr>
              <a:t>one-time</a:t>
            </a:r>
            <a:r>
              <a:rPr lang="en-US" dirty="0">
                <a:solidFill>
                  <a:prstClr val="black"/>
                </a:solidFill>
              </a:rPr>
              <a:t> change during the first 3 months of the calendar year (January 1–March 31) to switch MA Plans or to drop an MA Plan and get coverage through Original Medicare. Coverage begins the 1</a:t>
            </a:r>
            <a:r>
              <a:rPr lang="en-US" baseline="30000" dirty="0">
                <a:solidFill>
                  <a:prstClr val="black"/>
                </a:solidFill>
              </a:rPr>
              <a:t>st</a:t>
            </a:r>
            <a:r>
              <a:rPr lang="en-US" dirty="0">
                <a:solidFill>
                  <a:prstClr val="black"/>
                </a:solidFill>
              </a:rPr>
              <a:t> of the month following enrollment. You must be enrolled in an MA Plan (at any time) during the first 3 months of the year to use this enrollment period. Also, if you’re new to Medicare and you’re enrolled in an MA Plan during your IEP, you can make a change within the first 3 months you have Medicare. </a:t>
            </a:r>
            <a:br>
              <a:rPr lang="en-US" dirty="0">
                <a:solidFill>
                  <a:prstClr val="black"/>
                </a:solidFill>
              </a:rPr>
            </a:br>
            <a:r>
              <a:rPr lang="en-US" dirty="0">
                <a:solidFill>
                  <a:prstClr val="black"/>
                </a:solidFill>
              </a:rPr>
              <a:t>In addition, people newly eligible for MA (with Part A and Part B) who enroll in an MA Plan, also have the opportunity to make a one-time election to change MA Plans or drop MA coverage and get Original Medicare (Trial Right). However, if you drop a Medicare Supplement Insurance (</a:t>
            </a:r>
            <a:r>
              <a:rPr lang="en-US" dirty="0" err="1">
                <a:solidFill>
                  <a:prstClr val="black"/>
                </a:solidFill>
              </a:rPr>
              <a:t>Medigap</a:t>
            </a:r>
            <a:r>
              <a:rPr lang="en-US" dirty="0">
                <a:solidFill>
                  <a:prstClr val="black"/>
                </a:solidFill>
              </a:rPr>
              <a:t>) policy to join an MA Plan, you might not be able to get it back. Rules can vary by state and your situation.</a:t>
            </a:r>
            <a:br>
              <a:rPr lang="en-US" dirty="0">
                <a:solidFill>
                  <a:prstClr val="black"/>
                </a:solidFill>
              </a:rPr>
            </a:br>
            <a:r>
              <a:rPr lang="en-US" dirty="0">
                <a:solidFill>
                  <a:prstClr val="black"/>
                </a:solidFill>
              </a:rPr>
              <a:t>Changes to Part D coverage is limited for people who use the MA OEP; however, the MA OEP doesn’t provide enrollment rights to people not enrolled in an MA Plan during the applicable 3‑month period. People who use the MA OEP to make changes to their MA coverage may also enroll in or </a:t>
            </a:r>
            <a:r>
              <a:rPr lang="en-US" dirty="0" err="1">
                <a:solidFill>
                  <a:prstClr val="black"/>
                </a:solidFill>
              </a:rPr>
              <a:t>disenroll</a:t>
            </a:r>
            <a:r>
              <a:rPr lang="en-US" dirty="0">
                <a:solidFill>
                  <a:prstClr val="black"/>
                </a:solidFill>
              </a:rPr>
              <a:t> from Part D coverage. For example, if you’re enrolled in an MA-PD plan, you may use the MA OEP to switch to: (1) another MA-PD Plan; (2) an MA-only Plan; or (3) an MA-only Private Fee-for-Service (PFFS) Plan with or without a stand-alone Part D plan, or (4) Original Medicare with or without a PDP. The MA OEP will also allow people enrolled in an MA-only plan to switch to: (1) another MA-only plan; (2) an MA-PD plan; or (3) Original Medicare with or without a PDP.  </a:t>
            </a:r>
            <a:br>
              <a:rPr lang="en-US" dirty="0">
                <a:solidFill>
                  <a:prstClr val="black"/>
                </a:solidFill>
              </a:rPr>
            </a:br>
            <a:r>
              <a:rPr lang="en-US" b="1" dirty="0">
                <a:solidFill>
                  <a:prstClr val="black"/>
                </a:solidFill>
              </a:rPr>
              <a:t>However, this enrollment period doesn’t allow for Part D changes for people enrolled in Original Medicare, including those with enrollment in stand-alone PDPs.</a:t>
            </a:r>
            <a:endParaRPr lang="en-US" dirty="0">
              <a:solidFill>
                <a:prstClr val="black"/>
              </a:solidFill>
            </a:endParaRPr>
          </a:p>
          <a:p>
            <a:pPr marL="0" lvl="0" indent="0">
              <a:spcBef>
                <a:spcPts val="600"/>
              </a:spcBef>
              <a:buNone/>
              <a:defRPr/>
            </a:pPr>
            <a:r>
              <a:rPr lang="en-US" dirty="0">
                <a:solidFill>
                  <a:prstClr val="black"/>
                </a:solidFill>
              </a:rPr>
              <a:t>To find out which MA Plans are available in your area, visit </a:t>
            </a:r>
            <a:r>
              <a:rPr lang="en-US" dirty="0">
                <a:hlinkClick r:id="rId3"/>
              </a:rPr>
              <a:t>Medicare.gov/plan-compare</a:t>
            </a:r>
            <a:r>
              <a:rPr lang="en-US" dirty="0">
                <a:solidFill>
                  <a:prstClr val="black"/>
                </a:solidFill>
              </a:rPr>
              <a:t> to use the Medicare Plan Finder, or call 1-800-MEDICARE (1-800-633-4227); TTY: 1-877-486-2048.</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40472502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Not all MA Plans work the same way. Once you understand the plan's rules and costs, here's how to join:</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Use the Medicare Plan Finder </a:t>
            </a:r>
            <a:r>
              <a:rPr lang="en-US" dirty="0">
                <a:hlinkClick r:id="rId3"/>
              </a:rPr>
              <a:t>Medicare.gov/plan-compare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Visit the plan's website to see if you can join online.</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Fill out a paper enrollment form. Contact the plan to get an enrollment form, fill it out, and return it to the plan. All plans must offer this option.</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Call the plan you want to join. Get your plan's contact information from the Plan Finder.</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Call 1-800-MEDICARE (1-800-633-4227); TTY: 1-877-486-2048.</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a:t>
            </a:r>
            <a:r>
              <a:rPr kumimoji="0" lang="en-US" sz="1200" b="1" i="0" u="none" strike="noStrike" kern="1200" cap="none" spc="0" normalizeH="0" baseline="0" noProof="0" dirty="0">
                <a:ln>
                  <a:noFill/>
                </a:ln>
                <a:solidFill>
                  <a:srgbClr val="FF0000"/>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Medicare plans aren't allowed to call you to enroll you in a plan, unless you specifically ask to be called. Also, plans should never ask you for financial information, including credit card or bank account numbers, over the phone.</a:t>
            </a:r>
          </a:p>
        </p:txBody>
      </p:sp>
    </p:spTree>
    <p:extLst>
      <p:ext uri="{BB962C8B-B14F-4D97-AF65-F5344CB8AC3E}">
        <p14:creationId xmlns:p14="http://schemas.microsoft.com/office/powerpoint/2010/main" val="33226104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There are things to consider when deciding if you want to join an MA Plan:</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Must have Part A and Part B to join</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Most plans offer comprehensive coverage including Part D drug coverage</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Some plans may require you to use a network </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You may need a referral to see a specialist</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You must pay the Part B premium and usually a monthly plan premium</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You can only join/leave the plan during certain periods</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MA Plans don’t work with Medigap policies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3273835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defRPr/>
            </a:pPr>
            <a:r>
              <a:rPr lang="en-US" sz="1100" b="1" dirty="0">
                <a:solidFill>
                  <a:prstClr val="black"/>
                </a:solidFill>
              </a:rPr>
              <a:t>Starting January 1, 2021, people with ESRD may join an MA/MA-PD plan without the restrictions listed on this slide. These people can use the 2020 Open Enrollment Period to enroll in a plan. Benefits will start on January 1, 2021. </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People with ESRD usually can’t join an MA Plan or other Medicare health plan. However, if you have End-Stage Renal Disease (ESRD), you can only join an MA Plan in certain situations:</a:t>
            </a:r>
          </a:p>
          <a:p>
            <a:pPr marL="119063" marR="0" lvl="0" indent="-123825"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If you’re already in a MA Plan when you develop ESRD, you can stay in your plan or you may be able to join another Medicare Advantage Plan offered by the same company. </a:t>
            </a:r>
          </a:p>
          <a:p>
            <a:pPr marL="119063" marR="0" lvl="0" indent="-123825"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If you’re in a Medicare Advantage Plan, and the plan leaves Medicare or no longer provides coverage in your area, you have a one-time right to join another Medicare Advantage Plan. </a:t>
            </a:r>
          </a:p>
          <a:p>
            <a:pPr marL="119063" marR="0" lvl="0" indent="-123825"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If you have an employer or union health plan or other health coverage through a company that offers one or more Medicare Advantage Plan(s), you may be able to join one of that company’s Medicare Advantage Plans. </a:t>
            </a:r>
          </a:p>
          <a:p>
            <a:pPr marL="119063" marR="0" lvl="0" indent="-123825"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If you’re medically determined to no longer have ESRD (for example you’ve had a successful kidney transplant), you may be able to join a Medicare Advantage Plan. </a:t>
            </a:r>
          </a:p>
          <a:p>
            <a:pPr marL="119063" marR="0" lvl="0" indent="-123825"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You may be able to join a Medicare Special Needs Plan (SNP) that covers people with ESRD if one is available in your area.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392259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486400" cy="5108222"/>
          </a:xfrm>
        </p:spPr>
        <p:txBody>
          <a:bodyPr/>
          <a:lstStyle/>
          <a:p>
            <a:pPr marL="0" lvl="0" indent="0">
              <a:spcBef>
                <a:spcPts val="600"/>
              </a:spcBef>
              <a:buNone/>
              <a:defRPr/>
            </a:pPr>
            <a:r>
              <a:rPr lang="en-US" dirty="0">
                <a:solidFill>
                  <a:prstClr val="black"/>
                </a:solidFill>
              </a:rPr>
              <a:t>This chart displays a side-by-side comparison of how Medigap policies and MA Plans differ.</a:t>
            </a:r>
          </a:p>
          <a:p>
            <a:pPr marL="119063" lvl="0" indent="-119063">
              <a:spcBef>
                <a:spcPts val="600"/>
              </a:spcBef>
              <a:defRPr/>
            </a:pPr>
            <a:r>
              <a:rPr lang="en-US" dirty="0">
                <a:solidFill>
                  <a:prstClr val="black"/>
                </a:solidFill>
              </a:rPr>
              <a:t>Both are offered by private companies. </a:t>
            </a:r>
          </a:p>
          <a:p>
            <a:pPr marL="119063" lvl="0" indent="-119063">
              <a:spcBef>
                <a:spcPts val="600"/>
              </a:spcBef>
              <a:defRPr/>
            </a:pPr>
            <a:r>
              <a:rPr lang="en-US" dirty="0">
                <a:solidFill>
                  <a:prstClr val="black"/>
                </a:solidFill>
              </a:rPr>
              <a:t>Medigap must follow federal and state laws, but routine day-to-day oversight of standardized Medigap plans is the states’ responsibility. MA Plans must be approved by Medicare.</a:t>
            </a:r>
          </a:p>
          <a:p>
            <a:pPr marL="119063" lvl="0" indent="-119063">
              <a:spcBef>
                <a:spcPts val="600"/>
              </a:spcBef>
              <a:defRPr/>
            </a:pPr>
            <a:r>
              <a:rPr lang="en-US" dirty="0">
                <a:solidFill>
                  <a:prstClr val="black"/>
                </a:solidFill>
              </a:rPr>
              <a:t>Medigap policies only work with Original Medicare. They don’t work with MA Plans. If you join an MA Plan, you can’t use a Medigap policy to pay for the out-of-pocket costs you have in the MA Plan.</a:t>
            </a:r>
          </a:p>
          <a:p>
            <a:pPr marL="119063" lvl="0" indent="-119063">
              <a:spcBef>
                <a:spcPts val="600"/>
              </a:spcBef>
              <a:defRPr/>
            </a:pPr>
            <a:r>
              <a:rPr lang="en-US" dirty="0">
                <a:solidFill>
                  <a:prstClr val="black"/>
                </a:solidFill>
              </a:rPr>
              <a:t>Original Medicare pays for many, but not all, health care services and supplies. Private insurance companies sell Medigap policies to help pay for some of the out-of-pocket costs (“gaps”) that Original Medicare doesn’t cover. Medigap policies don’t pay your Medicare premiums. Most Medigap policies don’t cover out-of-pocket drug expenses. If you want prescription drug coverage, you will need to consider joining a Part D plan. Some older policies (no longer sold) may have included some prescription drug coverage (Plan I). MA Plans cover Part A and Part B covered services, may include Part D, and may offer extra coverage like vision, hearing, dental, and wellness programs.</a:t>
            </a:r>
          </a:p>
          <a:p>
            <a:pPr marL="119063" lvl="0" indent="-119063">
              <a:spcBef>
                <a:spcPts val="600"/>
              </a:spcBef>
              <a:defRPr/>
            </a:pPr>
            <a:r>
              <a:rPr lang="en-US" dirty="0">
                <a:solidFill>
                  <a:prstClr val="black"/>
                </a:solidFill>
              </a:rPr>
              <a:t>In both cases, you must have Part A and Part B to buy a Medigap policy.</a:t>
            </a:r>
          </a:p>
          <a:p>
            <a:pPr marL="119063" lvl="0" indent="-119063">
              <a:spcBef>
                <a:spcPts val="600"/>
              </a:spcBef>
              <a:defRPr/>
            </a:pPr>
            <a:r>
              <a:rPr lang="en-US" dirty="0">
                <a:solidFill>
                  <a:prstClr val="black"/>
                </a:solidFill>
              </a:rPr>
              <a:t>You pay a premium for a Medigap policy or an MA Plan, as well as the Part B premium.</a:t>
            </a:r>
          </a:p>
          <a:p>
            <a:pPr marL="119063" lvl="0" indent="-119063">
              <a:spcBef>
                <a:spcPts val="600"/>
              </a:spcBef>
              <a:defRPr/>
            </a:pPr>
            <a:r>
              <a:rPr lang="en-US" dirty="0">
                <a:solidFill>
                  <a:prstClr val="black"/>
                </a:solidFill>
              </a:rPr>
              <a:t>If you already have an MA Plan, it’s illegal for anyone to sell you a Medigap policy unless you’re disenrolling from your MA Plan to go back to Original Medicare. </a:t>
            </a:r>
          </a:p>
        </p:txBody>
      </p:sp>
    </p:spTree>
    <p:extLst>
      <p:ext uri="{BB962C8B-B14F-4D97-AF65-F5344CB8AC3E}">
        <p14:creationId xmlns:p14="http://schemas.microsoft.com/office/powerpoint/2010/main" val="21595805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dirty="0"/>
              <a:t>There are other types of Medicare health plans that provide Part A and Part B, while others provide only Part B coverage. In addition, some also provide Part D prescription drug coverage. These plans have the same rules as MA Plans. However, each type has special rules and exceptions.</a:t>
            </a:r>
          </a:p>
          <a:p>
            <a:pPr marL="0" indent="0">
              <a:spcBef>
                <a:spcPts val="600"/>
              </a:spcBef>
              <a:buNone/>
            </a:pPr>
            <a:r>
              <a:rPr lang="en-US" dirty="0"/>
              <a:t>Medicare Cost Plans are a type of Medicare health plan that’s available in certain, limited areas of the country. </a:t>
            </a:r>
          </a:p>
          <a:p>
            <a:pPr>
              <a:spcBef>
                <a:spcPts val="600"/>
              </a:spcBef>
            </a:pPr>
            <a:r>
              <a:rPr lang="en-US" dirty="0"/>
              <a:t>You can join even if you only have Part B.</a:t>
            </a:r>
          </a:p>
          <a:p>
            <a:pPr>
              <a:spcBef>
                <a:spcPts val="600"/>
              </a:spcBef>
            </a:pPr>
            <a:r>
              <a:rPr lang="en-US" dirty="0"/>
              <a:t>If you have Part A and Part B and go to a non-network provider, the services are covered under Original Medicare. You’ll pay the Part A and Part B coinsurance and deductibles. </a:t>
            </a:r>
          </a:p>
          <a:p>
            <a:pPr>
              <a:spcBef>
                <a:spcPts val="600"/>
              </a:spcBef>
            </a:pPr>
            <a:r>
              <a:rPr lang="en-US" dirty="0"/>
              <a:t>You can join anytime the Cost Plan is accepting new members. </a:t>
            </a:r>
          </a:p>
          <a:p>
            <a:pPr>
              <a:spcBef>
                <a:spcPts val="600"/>
              </a:spcBef>
            </a:pPr>
            <a:r>
              <a:rPr lang="en-US" dirty="0"/>
              <a:t>You can leave anytime and return to Original Medicare. </a:t>
            </a:r>
          </a:p>
          <a:p>
            <a:pPr>
              <a:spcBef>
                <a:spcPts val="600"/>
              </a:spcBef>
            </a:pPr>
            <a:r>
              <a:rPr lang="en-US" dirty="0"/>
              <a:t>You can either get your Medicare prescription drug coverage from the Cost Plan (if offered) or you can join a Medicare PDP. Even if the Cost Plan offers prescription drug coverage, you can choose to get drug coverage from a separate Medicare drug plan.</a:t>
            </a:r>
          </a:p>
        </p:txBody>
      </p:sp>
    </p:spTree>
    <p:extLst>
      <p:ext uri="{BB962C8B-B14F-4D97-AF65-F5344CB8AC3E}">
        <p14:creationId xmlns:p14="http://schemas.microsoft.com/office/powerpoint/2010/main" val="39852306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600"/>
              </a:spcBef>
              <a:buNone/>
            </a:pPr>
            <a:r>
              <a:rPr lang="en-US" dirty="0"/>
              <a:t>PACE is a Medicare and Medicaid program offered in many states that allows people who otherwise need a nursing home-level of care to remain in the community. </a:t>
            </a:r>
          </a:p>
          <a:p>
            <a:pPr marL="0" indent="0">
              <a:spcBef>
                <a:spcPts val="600"/>
              </a:spcBef>
              <a:buNone/>
            </a:pPr>
            <a:r>
              <a:rPr lang="en-US" dirty="0"/>
              <a:t>To qualify for PACE, you must meet these conditions: </a:t>
            </a:r>
          </a:p>
          <a:p>
            <a:pPr>
              <a:spcBef>
                <a:spcPts val="600"/>
              </a:spcBef>
            </a:pPr>
            <a:r>
              <a:rPr lang="en-US" dirty="0"/>
              <a:t>You’re 55 or older. </a:t>
            </a:r>
          </a:p>
          <a:p>
            <a:pPr>
              <a:spcBef>
                <a:spcPts val="600"/>
              </a:spcBef>
            </a:pPr>
            <a:r>
              <a:rPr lang="en-US" dirty="0"/>
              <a:t>You live in the service area of a PACE organization. </a:t>
            </a:r>
          </a:p>
          <a:p>
            <a:pPr>
              <a:spcBef>
                <a:spcPts val="600"/>
              </a:spcBef>
            </a:pPr>
            <a:r>
              <a:rPr lang="en-US" dirty="0"/>
              <a:t>You’re certified by your state as needing a nursing home-level of care. </a:t>
            </a:r>
          </a:p>
          <a:p>
            <a:pPr>
              <a:spcBef>
                <a:spcPts val="600"/>
              </a:spcBef>
            </a:pPr>
            <a:r>
              <a:rPr lang="en-US" dirty="0"/>
              <a:t>At the time you join, you’re able to live safely in the community with the help of PACE services. </a:t>
            </a:r>
          </a:p>
          <a:p>
            <a:pPr marL="0" indent="0">
              <a:spcBef>
                <a:spcPts val="600"/>
              </a:spcBef>
              <a:buNone/>
            </a:pPr>
            <a:r>
              <a:rPr lang="en-US" dirty="0"/>
              <a:t>PACE covers all Medicare- and Medicaid-covered care and services, and other services that the PACE team of health care professionals decides are necessary to improve and maintain your health. This includes prescription drugs, and any other medically necessary care, like doctor or health care provider visits, transportation, home care, hospital visits, and even nursing home stays when necessary. </a:t>
            </a:r>
          </a:p>
          <a:p>
            <a:pPr marL="0" indent="0">
              <a:spcBef>
                <a:spcPts val="600"/>
              </a:spcBef>
              <a:buNone/>
            </a:pPr>
            <a:r>
              <a:rPr lang="en-US" dirty="0"/>
              <a:t>If you have Medicaid, you won’t have to pay a monthly premium for the long-term care portion of the PACE benefit. If you have Medicare but not Medicaid, you’ll be charged a monthly premium to cover the long-term care portion of the PACE benefit and a premium for Medicare Part D drugs. However, in PACE, there’s never a deductible or copayment for any drug, service, or care approved by the PACE team of health care professionals. </a:t>
            </a:r>
          </a:p>
          <a:p>
            <a:pPr marL="0" indent="0">
              <a:spcBef>
                <a:spcPts val="600"/>
              </a:spcBef>
              <a:buNone/>
            </a:pPr>
            <a:r>
              <a:rPr lang="en-US" dirty="0"/>
              <a:t>Visit </a:t>
            </a:r>
            <a:r>
              <a:rPr lang="en-US" dirty="0">
                <a:hlinkClick r:id="rId3"/>
              </a:rPr>
              <a:t>Medicare.gov/plan-compare</a:t>
            </a:r>
            <a:r>
              <a:rPr lang="en-US" dirty="0"/>
              <a:t> to see if there’s a PACE organization that serves your community. </a:t>
            </a:r>
          </a:p>
        </p:txBody>
      </p:sp>
    </p:spTree>
    <p:extLst>
      <p:ext uri="{BB962C8B-B14F-4D97-AF65-F5344CB8AC3E}">
        <p14:creationId xmlns:p14="http://schemas.microsoft.com/office/powerpoint/2010/main" val="189406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Check Your Knowledge―Question 7</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Medicare Advantage (MA) Plans __________.</a:t>
            </a:r>
          </a:p>
          <a:p>
            <a:pPr marL="231911" marR="0" lvl="0" indent="-231911" algn="l" defTabSz="914400" rtl="0" eaLnBrk="1" fontAlgn="auto" latinLnBrk="0" hangingPunct="1">
              <a:lnSpc>
                <a:spcPct val="100000"/>
              </a:lnSpc>
              <a:spcBef>
                <a:spcPts val="60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Help pay for gaps in Original Medicare</a:t>
            </a:r>
          </a:p>
          <a:p>
            <a:pPr marL="231911" marR="0" lvl="0" indent="-231911" algn="l" defTabSz="914400" rtl="0" eaLnBrk="1" fontAlgn="auto" latinLnBrk="0" hangingPunct="1">
              <a:lnSpc>
                <a:spcPct val="100000"/>
              </a:lnSpc>
              <a:spcBef>
                <a:spcPts val="60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Must keep the same providers all year</a:t>
            </a:r>
          </a:p>
          <a:p>
            <a:pPr marL="227586" marR="0" lvl="0" indent="-227586" algn="l" defTabSz="914400" rtl="0" eaLnBrk="1" fontAlgn="auto" latinLnBrk="0" hangingPunct="1">
              <a:lnSpc>
                <a:spcPct val="100000"/>
              </a:lnSpc>
              <a:spcBef>
                <a:spcPts val="60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Are private plans approved by each state</a:t>
            </a:r>
          </a:p>
          <a:p>
            <a:pPr marL="231911" marR="0" lvl="0" indent="-231911" algn="l" defTabSz="914400" rtl="0" eaLnBrk="1" fontAlgn="auto" latinLnBrk="0" hangingPunct="1">
              <a:lnSpc>
                <a:spcPct val="100000"/>
              </a:lnSpc>
              <a:spcBef>
                <a:spcPts val="60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Must cover all Part A- and Part B-covered services</a:t>
            </a:r>
          </a:p>
          <a:p>
            <a:pPr marL="0" marR="0" lvl="1" indent="0" algn="l" defTabSz="927643" rtl="0" eaLnBrk="1" fontAlgn="auto" latinLnBrk="0" hangingPunct="1">
              <a:lnSpc>
                <a:spcPct val="100000"/>
              </a:lnSpc>
              <a:spcBef>
                <a:spcPts val="600"/>
              </a:spcBef>
              <a:spcAft>
                <a:spcPts val="0"/>
              </a:spcAft>
              <a:buClrTx/>
              <a:buSzTx/>
              <a:buFont typeface="Wingdings" panose="05000000000000000000" pitchFamily="2" charset="2"/>
              <a:buNone/>
              <a:tabLst>
                <a:tab pos="119063" algn="l"/>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Answer: d. Must cover all Part A- and Part B-covered services. </a:t>
            </a:r>
          </a:p>
          <a:p>
            <a:pPr marL="0" marR="0" lvl="1" indent="0" algn="l" defTabSz="927643" rtl="0" eaLnBrk="1" fontAlgn="auto" latinLnBrk="0" hangingPunct="1">
              <a:lnSpc>
                <a:spcPct val="100000"/>
              </a:lnSpc>
              <a:spcBef>
                <a:spcPts val="600"/>
              </a:spcBef>
              <a:spcAft>
                <a:spcPts val="0"/>
              </a:spcAft>
              <a:buClrTx/>
              <a:buSzTx/>
              <a:buFont typeface="Wingdings" panose="05000000000000000000" pitchFamily="2" charset="2"/>
              <a:buNone/>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They offer all Part A- and Part B-covered services, but may cover additional benefits not covered by Original Medicare, like vision and dental. Their cost-sharing may be different than that of Original Medicare. They are run by private companies, but they must be approved by Medicare.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7501839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Lesson #6 explains Medicare and the Marketplace.</a:t>
            </a:r>
          </a:p>
          <a:p>
            <a:pPr marL="0" indent="0">
              <a:buNone/>
            </a:pPr>
            <a:endParaRPr lang="en-US" dirty="0"/>
          </a:p>
        </p:txBody>
      </p:sp>
    </p:spTree>
    <p:extLst>
      <p:ext uri="{BB962C8B-B14F-4D97-AF65-F5344CB8AC3E}">
        <p14:creationId xmlns:p14="http://schemas.microsoft.com/office/powerpoint/2010/main" val="1564263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316089" y="3578577"/>
            <a:ext cx="6265333" cy="5294489"/>
          </a:xfrm>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When you first enroll in Medicare, and during certain times of the year, you can choose how you get your Medicare coverage. There are 2 main ways to get Medicare:</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Original Medicare</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Medicare Advantage (also known as Part C)</a:t>
            </a:r>
          </a:p>
          <a:p>
            <a:pPr marL="0" marR="0" lvl="0" indent="0" algn="l" defTabSz="914400" rtl="0" eaLnBrk="1" fontAlgn="auto" latinLnBrk="0" hangingPunct="1">
              <a:lnSpc>
                <a:spcPct val="100000"/>
              </a:lnSpc>
              <a:spcBef>
                <a:spcPts val="623"/>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Original Medicare </a:t>
            </a:r>
          </a:p>
          <a:p>
            <a:pPr marL="119037" marR="0" lvl="0" indent="-119037" algn="l" defTabSz="914400" rtl="0" eaLnBrk="1" fontAlgn="auto" latinLnBrk="0" hangingPunct="1">
              <a:lnSpc>
                <a:spcPct val="100000"/>
              </a:lnSpc>
              <a:spcBef>
                <a:spcPts val="623"/>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Includes Part A (Hospital Insurance) and Part B (Medical Insurance). </a:t>
            </a:r>
          </a:p>
          <a:p>
            <a:pPr marL="119037" marR="0" lvl="0" indent="-119037" algn="l" defTabSz="914400" rtl="0" eaLnBrk="1" fontAlgn="auto" latinLnBrk="0" hangingPunct="1">
              <a:lnSpc>
                <a:spcPct val="100000"/>
              </a:lnSpc>
              <a:spcBef>
                <a:spcPts val="623"/>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want drug coverage, you can join a separate </a:t>
            </a:r>
            <a:r>
              <a:rPr lang="en-US" dirty="0">
                <a:solidFill>
                  <a:prstClr val="black"/>
                </a:solidFill>
              </a:rPr>
              <a:t>Medicare drug plan (</a:t>
            </a:r>
            <a:r>
              <a:rPr kumimoji="0" lang="en-US" sz="1200" b="0" i="0" u="none" strike="noStrike" kern="1200" cap="none" spc="0" normalizeH="0" baseline="0" noProof="0" dirty="0">
                <a:ln>
                  <a:noFill/>
                </a:ln>
                <a:solidFill>
                  <a:prstClr val="black"/>
                </a:solidFill>
                <a:effectLst/>
                <a:uLnTx/>
                <a:uFillTx/>
                <a:latin typeface="+mn-lt"/>
                <a:ea typeface="+mn-ea"/>
                <a:cs typeface="+mn-cs"/>
              </a:rPr>
              <a:t>Part D). </a:t>
            </a:r>
          </a:p>
          <a:p>
            <a:pPr marL="119037" marR="0" lvl="0" indent="-119037" algn="l" defTabSz="914400" rtl="0" eaLnBrk="1" fontAlgn="auto" latinLnBrk="0" hangingPunct="1">
              <a:lnSpc>
                <a:spcPct val="100000"/>
              </a:lnSpc>
              <a:spcBef>
                <a:spcPts val="623"/>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help pay your out-of-pocket costs in Original Medicare (like your 20% coinsurance), you can also shop for and buy supplemental coverage. This includes Medicare Supplement Insurance (</a:t>
            </a:r>
            <a:r>
              <a:rPr kumimoji="0" lang="en-US" sz="1200" b="0" i="0" u="none" strike="noStrike" kern="1200" cap="none" spc="0" normalizeH="0" baseline="0" noProof="0" dirty="0" err="1">
                <a:ln>
                  <a:noFill/>
                </a:ln>
                <a:solidFill>
                  <a:prstClr val="black"/>
                </a:solidFill>
                <a:effectLst/>
                <a:uLnTx/>
                <a:uFillTx/>
                <a:latin typeface="+mn-lt"/>
                <a:ea typeface="+mn-ea"/>
                <a:cs typeface="+mn-cs"/>
              </a:rPr>
              <a:t>Medigap</a:t>
            </a:r>
            <a:r>
              <a:rPr kumimoji="0" lang="en-US" sz="1200" b="0" i="0" u="none" strike="noStrike" kern="1200" cap="none" spc="0" normalizeH="0" baseline="0" noProof="0" dirty="0">
                <a:ln>
                  <a:noFill/>
                </a:ln>
                <a:solidFill>
                  <a:prstClr val="black"/>
                </a:solidFill>
                <a:effectLst/>
                <a:uLnTx/>
                <a:uFillTx/>
                <a:latin typeface="+mn-lt"/>
                <a:ea typeface="+mn-ea"/>
                <a:cs typeface="+mn-cs"/>
              </a:rPr>
              <a:t>). Or, you can use coverage from a former employer or union, or Medicaid. </a:t>
            </a:r>
            <a:r>
              <a:rPr lang="en-US" b="1" dirty="0">
                <a:solidFill>
                  <a:prstClr val="black"/>
                </a:solidFill>
              </a:rPr>
              <a:t>NOTE</a:t>
            </a:r>
            <a:r>
              <a:rPr lang="en-US" dirty="0">
                <a:solidFill>
                  <a:prstClr val="black"/>
                </a:solidFill>
              </a:rPr>
              <a:t>: Medicare Supplement Insurance (</a:t>
            </a:r>
            <a:r>
              <a:rPr lang="en-US" dirty="0" err="1">
                <a:solidFill>
                  <a:prstClr val="black"/>
                </a:solidFill>
              </a:rPr>
              <a:t>Medigap</a:t>
            </a:r>
            <a:r>
              <a:rPr lang="en-US" dirty="0">
                <a:solidFill>
                  <a:prstClr val="black"/>
                </a:solidFill>
              </a:rPr>
              <a:t>) policies only work with Original Medicare.</a:t>
            </a:r>
          </a:p>
          <a:p>
            <a:pPr marL="119037" indent="-119037">
              <a:spcBef>
                <a:spcPts val="623"/>
              </a:spcBef>
              <a:defRPr/>
            </a:pPr>
            <a:r>
              <a:rPr lang="en-US" dirty="0"/>
              <a:t>Can use any doctor or hospital that takes Medicare, anywhere in the U.S.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623"/>
              </a:spcBef>
              <a:spcAft>
                <a:spcPts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Medicare Advantage (also known as Part C)</a:t>
            </a:r>
          </a:p>
          <a:p>
            <a:pPr marL="119037" marR="0" lvl="0" indent="-119037" algn="l" defTabSz="914400" rtl="0" eaLnBrk="1" fontAlgn="auto" latinLnBrk="0" hangingPunct="1">
              <a:lnSpc>
                <a:spcPct val="100000"/>
              </a:lnSpc>
              <a:spcBef>
                <a:spcPts val="623"/>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 “all-in-one” alternative to Original Medicare. These “bundled” plans include Part A, Part B, and usually Part D.</a:t>
            </a:r>
          </a:p>
          <a:p>
            <a:pPr marL="119037" marR="0" lvl="0" indent="-119037" algn="l" defTabSz="914400" rtl="0" eaLnBrk="1" fontAlgn="auto" latinLnBrk="0" hangingPunct="1">
              <a:lnSpc>
                <a:spcPct val="100000"/>
              </a:lnSpc>
              <a:spcBef>
                <a:spcPts val="623"/>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Plans may have lower out-of-pocket costs than Original Medicare.</a:t>
            </a:r>
          </a:p>
          <a:p>
            <a:pPr marL="119037" marR="0" lvl="0" indent="-119037" algn="l" defTabSz="914400" rtl="0" eaLnBrk="1" fontAlgn="auto" latinLnBrk="0" hangingPunct="1">
              <a:lnSpc>
                <a:spcPct val="100000"/>
              </a:lnSpc>
              <a:spcBef>
                <a:spcPts val="623"/>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most cases, you’ll need to use doctors who are in the plan’s network.</a:t>
            </a:r>
          </a:p>
          <a:p>
            <a:pPr marL="119037" marR="0" lvl="0" indent="-119037" algn="l" defTabSz="914400" rtl="0" eaLnBrk="1" fontAlgn="auto" latinLnBrk="0" hangingPunct="1">
              <a:lnSpc>
                <a:spcPct val="100000"/>
              </a:lnSpc>
              <a:spcBef>
                <a:spcPts val="623"/>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Most plans offer extra benefits that Original Medicare doesn’t cover—like vision, hearing,  dental, and more. See Lesson 5 for more information on MA, including new supplemental benefits available in some MA Plans and for certain plan members.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32784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21"/>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It’s against the law for someone who knows that you have Medicare to sell you a Marketplace plan. This is true even if you have only Part A or only Part B. The exception is a Marketplace plan through your employer (sold through the Small Business Health Options Program (called (SHOP)) if you're an active worker or a dependent of an active worker. </a:t>
            </a:r>
          </a:p>
          <a:p>
            <a:pPr marL="0" marR="0" lvl="0" indent="0" algn="l" defTabSz="914400" rtl="0" eaLnBrk="1" fontAlgn="auto" latinLnBrk="0" hangingPunct="1">
              <a:lnSpc>
                <a:spcPct val="100000"/>
              </a:lnSpc>
              <a:spcBef>
                <a:spcPts val="621"/>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SHOP coverage may pay first, before Medicare. If you delay enrollment because you have employer coverage through SHOP, you won’t have a late enrollment penalty if you enroll anytime you have SHOP Marketplace coverage, or within 8 months of losing that coverage (if employer has 20 or more employees). This doesn’t include COBRA (Consolidated Omnibus Budget Reconciliation Act) coverage.</a:t>
            </a:r>
          </a:p>
          <a:p>
            <a:pPr marL="0" marR="0" lvl="0" indent="0" algn="l" defTabSz="914400" rtl="0" eaLnBrk="1" fontAlgn="auto" latinLnBrk="0" hangingPunct="1">
              <a:lnSpc>
                <a:spcPct val="100000"/>
              </a:lnSpc>
              <a:spcBef>
                <a:spcPts val="621"/>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SHOP plans are available through issuers, agents, and brokers. They won’t be available through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rPr>
              <a:t>HealthCare.gov</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621"/>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more information view “Medicare and the Health Insurance Marketplace®” at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4"/>
              </a:rPr>
              <a:t>Medicare.gov/Pubs/pdf/11694-Medicare-and-Marketplace.pdf</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1715785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58044" y="3411537"/>
            <a:ext cx="6547556" cy="5513007"/>
          </a:xfrm>
        </p:spPr>
        <p:txBody>
          <a:bodyPr/>
          <a:lstStyle/>
          <a:p>
            <a:pPr marL="0" marR="0" lvl="0" indent="0" algn="l" defTabSz="914400" rtl="0" eaLnBrk="1" fontAlgn="auto" latinLnBrk="0" hangingPunct="1">
              <a:lnSpc>
                <a:spcPct val="110000"/>
              </a:lnSpc>
              <a:spcBef>
                <a:spcPts val="600"/>
              </a:spcBef>
              <a:spcAft>
                <a:spcPts val="0"/>
              </a:spcAft>
              <a:buClrTx/>
              <a:buSzTx/>
              <a:buFont typeface="Wingdings" panose="05000000000000000000" pitchFamily="2" charset="2"/>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If you have coverage through an individual Health Insurance Marketplace® plan (not through an employer), you may want to end your Marketplace coverage and enroll in Medicare during your Initial Enrollment Period (IEP) to avoid the risk of a delay in future Medicare coverage and the possibility of a Medicare late enrollment penalty. Once you’re considered eligible for Part A, you won’t qualify for help paying your Marketplace plan premiums or other medical costs. No matter how you get Medicare, whether through Original Medicare or an MA, you need to return to the Marketplace and end any subsidies, like premium tax credits or cost-sharing reductions, which are being paid on your behalf. If you continue to get help paying your Marketplace plan premium after you have Medicare, you might have to pay back the help you got when you file your taxes. Visit </a:t>
            </a:r>
            <a:r>
              <a:rPr kumimoji="0" lang="en-US" sz="1100" b="0" i="0" u="none" strike="noStrike" kern="1200" cap="none" spc="0" normalizeH="0" baseline="0" noProof="0" dirty="0">
                <a:ln>
                  <a:noFill/>
                </a:ln>
                <a:solidFill>
                  <a:prstClr val="black"/>
                </a:solidFill>
                <a:effectLst/>
                <a:uLnTx/>
                <a:uFillTx/>
                <a:latin typeface="+mn-lt"/>
                <a:ea typeface="+mn-ea"/>
                <a:cs typeface="+mn-cs"/>
                <a:hlinkClick r:id="rId3"/>
              </a:rPr>
              <a:t>HealthCare.gov</a:t>
            </a:r>
            <a:r>
              <a:rPr kumimoji="0" lang="en-US" sz="1100" b="0" i="0" u="none" strike="noStrike" kern="1200" cap="none" spc="0" normalizeH="0" baseline="0" noProof="0" dirty="0">
                <a:ln>
                  <a:noFill/>
                </a:ln>
                <a:solidFill>
                  <a:prstClr val="black"/>
                </a:solidFill>
                <a:effectLst/>
                <a:uLnTx/>
                <a:uFillTx/>
                <a:latin typeface="+mn-lt"/>
                <a:ea typeface="+mn-ea"/>
                <a:cs typeface="+mn-cs"/>
              </a:rPr>
              <a:t> before your Medicare enrollment begins to connect to the Marketplace in your state and learn more. You can also find out how to terminate your Marketplace plan before your Medicare enrollment begins.</a:t>
            </a:r>
          </a:p>
          <a:p>
            <a:pPr marL="0" marR="0" lvl="0" indent="0" algn="l" defTabSz="914400" rtl="0" eaLnBrk="1" fontAlgn="auto" latinLnBrk="0" hangingPunct="1">
              <a:lnSpc>
                <a:spcPct val="11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Once you’re eligible for Medicare, you’ll have an IEP to sign up. For most people, their 7-month Medicare IEP starts 3 months before their 65</a:t>
            </a:r>
            <a:r>
              <a:rPr kumimoji="0" lang="en-US" sz="1100" b="0" i="0" u="none" strike="noStrike" kern="1200" cap="none" spc="0" normalizeH="0" baseline="30000" noProof="0" dirty="0">
                <a:ln>
                  <a:noFill/>
                </a:ln>
                <a:solidFill>
                  <a:prstClr val="black"/>
                </a:solidFill>
                <a:effectLst/>
                <a:uLnTx/>
                <a:uFillTx/>
                <a:latin typeface="+mn-lt"/>
                <a:ea typeface="+mn-ea"/>
                <a:cs typeface="+mn-cs"/>
              </a:rPr>
              <a:t>th</a:t>
            </a:r>
            <a:r>
              <a:rPr kumimoji="0" lang="en-US" sz="1100" b="0" i="0" u="none" strike="noStrike" kern="1200" cap="none" spc="0" normalizeH="0" baseline="0" noProof="0" dirty="0">
                <a:ln>
                  <a:noFill/>
                </a:ln>
                <a:solidFill>
                  <a:prstClr val="black"/>
                </a:solidFill>
                <a:effectLst/>
                <a:uLnTx/>
                <a:uFillTx/>
                <a:latin typeface="+mn-lt"/>
                <a:ea typeface="+mn-ea"/>
                <a:cs typeface="+mn-cs"/>
              </a:rPr>
              <a:t> birthday and ends 3 months after their 65</a:t>
            </a:r>
            <a:r>
              <a:rPr kumimoji="0" lang="en-US" sz="1100" b="0" i="0" u="none" strike="noStrike" kern="1200" cap="none" spc="0" normalizeH="0" baseline="30000" noProof="0" dirty="0">
                <a:ln>
                  <a:noFill/>
                </a:ln>
                <a:solidFill>
                  <a:prstClr val="black"/>
                </a:solidFill>
                <a:effectLst/>
                <a:uLnTx/>
                <a:uFillTx/>
                <a:latin typeface="+mn-lt"/>
                <a:ea typeface="+mn-ea"/>
                <a:cs typeface="+mn-cs"/>
              </a:rPr>
              <a:t>th</a:t>
            </a:r>
            <a:r>
              <a:rPr kumimoji="0" lang="en-US" sz="1100" b="0" i="0" u="none" strike="noStrike" kern="1200" cap="none" spc="0" normalizeH="0" baseline="0" noProof="0" dirty="0">
                <a:ln>
                  <a:noFill/>
                </a:ln>
                <a:solidFill>
                  <a:prstClr val="black"/>
                </a:solidFill>
                <a:effectLst/>
                <a:uLnTx/>
                <a:uFillTx/>
                <a:latin typeface="+mn-lt"/>
                <a:ea typeface="+mn-ea"/>
                <a:cs typeface="+mn-cs"/>
              </a:rPr>
              <a:t> birthday. If you enroll in Medicare after your IEP, you may have to pay a late enrollment penalty for as long as you have Medicare. </a:t>
            </a:r>
          </a:p>
          <a:p>
            <a:pPr marL="0" marR="0" lvl="0" indent="0" algn="l" defTabSz="914400" rtl="0" eaLnBrk="1" fontAlgn="auto" latinLnBrk="0" hangingPunct="1">
              <a:lnSpc>
                <a:spcPct val="11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If you have individual Marketplace coverage and only enroll in Part A during your IEP, you won't be able to enroll in Part B later using the Special Enrollment Period (SEP). </a:t>
            </a:r>
          </a:p>
          <a:p>
            <a:pPr marL="0" marR="0" lvl="0" indent="0" algn="l" defTabSz="914400" rtl="0" eaLnBrk="1" fontAlgn="auto" latinLnBrk="0" hangingPunct="1">
              <a:lnSpc>
                <a:spcPct val="110000"/>
              </a:lnSpc>
              <a:spcBef>
                <a:spcPts val="60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Note</a:t>
            </a:r>
            <a:r>
              <a:rPr kumimoji="0" lang="en-US" sz="1100" b="0" i="0" u="none" strike="noStrike" kern="1200" cap="none" spc="0" normalizeH="0" baseline="0" noProof="0" dirty="0">
                <a:ln>
                  <a:noFill/>
                </a:ln>
                <a:solidFill>
                  <a:prstClr val="black"/>
                </a:solidFill>
                <a:effectLst/>
                <a:uLnTx/>
                <a:uFillTx/>
                <a:latin typeface="+mn-lt"/>
                <a:ea typeface="+mn-ea"/>
                <a:cs typeface="+mn-cs"/>
              </a:rPr>
              <a:t>: You may have Medicare and Marketplace coverage at the same time, only if you had your Marketplace coverage before you had Medicare. It’s against the law for someone who knows you have Medicare to sell you a Marketplace plan. There's no coordination of benefits between a Qualified Health Plan (QHP) and Medicare. You need to be aware of this if you decide to remain in a QHP after enrolling in Part A. It isn’t a secondary insurance. Also, drug coverage in a QHP may not be creditable and you may have a penalty if you sign up for Part D later. </a:t>
            </a:r>
          </a:p>
          <a:p>
            <a:pPr marL="0" marR="0" lvl="0" indent="0" algn="l" defTabSz="914400" rtl="0" eaLnBrk="1" fontAlgn="auto" latinLnBrk="0" hangingPunct="1">
              <a:lnSpc>
                <a:spcPct val="11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For more information, visit </a:t>
            </a:r>
            <a:r>
              <a:rPr kumimoji="0" lang="en-US" sz="1100" b="0" i="0" u="none" strike="noStrike" kern="1200" cap="none" spc="0" normalizeH="0" baseline="0" noProof="0" dirty="0">
                <a:ln>
                  <a:noFill/>
                </a:ln>
                <a:solidFill>
                  <a:prstClr val="black"/>
                </a:solidFill>
                <a:effectLst/>
                <a:uLnTx/>
                <a:uFillTx/>
                <a:latin typeface="+mn-lt"/>
                <a:ea typeface="+mn-ea"/>
                <a:cs typeface="+mn-cs"/>
                <a:hlinkClick r:id="rId4"/>
              </a:rPr>
              <a:t>HealthCare.gov/</a:t>
            </a:r>
            <a:r>
              <a:rPr kumimoji="0" lang="en-US" sz="1100" b="0" i="0" u="none" strike="noStrike" kern="1200" cap="none" spc="0" normalizeH="0" baseline="0" noProof="0" dirty="0" err="1">
                <a:ln>
                  <a:noFill/>
                </a:ln>
                <a:solidFill>
                  <a:prstClr val="black"/>
                </a:solidFill>
                <a:effectLst/>
                <a:uLnTx/>
                <a:uFillTx/>
                <a:latin typeface="+mn-lt"/>
                <a:ea typeface="+mn-ea"/>
                <a:cs typeface="+mn-cs"/>
                <a:hlinkClick r:id="rId4"/>
              </a:rPr>
              <a:t>medicare</a:t>
            </a:r>
            <a:r>
              <a:rPr kumimoji="0" lang="en-US" sz="1100" b="0" i="0" u="none" strike="noStrike" kern="1200" cap="none" spc="0" normalizeH="0" baseline="0" noProof="0" dirty="0">
                <a:ln>
                  <a:noFill/>
                </a:ln>
                <a:solidFill>
                  <a:prstClr val="black"/>
                </a:solidFill>
                <a:effectLst/>
                <a:uLnTx/>
                <a:uFillTx/>
                <a:latin typeface="+mn-lt"/>
                <a:ea typeface="+mn-ea"/>
                <a:cs typeface="+mn-cs"/>
                <a:hlinkClick r:id="rId4"/>
              </a:rPr>
              <a:t>/changing-from-marketplace-to-</a:t>
            </a:r>
            <a:r>
              <a:rPr kumimoji="0" lang="en-US" sz="1100" b="0" i="0" u="none" strike="noStrike" kern="1200" cap="none" spc="0" normalizeH="0" baseline="0" noProof="0" dirty="0" err="1">
                <a:ln>
                  <a:noFill/>
                </a:ln>
                <a:solidFill>
                  <a:prstClr val="black"/>
                </a:solidFill>
                <a:effectLst/>
                <a:uLnTx/>
                <a:uFillTx/>
                <a:latin typeface="+mn-lt"/>
                <a:ea typeface="+mn-ea"/>
                <a:cs typeface="+mn-cs"/>
                <a:hlinkClick r:id="rId4"/>
              </a:rPr>
              <a:t>medicare</a:t>
            </a:r>
            <a:r>
              <a:rPr kumimoji="0" lang="en-US" sz="11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1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Certain people who had Part A and a Marketplace plan and delayed enrolling in Part B may get to enroll in Part B without a late enrollment penalty through June 30, 2020. For more information, visit </a:t>
            </a:r>
            <a:r>
              <a:rPr kumimoji="0" lang="en-US" sz="1100" b="0" i="0" u="sng" strike="noStrike" kern="1200" cap="none" spc="0" normalizeH="0" baseline="0" noProof="0" dirty="0">
                <a:ln>
                  <a:noFill/>
                </a:ln>
                <a:solidFill>
                  <a:prstClr val="black"/>
                </a:solidFill>
                <a:effectLst/>
                <a:uLnTx/>
                <a:uFillTx/>
                <a:latin typeface="+mn-lt"/>
                <a:ea typeface="+mn-ea"/>
                <a:cs typeface="+mn-cs"/>
                <a:hlinkClick r:id="rId5"/>
              </a:rPr>
              <a:t>CMS.gov/Medicare/Eligibility-and-Enrollment/Medicare-and-the-Marketplace/Downloads/SHIP_and_Navigators_ER_Fact_Sheet.pdf</a:t>
            </a:r>
            <a:r>
              <a:rPr kumimoji="0" lang="en-US" sz="1100" b="0" i="0" u="none" strike="noStrike" kern="1200" cap="none" spc="0" normalizeH="0" baseline="0" noProof="0" dirty="0">
                <a:ln>
                  <a:noFill/>
                </a:ln>
                <a:solidFill>
                  <a:prstClr val="black"/>
                </a:solidFill>
                <a:effectLst/>
                <a:uLnTx/>
                <a:uFillTx/>
                <a:latin typeface="+mn-lt"/>
                <a:ea typeface="+mn-ea"/>
                <a:cs typeface="+mn-cs"/>
              </a:rPr>
              <a:t>.</a:t>
            </a:r>
          </a:p>
        </p:txBody>
      </p:sp>
    </p:spTree>
    <p:extLst>
      <p:ext uri="{BB962C8B-B14F-4D97-AF65-F5344CB8AC3E}">
        <p14:creationId xmlns:p14="http://schemas.microsoft.com/office/powerpoint/2010/main" val="20400157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you're getting Social Security Disability Insurance (SSDI), you may qualify for Medicare after getting SSDI for 24 months. During this waiting period, you can apply for coverage in the Marketplace. You can find out if you’ll qualify for Medicaid or for premium tax credits that lower your monthly Marketplace plan premium, and cost-sharing reductions that lower your out-of-pocket costs.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apply for lower costs in the Marketplace, you’ll need to estimate your income for the current year. If you’re getting SSDI benefits and want to find out if you qualify for lower costs on Marketplace coverage, you’ll need to provide information about your Social Security payments, including disability payments.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Your Medicare coverage is effective on the 25</a:t>
            </a:r>
            <a:r>
              <a:rPr kumimoji="0" lang="en-US" sz="1200" b="0" i="0" u="none" strike="noStrike" kern="1200" cap="none" spc="0" normalizeH="0" baseline="30000" noProof="0" dirty="0">
                <a:ln>
                  <a:noFill/>
                </a:ln>
                <a:solidFill>
                  <a:prstClr val="black"/>
                </a:solidFill>
                <a:effectLst/>
                <a:uLnTx/>
                <a:uFillTx/>
                <a:latin typeface="+mn-lt"/>
                <a:ea typeface="+mn-ea"/>
                <a:cs typeface="+mn-cs"/>
              </a:rPr>
              <a:t>th</a:t>
            </a:r>
            <a:r>
              <a:rPr kumimoji="0" lang="en-US" sz="1200" b="0" i="0" u="none" strike="noStrike" kern="1200" cap="none" spc="0" normalizeH="0" baseline="0" noProof="0" dirty="0">
                <a:ln>
                  <a:noFill/>
                </a:ln>
                <a:solidFill>
                  <a:prstClr val="black"/>
                </a:solidFill>
                <a:effectLst/>
                <a:uLnTx/>
                <a:uFillTx/>
                <a:latin typeface="+mn-lt"/>
                <a:ea typeface="+mn-ea"/>
                <a:cs typeface="+mn-cs"/>
              </a:rPr>
              <a:t> month of getting SSDI. Your Medicare card will be mailed to you about 3 months before your 25</a:t>
            </a:r>
            <a:r>
              <a:rPr kumimoji="0" lang="en-US" sz="1200" b="0" i="0" u="none" strike="noStrike" kern="1200" cap="none" spc="0" normalizeH="0" baseline="30000" noProof="0" dirty="0">
                <a:ln>
                  <a:noFill/>
                </a:ln>
                <a:solidFill>
                  <a:prstClr val="black"/>
                </a:solidFill>
                <a:effectLst/>
                <a:uLnTx/>
                <a:uFillTx/>
                <a:latin typeface="+mn-lt"/>
                <a:ea typeface="+mn-ea"/>
                <a:cs typeface="+mn-cs"/>
              </a:rPr>
              <a:t>th</a:t>
            </a:r>
            <a:r>
              <a:rPr kumimoji="0" lang="en-US" sz="1200" b="0" i="0" u="none" strike="noStrike" kern="1200" cap="none" spc="0" normalizeH="0" baseline="0" noProof="0" dirty="0">
                <a:ln>
                  <a:noFill/>
                </a:ln>
                <a:solidFill>
                  <a:prstClr val="black"/>
                </a:solidFill>
                <a:effectLst/>
                <a:uLnTx/>
                <a:uFillTx/>
                <a:latin typeface="+mn-lt"/>
                <a:ea typeface="+mn-ea"/>
                <a:cs typeface="+mn-cs"/>
              </a:rPr>
              <a:t> month of disability benefits. If you don't want Part B, follow the instructions that are included with the card.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Once you’re eligible for Medicare, you won’t be able to get lower costs for a Marketplace plan based on your income. Once your Part A coverage starts, any premium tax credits and reduced cost sharing you may have qualified for through the Marketplace will stop. That’s because Part A is considered minimum essential coverage, not Part B.</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Also, remember, the Marketplace QHP isn’t required to pay any costs toward your coverage once you have Medicare.</a:t>
            </a:r>
          </a:p>
        </p:txBody>
      </p:sp>
    </p:spTree>
    <p:extLst>
      <p:ext uri="{BB962C8B-B14F-4D97-AF65-F5344CB8AC3E}">
        <p14:creationId xmlns:p14="http://schemas.microsoft.com/office/powerpoint/2010/main" val="134786646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can choose Marketplace coverage instead of Medicare under the following conditions:  </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you’re paying a premium for Part A—you can drop your Part A and Part B coverage and get a Marketplace plan instead</a:t>
            </a: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Only having Part B, and have to pay a premium for Part A—you can drop Part B and get a Marketplace plan instead </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you’re eligible for Medicare but haven’t enrolled because: </a:t>
            </a:r>
          </a:p>
          <a:p>
            <a:pPr marL="228600" marR="0" lvl="2" indent="-1158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have to pay a premium for Part A</a:t>
            </a:r>
          </a:p>
          <a:p>
            <a:pPr marL="228600" marR="0" lvl="2" indent="-1158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have a medical condition that qualifies you for Medicare, like End-Stage Renal Disease (ESRD), but haven’t applied for Medicare coverage</a:t>
            </a:r>
          </a:p>
          <a:p>
            <a:pPr marL="287338" marR="0" lvl="2" indent="-11747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You’re in your 24-month disability waiting period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a:t>
            </a:r>
            <a:r>
              <a:rPr kumimoji="0" lang="en-US" sz="1200" b="0" i="0" u="none" strike="noStrike" kern="1200" cap="none" spc="0" normalizeH="0" baseline="0" noProof="0" dirty="0">
                <a:ln>
                  <a:noFill/>
                </a:ln>
                <a:solidFill>
                  <a:prstClr val="black"/>
                </a:solidFill>
                <a:effectLst/>
                <a:uLnTx/>
                <a:uFillTx/>
                <a:latin typeface="+mn-lt"/>
                <a:ea typeface="+mn-ea"/>
                <a:cs typeface="+mn-cs"/>
              </a:rPr>
              <a:t> Before choosing Marketplace coverage over Medicare, there are 2 important points for you to consider: </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People who don’t enroll in Medicare when first eligible (during the IEP) may have to pay late enrollment penalties if they later apply for both Part A (if you have to buy it) and Part B. </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addition, people who enroll in Medicare after their IEP ends can enroll in Medicare only during the Medicare General Enrollment Period (GEP) (from January 1 to March 31) and coverage doesn’t begin until July of that year. </a:t>
            </a:r>
          </a:p>
        </p:txBody>
      </p:sp>
    </p:spTree>
    <p:extLst>
      <p:ext uri="{BB962C8B-B14F-4D97-AF65-F5344CB8AC3E}">
        <p14:creationId xmlns:p14="http://schemas.microsoft.com/office/powerpoint/2010/main" val="11289689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Check Your Knowledge—Question 8</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you're entitled to Social Security Disability Insurance (SSDI), you may qualify for Medicare.</a:t>
            </a:r>
          </a:p>
          <a:p>
            <a:pPr marL="169826" marR="0" lvl="0" indent="-169826" algn="l" defTabSz="914400" rtl="0" eaLnBrk="1" fontAlgn="auto" latinLnBrk="0" hangingPunct="1">
              <a:lnSpc>
                <a:spcPct val="100000"/>
              </a:lnSpc>
              <a:spcBef>
                <a:spcPts val="60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True</a:t>
            </a:r>
          </a:p>
          <a:p>
            <a:pPr marL="169826" marR="0" lvl="0" indent="-169826" algn="l" defTabSz="914400" rtl="0" eaLnBrk="1" fontAlgn="auto" latinLnBrk="0" hangingPunct="1">
              <a:lnSpc>
                <a:spcPct val="100000"/>
              </a:lnSpc>
              <a:spcBef>
                <a:spcPts val="60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False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Answer: a. True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you're entitled to Social Security Disability Insurance (SSDI), you may qualify for Medicare. There's a 24-month waiting period before Medicare coverage can start. During this waiting period, you can apply for coverage in the Marketplace. You can find out if you’ll qualify for Medicaid or for premium tax credits that lower your monthly Marketplace plan premium, and cost-sharing reductions that lower your out-of-pocket costs. </a:t>
            </a:r>
          </a:p>
        </p:txBody>
      </p:sp>
    </p:spTree>
    <p:extLst>
      <p:ext uri="{BB962C8B-B14F-4D97-AF65-F5344CB8AC3E}">
        <p14:creationId xmlns:p14="http://schemas.microsoft.com/office/powerpoint/2010/main" val="123668432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Lesson #7 reviews options for people with limited income and resources, like the Medicare Savings Program, Extra Help, Medicaid, and the Children’s Health Insurance Program (CHIP).</a:t>
            </a:r>
          </a:p>
          <a:p>
            <a:pPr marL="0" indent="0">
              <a:buNone/>
            </a:pPr>
            <a:endParaRPr lang="en-US" dirty="0"/>
          </a:p>
        </p:txBody>
      </p:sp>
    </p:spTree>
    <p:extLst>
      <p:ext uri="{BB962C8B-B14F-4D97-AF65-F5344CB8AC3E}">
        <p14:creationId xmlns:p14="http://schemas.microsoft.com/office/powerpoint/2010/main" val="29485535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248355" y="3578577"/>
            <a:ext cx="6389511" cy="5147733"/>
          </a:xfrm>
        </p:spPr>
        <p:txBody>
          <a:bodyPr/>
          <a:lstStyle/>
          <a:p>
            <a:pPr marL="0" lvl="0" indent="0">
              <a:spcBef>
                <a:spcPts val="600"/>
              </a:spcBef>
              <a:buNone/>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are programs available to help people with limited income and resources pay their health care and/or prescription drug costs. These include the Medicare Savings Program, Extra Help, Medicaid, and the Children’s Health Insurance Program (CHIP). You should apply for these programs if you have limited income and resources. Even if you aren’t sure you qualify, you should apply.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Medicare Savings Program</a:t>
            </a:r>
            <a:r>
              <a:rPr kumimoji="0" lang="en-US" sz="1200" b="0" i="0" u="none" strike="noStrike" kern="1200" cap="none" spc="0" normalizeH="0" baseline="0" noProof="0" dirty="0">
                <a:ln>
                  <a:noFill/>
                </a:ln>
                <a:solidFill>
                  <a:prstClr val="black"/>
                </a:solidFill>
                <a:effectLst/>
                <a:uLnTx/>
                <a:uFillTx/>
                <a:latin typeface="+mn-lt"/>
                <a:ea typeface="+mn-ea"/>
                <a:cs typeface="+mn-cs"/>
              </a:rPr>
              <a:t>: This program provides help from your state paying Medicare costs, including Medicare premiums, deductibles, coinsurance, and copayments. It often has higher income and resource guidelines than full Medicaid. Visit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rPr>
              <a:t>Medicare.gov/contacts/#resources/msps</a:t>
            </a:r>
            <a:r>
              <a:rPr kumimoji="0" lang="en-US" sz="1200" b="0" i="0" u="none" strike="noStrike" kern="1200" cap="none" spc="0" normalizeH="0" baseline="0" noProof="0" dirty="0">
                <a:ln>
                  <a:noFill/>
                </a:ln>
                <a:solidFill>
                  <a:prstClr val="black"/>
                </a:solidFill>
                <a:effectLst/>
                <a:uLnTx/>
                <a:uFillTx/>
                <a:latin typeface="+mn-lt"/>
                <a:ea typeface="+mn-ea"/>
                <a:cs typeface="+mn-cs"/>
              </a:rPr>
              <a:t> to see your state’s program.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Extra Help</a:t>
            </a:r>
            <a:r>
              <a:rPr kumimoji="0" lang="en-US" sz="1200" b="0" i="0" u="none" strike="noStrike" kern="1200" cap="none" spc="0" normalizeH="0" baseline="0" noProof="0" dirty="0">
                <a:ln>
                  <a:noFill/>
                </a:ln>
                <a:solidFill>
                  <a:prstClr val="black"/>
                </a:solidFill>
                <a:effectLst/>
                <a:uLnTx/>
                <a:uFillTx/>
                <a:latin typeface="+mn-lt"/>
                <a:ea typeface="+mn-ea"/>
                <a:cs typeface="+mn-cs"/>
              </a:rPr>
              <a:t>: This program helps people with limited income and resources with the costs of Medicare prescription drug coverage. It's also called the low-income subsidy. Some people with Medicare must apply for Extra Help. You can apply by filling out a paper application, applying at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4"/>
              </a:rPr>
              <a:t>socialsecurity.gov</a:t>
            </a:r>
            <a:r>
              <a:rPr kumimoji="0" lang="en-US" sz="1200" b="0" i="0" u="none" strike="noStrike" kern="1200" cap="none" spc="0" normalizeH="0" baseline="0" noProof="0" dirty="0">
                <a:ln>
                  <a:noFill/>
                </a:ln>
                <a:solidFill>
                  <a:prstClr val="black"/>
                </a:solidFill>
                <a:effectLst/>
                <a:uLnTx/>
                <a:uFillTx/>
                <a:latin typeface="+mn-lt"/>
                <a:ea typeface="+mn-ea"/>
                <a:cs typeface="+mn-cs"/>
              </a:rPr>
              <a:t>, or contacting your State Medical Assistance (Medicaid) office.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Medicaid</a:t>
            </a:r>
            <a:r>
              <a:rPr kumimoji="0" lang="en-US" sz="1200" b="0" i="0" u="none" strike="noStrike" kern="1200" cap="none" spc="0" normalizeH="0" baseline="0" noProof="0" dirty="0">
                <a:ln>
                  <a:noFill/>
                </a:ln>
                <a:solidFill>
                  <a:prstClr val="black"/>
                </a:solidFill>
                <a:effectLst/>
                <a:uLnTx/>
                <a:uFillTx/>
                <a:latin typeface="+mn-lt"/>
                <a:ea typeface="+mn-ea"/>
                <a:cs typeface="+mn-cs"/>
              </a:rPr>
              <a:t>: This program helps pay medical costs for some people with limited income and resources. It's jointly funded by the federal and state governments and is administered by each state.</a:t>
            </a:r>
          </a:p>
          <a:p>
            <a:pPr marL="0" lvl="0" indent="0">
              <a:spcBef>
                <a:spcPts val="600"/>
              </a:spcBef>
              <a:buNone/>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CHIP</a:t>
            </a:r>
            <a:r>
              <a:rPr kumimoji="0" lang="en-US" sz="1200" b="0" i="0" u="none" strike="noStrike" kern="1200" cap="none" spc="0" normalizeH="0" baseline="0" noProof="0" dirty="0">
                <a:ln>
                  <a:noFill/>
                </a:ln>
                <a:solidFill>
                  <a:prstClr val="black"/>
                </a:solidFill>
                <a:effectLst/>
                <a:uLnTx/>
                <a:uFillTx/>
                <a:latin typeface="+mn-lt"/>
                <a:ea typeface="+mn-ea"/>
                <a:cs typeface="+mn-cs"/>
              </a:rPr>
              <a:t>: This program provides low‑cost health insurance to children in families who earn too much income to qualify for Medicaid, but not enough to buy private health insurance. Visit </a:t>
            </a:r>
            <a:r>
              <a:rPr lang="en-US" dirty="0">
                <a:hlinkClick r:id="rId5"/>
              </a:rPr>
              <a:t>www.InsureKidsNow.gov</a:t>
            </a:r>
            <a:r>
              <a:rPr lang="en-US" dirty="0"/>
              <a:t> or call 1-877-KIDS-NOW (1-877-543-7669) for more information.</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201" rtl="0" eaLnBrk="1" fontAlgn="auto" latinLnBrk="0" hangingPunct="1">
              <a:lnSpc>
                <a:spcPct val="100000"/>
              </a:lnSpc>
              <a:spcBef>
                <a:spcPts val="599"/>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Federal Poverty Level (FPL) income limits are sometimes used as guidelines for program</a:t>
            </a:r>
            <a:r>
              <a:rPr kumimoji="0" lang="en-US" sz="1200" b="0" i="0" u="none" strike="noStrike" kern="1200" cap="none" spc="0" normalizeH="0" noProof="0" dirty="0">
                <a:ln>
                  <a:noFill/>
                </a:ln>
                <a:solidFill>
                  <a:prstClr val="black"/>
                </a:solidFill>
                <a:effectLst/>
                <a:uLnTx/>
                <a:uFillTx/>
                <a:latin typeface="+mn-lt"/>
                <a:ea typeface="+mn-ea"/>
                <a:cs typeface="+mn-cs"/>
              </a:rPr>
              <a:t> eligibility and are </a:t>
            </a:r>
            <a:r>
              <a:rPr kumimoji="0" lang="en-US" sz="1200" b="0" i="0" u="none" strike="noStrike" kern="1200" cap="none" spc="0" normalizeH="0" baseline="0" noProof="0" dirty="0">
                <a:ln>
                  <a:noFill/>
                </a:ln>
                <a:solidFill>
                  <a:prstClr val="black"/>
                </a:solidFill>
                <a:effectLst/>
                <a:uLnTx/>
                <a:uFillTx/>
                <a:latin typeface="+mn-lt"/>
                <a:ea typeface="+mn-ea"/>
                <a:cs typeface="+mn-cs"/>
              </a:rPr>
              <a:t>usually updated each February for the same calendar year and can be accessed at </a:t>
            </a:r>
            <a:r>
              <a:rPr kumimoji="0" lang="en-US" sz="1200" b="0" i="0" u="sng" strike="noStrike" kern="1200" cap="none" spc="0" normalizeH="0" baseline="0" noProof="0" dirty="0">
                <a:ln>
                  <a:noFill/>
                </a:ln>
                <a:solidFill>
                  <a:prstClr val="black"/>
                </a:solidFill>
                <a:effectLst/>
                <a:uLnTx/>
                <a:uFillTx/>
                <a:latin typeface="+mn-lt"/>
                <a:ea typeface="+mn-ea"/>
                <a:cs typeface="+mn-cs"/>
                <a:hlinkClick r:id="rId6"/>
              </a:rPr>
              <a:t>aspe.hhs.gov/poverty-guidelines</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more information, visit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7"/>
              </a:rPr>
              <a:t>Medicaid.gov/medicaid/program-information/medicaid-and-chip-enrollment-data/report-highlights/index.html</a:t>
            </a:r>
            <a:r>
              <a:rPr kumimoji="0" lang="en-US" sz="1200" b="0" i="0" u="none" strike="noStrike" kern="1200" cap="none" spc="0" normalizeH="0" baseline="0" noProof="0" dirty="0">
                <a:ln>
                  <a:noFill/>
                </a:ln>
                <a:solidFill>
                  <a:prstClr val="black"/>
                </a:solidFill>
                <a:effectLst/>
                <a:uLnTx/>
                <a:uFillTx/>
                <a:latin typeface="+mn-lt"/>
                <a:ea typeface="+mn-ea"/>
                <a:cs typeface="+mn-cs"/>
              </a:rPr>
              <a:t> or call or visit your State Medical Assistance (Medicaid) office.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2388401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12889" y="3411537"/>
            <a:ext cx="6649155" cy="5417909"/>
          </a:xfrm>
        </p:spPr>
        <p:txBody>
          <a:bodyPr/>
          <a:lstStyle/>
          <a:p>
            <a:pPr marL="0"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tab pos="119063" algn="l"/>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These amounts are federal minimum eligibility requirements for the 48 states. Limits are slightly higher in Alaska and Hawaii.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If you qualify for the Qualified Medicare Beneficiary (QMB) program, you get help paying your Part A and Part B premiums, deductibles, coinsurance, and copayments. To qualify, you must be eligible for Part A and have an income not more than 100% of the FPL. This will be effective the first month after the month QMB eligibility is approved (can’t be retroactive).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If you qualify for the Specified Low-Income Medicare Beneficiary (SLMB) program, you get help paying for your Part B premium. To qualify, you must be eligible for Part A and have an income that's at least 100%, but isn’t more than 120% of the FPL.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If you qualify for the Qualifying Individual (QI) program, and there are still funds available in your state, you get help paying your Part B premium. It’s fully federally funded. To qualify, you must be eligible for Part A because your income was too high and you lost your disability Part A and have an income not exceeding 135% of the FPL.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If you qualify for the Qualifying Disabled &amp; Working Individuals (QDWI) program, you get help paying your Part A premium. To qualify, you must be entitled to Medicare Part A because of a loss of disability-based Part A due to earnings exceeding substantial gainful activity (SGA), have an income not higher than 200% of the FPL and resources not exceeding twice the maximum for Supplemental Security Income (SSI) ($4,000 for an individual and $6,000 for a married couple in 2020), and not be otherwise eligible for Medicaid. If your income is between 150% and 200% of the FPL, the state can ask you to pay a part of the Part A premium. The resource limits are $4,000 (individual) and $6,000 (married couple).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In 2020, the resource limits for the QMB, SLMB, and QI programs are $7,860 for a single person and $11,800 for a married person living with a spouse and no other dependents. These resource limits are adjusted on January 1 of each year, based on the change in the annual consumer price index since September of the previous year (official in April of each year).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For more Medicare Savings Program information, visit </a:t>
            </a:r>
            <a:r>
              <a:rPr kumimoji="0" lang="en-US" sz="1100" b="0" i="0" u="none" strike="noStrike" kern="1200" cap="none" spc="0" normalizeH="0" baseline="0" noProof="0" dirty="0">
                <a:ln>
                  <a:noFill/>
                </a:ln>
                <a:solidFill>
                  <a:prstClr val="black"/>
                </a:solidFill>
                <a:effectLst/>
                <a:uLnTx/>
                <a:uFillTx/>
                <a:latin typeface="+mn-lt"/>
                <a:ea typeface="+mn-ea"/>
                <a:cs typeface="+mn-cs"/>
                <a:hlinkClick r:id="rId3"/>
              </a:rPr>
              <a:t>Medicare.gov/your-medicare-costs/help-paying-costs/medicare-savings-program/medicare-savings-programs.html#collapse-2614</a:t>
            </a:r>
            <a:r>
              <a:rPr kumimoji="0" lang="en-US" sz="1100" b="0" i="0" u="none" strike="noStrike" kern="1200" cap="none" spc="0" normalizeH="0" baseline="0" noProof="0" dirty="0">
                <a:ln>
                  <a:noFill/>
                </a:ln>
                <a:solidFill>
                  <a:prstClr val="black"/>
                </a:solidFill>
                <a:effectLst/>
                <a:uLnTx/>
                <a:uFillTx/>
                <a:latin typeface="+mn-lt"/>
                <a:ea typeface="+mn-ea"/>
                <a:cs typeface="+mn-cs"/>
              </a:rPr>
              <a:t>. See </a:t>
            </a:r>
            <a:r>
              <a:rPr kumimoji="0" lang="en-US" sz="1100" b="0" i="0" u="none" strike="noStrike" kern="1200" cap="none" spc="0" normalizeH="0" baseline="0" noProof="0" dirty="0">
                <a:ln>
                  <a:noFill/>
                </a:ln>
                <a:solidFill>
                  <a:prstClr val="black"/>
                </a:solidFill>
                <a:effectLst/>
                <a:uLnTx/>
                <a:uFillTx/>
                <a:latin typeface="+mn-lt"/>
                <a:ea typeface="+mn-ea"/>
                <a:cs typeface="+mn-cs"/>
                <a:hlinkClick r:id="rId4"/>
              </a:rPr>
              <a:t>Medicare.gov/contacts/#resources/msps</a:t>
            </a:r>
            <a:r>
              <a:rPr kumimoji="0" lang="en-US" sz="1100" b="0" i="0" u="none" strike="noStrike" kern="1200" cap="none" spc="0" normalizeH="0" baseline="0" noProof="0" dirty="0">
                <a:ln>
                  <a:noFill/>
                </a:ln>
                <a:solidFill>
                  <a:prstClr val="black"/>
                </a:solidFill>
                <a:effectLst/>
                <a:uLnTx/>
                <a:uFillTx/>
                <a:latin typeface="+mn-lt"/>
                <a:ea typeface="+mn-ea"/>
                <a:cs typeface="+mn-cs"/>
              </a:rPr>
              <a:t> to access your state’s Medicare Savings Program website.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Note</a:t>
            </a:r>
            <a:r>
              <a:rPr kumimoji="0" lang="en-US" sz="1100" b="0" i="0" u="none" strike="noStrike" kern="1200" cap="none" spc="0" normalizeH="0" baseline="0" noProof="0" dirty="0">
                <a:ln>
                  <a:noFill/>
                </a:ln>
                <a:solidFill>
                  <a:prstClr val="black"/>
                </a:solidFill>
                <a:effectLst/>
                <a:uLnTx/>
                <a:uFillTx/>
                <a:latin typeface="+mn-lt"/>
                <a:ea typeface="+mn-ea"/>
                <a:cs typeface="+mn-cs"/>
              </a:rPr>
              <a:t>: Income/Resource Limits information for the Medicare Savings Program is typically released in January/February each year.</a:t>
            </a:r>
          </a:p>
          <a:p>
            <a:pPr marL="0" indent="0">
              <a:buNone/>
            </a:pPr>
            <a:endParaRPr lang="en-US" sz="1100" dirty="0"/>
          </a:p>
        </p:txBody>
      </p:sp>
    </p:spTree>
    <p:extLst>
      <p:ext uri="{BB962C8B-B14F-4D97-AF65-F5344CB8AC3E}">
        <p14:creationId xmlns:p14="http://schemas.microsoft.com/office/powerpoint/2010/main" val="240049119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Extra Help is a Medicare Program to help people with limited income and resources pay Medicare prescription drug program costs, like premiums, deductibles, and coinsurance.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have the lowest income and resources, you’ll pay no premiums or deductible, and have small or no copayments. If you have slightly higher income and resources, you’ll have a reduced deductible and pay a little more out-of-pocket.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qualify for Extra Help, you won’t have a coverage gap or Part D late-enrollment penalty.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of 2019, you no longer have a continuous Special Enrollment Period (SEP) that allows you to change your Medicare drug plan at any time. You can change plans once per quarter in the first 3 quarters of the year. If you want to change plans in the 4</a:t>
            </a:r>
            <a:r>
              <a:rPr kumimoji="0" lang="en-US" sz="1200" b="0" i="0" u="none" strike="noStrike" kern="1200" cap="none" spc="0" normalizeH="0" baseline="30000" noProof="0" dirty="0">
                <a:ln>
                  <a:noFill/>
                </a:ln>
                <a:solidFill>
                  <a:prstClr val="black"/>
                </a:solidFill>
                <a:effectLst/>
                <a:uLnTx/>
                <a:uFillTx/>
                <a:latin typeface="+mn-lt"/>
                <a:ea typeface="+mn-ea"/>
                <a:cs typeface="+mn-cs"/>
              </a:rPr>
              <a:t>th</a:t>
            </a:r>
            <a:r>
              <a:rPr kumimoji="0" lang="en-US" sz="1200" b="0" i="0" u="none" strike="noStrike" kern="1200" cap="none" spc="0" normalizeH="0" baseline="0" noProof="0" dirty="0">
                <a:ln>
                  <a:noFill/>
                </a:ln>
                <a:solidFill>
                  <a:prstClr val="black"/>
                </a:solidFill>
                <a:effectLst/>
                <a:uLnTx/>
                <a:uFillTx/>
                <a:latin typeface="+mn-lt"/>
                <a:ea typeface="+mn-ea"/>
                <a:cs typeface="+mn-cs"/>
              </a:rPr>
              <a:t> quarter, you would use the Open Enrollment Period (OEP). To change plans, you just need to enroll in a new plan. That will automatically disenroll you from your old plan.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a:t>
            </a:r>
            <a:r>
              <a:rPr kumimoji="0" lang="en-US" sz="1200" b="0" i="0" u="none" strike="noStrike" kern="1200" cap="none" spc="0" normalizeH="0" baseline="0" noProof="0" dirty="0">
                <a:ln>
                  <a:noFill/>
                </a:ln>
                <a:solidFill>
                  <a:prstClr val="black"/>
                </a:solidFill>
                <a:effectLst/>
                <a:uLnTx/>
                <a:uFillTx/>
                <a:latin typeface="+mn-lt"/>
                <a:ea typeface="+mn-ea"/>
                <a:cs typeface="+mn-cs"/>
              </a:rPr>
              <a:t>: Residents of the U.S. territories aren’t eligible for Extra Help. Each of the territories helps its own residents with Medicare drug costs. This help is generally for residents who qualify for and are enrolled in Medicaid. This assistance isn’t the same as Extra Help. </a:t>
            </a:r>
          </a:p>
          <a:p>
            <a:pPr marL="0" lvl="0" indent="0">
              <a:spcBef>
                <a:spcPts val="600"/>
              </a:spcBef>
              <a:buNone/>
              <a:defRPr/>
            </a:pPr>
            <a:r>
              <a:rPr lang="en-US" dirty="0">
                <a:solidFill>
                  <a:prstClr val="black"/>
                </a:solidFill>
              </a:rPr>
              <a:t>For more limited income and resources information, visit </a:t>
            </a:r>
            <a:r>
              <a:rPr lang="en-US" dirty="0">
                <a:hlinkClick r:id="rId3"/>
              </a:rPr>
              <a:t>CMS.gov/Medicare/Prescription-Drug-Coverage/</a:t>
            </a:r>
            <a:r>
              <a:rPr lang="en-US" dirty="0" err="1">
                <a:hlinkClick r:id="rId3"/>
              </a:rPr>
              <a:t>LimitedIncomeandResources</a:t>
            </a:r>
            <a:r>
              <a:rPr lang="en-US" dirty="0"/>
              <a:t> and see the </a:t>
            </a:r>
            <a:r>
              <a:rPr kumimoji="0" lang="en-US" sz="1200" b="0" i="0" u="none" strike="noStrike" kern="1200" cap="none" spc="0" normalizeH="0" baseline="0" noProof="0" dirty="0">
                <a:ln>
                  <a:noFill/>
                </a:ln>
                <a:solidFill>
                  <a:prstClr val="black"/>
                </a:solidFill>
                <a:effectLst/>
                <a:uLnTx/>
                <a:uFillTx/>
                <a:latin typeface="+mn-lt"/>
                <a:ea typeface="+mn-ea"/>
                <a:cs typeface="+mn-cs"/>
              </a:rPr>
              <a:t>Guide to Consumer Mailings which are issued in mid-May and late November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4"/>
              </a:rPr>
              <a:t>CMS.gov/Medicare/Prescription-Drug-Coverage/LimitedIncomeandResources/Downloads/Consumer-Mailings.pdf</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6784187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92149" y="3578578"/>
            <a:ext cx="6684335" cy="4899378"/>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automatically qualify for Extra Help (and don’t need to apply) if you have Medicare and get full Medicaid coverage (sometimes called “full dual”), Supplemental Security Income (SSI) benefits, or help from Medicaid paying your Part B premiums (Medicare Savings Program; sometimes called “partial dual”).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don’t meet one of these conditions, you may still qualify for Extra Help, but you’ll need to apply for it. If you think you qualify but aren’t sure, you should still apply. You can apply for Extra Help at any time, and if you’re denied, you can reapply if your circumstances change. Eligibility for Extra Help may be determined by either Social Security or your State Medical Assistance (Medicaid) office.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can apply for Extra Help by:</a:t>
            </a:r>
          </a:p>
          <a:p>
            <a:pPr marL="112713" marR="0" lvl="1"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Applying online at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rPr>
              <a:t>socialsecurity.gov/benefits/medicare/prescriptionhelp</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12713" marR="0" lvl="1"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Completing a paper application you can get by calling Social Security at 1-800-772-1213; TTY: 1-800-325-0778</a:t>
            </a:r>
          </a:p>
          <a:p>
            <a:pPr marL="112713" marR="0" lvl="1"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Applying through your State Medical Assistance (Medicaid) office</a:t>
            </a:r>
          </a:p>
          <a:p>
            <a:pPr marL="117444" marR="0" lvl="0" indent="-117444"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Working with a local organization, like a State Health Insurance Assistance Program (SHIP)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can apply yourself, or someone with the authority (like with Power of Attorney) to act on your behalf can file your application, or you can ask someone else to help you apply.</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apply for Extra Help, Social Security will transmit the data from your application to your State Medical Assistance (Medicaid) office to also initiate an application for a Medicare Savings Program (just</a:t>
            </a:r>
            <a:r>
              <a:rPr kumimoji="0" lang="en-US" sz="1200" b="0" i="0" u="none" strike="noStrike" kern="1200" cap="none" spc="0" normalizeH="0" noProof="0" dirty="0">
                <a:ln>
                  <a:noFill/>
                </a:ln>
                <a:solidFill>
                  <a:prstClr val="black"/>
                </a:solidFill>
                <a:effectLst/>
                <a:uLnTx/>
                <a:uFillTx/>
                <a:latin typeface="+mn-lt"/>
                <a:ea typeface="+mn-ea"/>
                <a:cs typeface="+mn-cs"/>
              </a:rPr>
              <a:t> discussed)</a:t>
            </a:r>
            <a:r>
              <a:rPr kumimoji="0" lang="en-US" sz="1200" b="0" i="0" u="none" strike="noStrike" kern="1200" cap="none" spc="0" normalizeH="0" baseline="0" noProof="0" dirty="0">
                <a:ln>
                  <a:noFill/>
                </a:ln>
                <a:solidFill>
                  <a:prstClr val="black"/>
                </a:solidFill>
                <a:effectLst/>
                <a:uLnTx/>
                <a:uFillTx/>
                <a:latin typeface="+mn-lt"/>
                <a:ea typeface="+mn-ea"/>
                <a:cs typeface="+mn-cs"/>
              </a:rPr>
              <a:t>, which can help you pay for your Medicare premiums.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482912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chart lets you compare Original Medicare and MA Plans side-by-side. Let’s compare doctor and hospital choice:</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Original Medicare </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You can go to any doctor or hospital that takes Medicare, anywhere in the U.S.</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most cases, you don’t need a referral to see a specialist.</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MA</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many cases, you’ll need to use doctors and other providers who are in the plan’s network and service area (for non‑emergency or non-urgent care). Check with the plan. You can also ask your provider if they participate in any MA Plans.</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may need to get a referral to see a specialist.</a:t>
            </a:r>
          </a:p>
        </p:txBody>
      </p:sp>
    </p:spTree>
    <p:extLst>
      <p:ext uri="{BB962C8B-B14F-4D97-AF65-F5344CB8AC3E}">
        <p14:creationId xmlns:p14="http://schemas.microsoft.com/office/powerpoint/2010/main" val="274495408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Medicaid is a joint federal and state program that helps pay health care costs if you have limited income and/or resources and meet other requirements. Some people qualify for both Medicare and Medicaid.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have Medicare and full Medicaid coverage, most of your health care costs are covered. You can get your Medicare coverage through Original Medicare or a Medicare Advantage (MA) Plan.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have Medicare and/or full Medicaid coverage, Medicare covers your Part D prescription drugs. Medicaid may still cover some drugs that Medicare doesn’t cover.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People with Medicaid may get coverage for services that Medicare may not or may partially cover, like nursing home care, personal care, and home- and community-based services. </a:t>
            </a:r>
          </a:p>
          <a:p>
            <a:pPr marL="0"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Medicaid is the largest source of funding for medical and health-related services for people with limited income and resources. Medicaid provides health coverage to an estimated 71.2 million people (in 2019), including children, pregnant women, parents, seniors, and people with disabilities. CHIP covered over 6.7 million children (in 2019).</a:t>
            </a:r>
          </a:p>
          <a:p>
            <a:pPr marL="0"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more information, visit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rPr>
              <a:t>Medicaid.gov/medicaid/program-information/medicaid-and-chip-enrollment-data/report-highlights/index.html</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40913927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Medicaid Programs vary from state to state. They may also have different names, like “Medical Assistance” or “Medi-Cal.”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Each state has different income and resource requirements.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some states, you may need to be enrolled in Medicare, if eligible, to get Medicaid. </a:t>
            </a:r>
          </a:p>
          <a:p>
            <a:pPr marL="0" lvl="1" defTabSz="914400">
              <a:lnSpc>
                <a:spcPct val="110000"/>
              </a:lnSpc>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Call your State Medical Assistance (Medicaid) office for more information and to see if you qualify. Visit </a:t>
            </a:r>
            <a:r>
              <a:rPr lang="en-US" dirty="0">
                <a:hlinkClick r:id="rId3"/>
              </a:rPr>
              <a:t>Medicare.gov/contacts</a:t>
            </a:r>
            <a:r>
              <a:rPr kumimoji="0" lang="en-US" sz="1200" b="0" i="0" u="none" strike="noStrike" kern="1200" cap="none" spc="0" normalizeH="0" baseline="0" noProof="0" dirty="0">
                <a:ln>
                  <a:noFill/>
                </a:ln>
                <a:solidFill>
                  <a:prstClr val="black"/>
                </a:solidFill>
                <a:effectLst/>
                <a:uLnTx/>
                <a:uFillTx/>
                <a:latin typeface="+mn-lt"/>
                <a:ea typeface="+mn-ea"/>
                <a:cs typeface="+mn-cs"/>
              </a:rPr>
              <a:t>, or call 1-800-MEDICARE (1-800-633-4227); TTY: 1-877-486-2048.</a:t>
            </a:r>
          </a:p>
          <a:p>
            <a:pPr marL="0" indent="0">
              <a:buNone/>
            </a:pPr>
            <a:endParaRPr lang="en-US" dirty="0"/>
          </a:p>
        </p:txBody>
      </p:sp>
    </p:spTree>
    <p:extLst>
      <p:ext uri="{BB962C8B-B14F-4D97-AF65-F5344CB8AC3E}">
        <p14:creationId xmlns:p14="http://schemas.microsoft.com/office/powerpoint/2010/main" val="174871415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Medicare and Medicaid are different in the following ways: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Medicare is a national program that's consistent across the country. Medicaid consists of statewide programs that vary among states.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Medicare is administered by the federal government. Medicaid is administered by state governments within federal rules (federal/state partnership).</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Medicare eligibility is based on age, disability, or End-Stage Renal Disease (ESRD). Medicaid eligibility is based on income and resources.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Medicare is the nation’s primary payer of inpatient hospital services to the disabled, elderly, and people with ESRD. Medicaid is the nation’s primary public payer of acute health, mental health, and long-term care services.</a:t>
            </a:r>
          </a:p>
          <a:p>
            <a:pPr marL="0" indent="0">
              <a:buNone/>
            </a:pPr>
            <a:endParaRPr lang="en-US" dirty="0"/>
          </a:p>
        </p:txBody>
      </p:sp>
    </p:spTree>
    <p:extLst>
      <p:ext uri="{BB962C8B-B14F-4D97-AF65-F5344CB8AC3E}">
        <p14:creationId xmlns:p14="http://schemas.microsoft.com/office/powerpoint/2010/main" val="247485282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Like Medicaid, CHIP is a partnership between the states and the federal government that provides health coverage to eligible children, and some pregnant women, through both Medicaid and separate CHIP Programs. States administer CHIP within broad guidelines established by the Centers for Medicare &amp; Medicaid Services (CMS), and the federal government provides matching funds to states to provide the coverage.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federal matching rate for CHIP was typically about 15 percentage points higher than the Medicaid Federal Medical Assistance Percentage (FMAP) rate for that state. For example, a state with a 50% FMAP would typically have an “enhanced” CHIP matching rate of 65%. For 2016–2019, states receive a 23 percentage point increase to the CHIP FMAP, so CHIP matching rates range from 88% to 100%. In 2020, states will receive an 11.5 percentage point increase to the CHIP FMAP. Beginning in 2021, states will go back to receiving the regular enhanced CHIP matching rate. Unlike Medicaid, the money states get every year depends on the statute.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are over 6.7 million children currently enrolled in the CHIP program.</a:t>
            </a:r>
          </a:p>
          <a:p>
            <a:pPr marL="0" indent="0">
              <a:spcBef>
                <a:spcPts val="600"/>
              </a:spcBef>
              <a:buNone/>
              <a:defRPr/>
            </a:pPr>
            <a:r>
              <a:rPr lang="en-US" dirty="0">
                <a:solidFill>
                  <a:prstClr val="black"/>
                </a:solidFill>
              </a:rPr>
              <a:t>Call your State Medical Assistance (Medicaid) office for more information and to see if you qualify for CHIP. Visit </a:t>
            </a:r>
            <a:r>
              <a:rPr lang="en-US" dirty="0">
                <a:hlinkClick r:id="rId3"/>
              </a:rPr>
              <a:t>Medicare.gov/contacts</a:t>
            </a:r>
            <a:r>
              <a:rPr lang="en-US" dirty="0">
                <a:solidFill>
                  <a:prstClr val="black"/>
                </a:solidFill>
              </a:rPr>
              <a:t>, or call 1-800-MEDICARE (1-800-633-4227); TTY: 1-877-486-2048.</a:t>
            </a:r>
          </a:p>
          <a:p>
            <a:pPr marL="0" indent="0">
              <a:spcBef>
                <a:spcPts val="600"/>
              </a:spcBef>
              <a:buNone/>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see CHIP information by state, visit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4"/>
              </a:rPr>
              <a:t>Medicaid.gov/chip/state-program-information/chip-state-program-information.html</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2453909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are a variety of resources available to help you learn more and answer any questions, including: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Medicare website ‒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rPr>
              <a:t>Medicare.gov</a:t>
            </a:r>
            <a:r>
              <a:rPr kumimoji="0" lang="en-US" sz="1200" b="0" i="0" u="none" strike="noStrike" kern="1200" cap="none" spc="0" normalizeH="0" baseline="0" noProof="0" dirty="0">
                <a:ln>
                  <a:noFill/>
                </a:ln>
                <a:solidFill>
                  <a:prstClr val="black"/>
                </a:solidFill>
                <a:effectLst/>
                <a:uLnTx/>
                <a:uFillTx/>
                <a:latin typeface="+mn-lt"/>
                <a:ea typeface="+mn-ea"/>
                <a:cs typeface="+mn-cs"/>
              </a:rPr>
              <a:t>. You can also call 1-800-MEDICARE (1-800-633-4227); TTY: 1-877-486-2048.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Medicaid website ‒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4"/>
              </a:rPr>
              <a:t>Medicaid.gov</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Social Security website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5"/>
              </a:rPr>
              <a:t> socialsecurity.gov</a:t>
            </a:r>
            <a:r>
              <a:rPr kumimoji="0" lang="en-US" sz="1200" b="0" i="0" u="none" strike="noStrike" kern="1200" cap="none" spc="0" normalizeH="0" baseline="0" noProof="0" dirty="0">
                <a:ln>
                  <a:noFill/>
                </a:ln>
                <a:solidFill>
                  <a:prstClr val="black"/>
                </a:solidFill>
                <a:effectLst/>
                <a:uLnTx/>
                <a:uFillTx/>
                <a:latin typeface="+mn-lt"/>
                <a:ea typeface="+mn-ea"/>
                <a:cs typeface="+mn-cs"/>
              </a:rPr>
              <a:t>. You can call your local Social Security office.</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Health Insurance Marketplace® website ‒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6"/>
              </a:rPr>
              <a:t>HealthCare.gov</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Children’s Health Insurance Program website ‒ </a:t>
            </a:r>
            <a:r>
              <a:rPr lang="en-US" dirty="0">
                <a:hlinkClick r:id="rId7"/>
              </a:rPr>
              <a:t>InsureKidsNow.gov</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CMS National Training Program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8"/>
              </a:rPr>
              <a:t>CMSnationaltrainingprogram.cms.gov</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SHIPs—you can contact your local SHIP office at ‒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9"/>
              </a:rPr>
              <a:t>shiptacenter.org</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45687233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Here are some key points to remember:</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Medicare is a health insurance program.</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It doesn’t cover all of your health care costs.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have choices in how you get your coverage.</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are programs for people with limited income and resources. </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You have choices to make. It’s important to know when you need to take action. Your decisions affect the type of coverage you get. Certain decisions are time-sensitive.</a:t>
            </a:r>
          </a:p>
          <a:p>
            <a:pPr marL="0" indent="0">
              <a:buNone/>
            </a:pPr>
            <a:endParaRPr lang="en-US" dirty="0"/>
          </a:p>
        </p:txBody>
      </p:sp>
    </p:spTree>
    <p:extLst>
      <p:ext uri="{BB962C8B-B14F-4D97-AF65-F5344CB8AC3E}">
        <p14:creationId xmlns:p14="http://schemas.microsoft.com/office/powerpoint/2010/main" val="45571994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213799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127379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691652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dirty="0"/>
              <a:t>Stay connected. Visit </a:t>
            </a:r>
            <a:r>
              <a:rPr lang="en-US" dirty="0">
                <a:hlinkClick r:id="rId3"/>
              </a:rPr>
              <a:t>CMSnationaltrainingprogram.cms.gov</a:t>
            </a:r>
            <a:r>
              <a:rPr lang="en-US" baseline="0" dirty="0"/>
              <a:t> to view NTP training materials and to subscribe to our email list. </a:t>
            </a:r>
            <a:r>
              <a:rPr lang="en-US" dirty="0"/>
              <a:t>Contact us at </a:t>
            </a:r>
            <a:r>
              <a:rPr lang="en-US" dirty="0">
                <a:hlinkClick r:id="rId4"/>
              </a:rPr>
              <a:t>training@cms.hhs.gov</a:t>
            </a:r>
            <a:r>
              <a:rPr lang="en-US" dirty="0"/>
              <a:t>. </a:t>
            </a:r>
          </a:p>
          <a:p>
            <a:pPr marL="0" indent="0">
              <a:spcBef>
                <a:spcPts val="600"/>
              </a:spcBef>
              <a:buNone/>
            </a:pPr>
            <a:endParaRPr lang="en-US" dirty="0"/>
          </a:p>
        </p:txBody>
      </p:sp>
    </p:spTree>
    <p:extLst>
      <p:ext uri="{BB962C8B-B14F-4D97-AF65-F5344CB8AC3E}">
        <p14:creationId xmlns:p14="http://schemas.microsoft.com/office/powerpoint/2010/main" val="3634023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91F40BC-EE7C-BE40-9E7E-15809D5685E2}"/>
              </a:ext>
            </a:extLst>
          </p:cNvPr>
          <p:cNvSpPr/>
          <p:nvPr userDrawn="1"/>
        </p:nvSpPr>
        <p:spPr>
          <a:xfrm>
            <a:off x="8342877" y="0"/>
            <a:ext cx="5868955" cy="6848669"/>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C0D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650FD451-B0F6-5744-8D86-E9B3DAAB3C70}"/>
              </a:ext>
            </a:extLst>
          </p:cNvPr>
          <p:cNvSpPr/>
          <p:nvPr userDrawn="1"/>
        </p:nvSpPr>
        <p:spPr>
          <a:xfrm>
            <a:off x="8569922" y="342"/>
            <a:ext cx="5868955" cy="6848669"/>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E95C8E2A-32D0-8247-8DF7-0FF92D4D79F7}"/>
              </a:ext>
            </a:extLst>
          </p:cNvPr>
          <p:cNvSpPr/>
          <p:nvPr userDrawn="1"/>
        </p:nvSpPr>
        <p:spPr>
          <a:xfrm>
            <a:off x="985781" y="1170497"/>
            <a:ext cx="755904" cy="2194846"/>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 name="connsiteX0" fmla="*/ 536448 w 755904"/>
              <a:gd name="connsiteY0" fmla="*/ 0 h 2163209"/>
              <a:gd name="connsiteX1" fmla="*/ 755904 w 755904"/>
              <a:gd name="connsiteY1" fmla="*/ 5225 h 2163209"/>
              <a:gd name="connsiteX2" fmla="*/ 207264 w 755904"/>
              <a:gd name="connsiteY2" fmla="*/ 2163209 h 2163209"/>
              <a:gd name="connsiteX3" fmla="*/ 0 w 755904"/>
              <a:gd name="connsiteY3" fmla="*/ 2163209 h 2163209"/>
              <a:gd name="connsiteX4" fmla="*/ 536448 w 755904"/>
              <a:gd name="connsiteY4" fmla="*/ 0 h 2163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63209">
                <a:moveTo>
                  <a:pt x="536448" y="0"/>
                </a:moveTo>
                <a:lnTo>
                  <a:pt x="755904" y="5225"/>
                </a:lnTo>
                <a:lnTo>
                  <a:pt x="207264" y="2163209"/>
                </a:lnTo>
                <a:lnTo>
                  <a:pt x="0" y="2163209"/>
                </a:lnTo>
                <a:lnTo>
                  <a:pt x="536448"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A7093D-A9F7-9540-A2DA-0814F61CBD7A}"/>
              </a:ext>
            </a:extLst>
          </p:cNvPr>
          <p:cNvSpPr>
            <a:spLocks noGrp="1"/>
          </p:cNvSpPr>
          <p:nvPr>
            <p:ph type="ctrTitle"/>
          </p:nvPr>
        </p:nvSpPr>
        <p:spPr>
          <a:xfrm>
            <a:off x="831980" y="3702205"/>
            <a:ext cx="7920134" cy="1052250"/>
          </a:xfrm>
        </p:spPr>
        <p:txBody>
          <a:bodyPr anchor="t" anchorCtr="0">
            <a:normAutofit/>
          </a:bodyPr>
          <a:lstStyle>
            <a:lvl1pPr marL="0" algn="l" defTabSz="914400" rtl="0" eaLnBrk="1" latinLnBrk="0" hangingPunct="1">
              <a:lnSpc>
                <a:spcPct val="90000"/>
              </a:lnSpc>
              <a:spcBef>
                <a:spcPct val="0"/>
              </a:spcBef>
              <a:buNone/>
              <a:defRPr lang="en-US" sz="4000" b="1" kern="1200" dirty="0">
                <a:solidFill>
                  <a:schemeClr val="tx1"/>
                </a:solidFill>
                <a:latin typeface="Calibri "/>
                <a:ea typeface="+mj-ea"/>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2458CC0-A002-AC41-A592-C96864EBD192}"/>
              </a:ext>
            </a:extLst>
          </p:cNvPr>
          <p:cNvSpPr>
            <a:spLocks noGrp="1"/>
          </p:cNvSpPr>
          <p:nvPr>
            <p:ph type="subTitle" idx="1"/>
          </p:nvPr>
        </p:nvSpPr>
        <p:spPr>
          <a:xfrm>
            <a:off x="783104" y="4903938"/>
            <a:ext cx="7727575" cy="78343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800" b="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C71A2505-D097-9F4F-B288-234F5B1A50A0}"/>
              </a:ext>
            </a:extLst>
          </p:cNvPr>
          <p:cNvSpPr>
            <a:spLocks noGrp="1"/>
          </p:cNvSpPr>
          <p:nvPr>
            <p:ph type="ftr" sz="quarter" idx="11"/>
          </p:nvPr>
        </p:nvSpPr>
        <p:spPr/>
        <p:txBody>
          <a:bodyPr/>
          <a:lstStyle/>
          <a:p>
            <a:r>
              <a:rPr lang="en-US" dirty="0"/>
              <a:t>Getting Started with Medicare</a:t>
            </a:r>
          </a:p>
        </p:txBody>
      </p:sp>
      <p:pic>
        <p:nvPicPr>
          <p:cNvPr id="17" name="Picture 16">
            <a:extLst>
              <a:ext uri="{FF2B5EF4-FFF2-40B4-BE49-F238E27FC236}">
                <a16:creationId xmlns:a16="http://schemas.microsoft.com/office/drawing/2014/main" id="{9A5FA928-77F8-8541-8E17-81EB704F33B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735705" y="4811486"/>
            <a:ext cx="1430250" cy="1061189"/>
          </a:xfrm>
          <a:prstGeom prst="rect">
            <a:avLst/>
          </a:prstGeom>
        </p:spPr>
      </p:pic>
      <p:pic>
        <p:nvPicPr>
          <p:cNvPr id="18" name="Picture 17">
            <a:extLst>
              <a:ext uri="{FF2B5EF4-FFF2-40B4-BE49-F238E27FC236}">
                <a16:creationId xmlns:a16="http://schemas.microsoft.com/office/drawing/2014/main" id="{38CB2E7C-18B0-9648-8800-71576EF3A5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9882" y="232631"/>
            <a:ext cx="2046621" cy="706865"/>
          </a:xfrm>
          <a:prstGeom prst="rect">
            <a:avLst/>
          </a:prstGeom>
        </p:spPr>
      </p:pic>
      <p:pic>
        <p:nvPicPr>
          <p:cNvPr id="13" name="Picture 12">
            <a:extLst>
              <a:ext uri="{FF2B5EF4-FFF2-40B4-BE49-F238E27FC236}">
                <a16:creationId xmlns:a16="http://schemas.microsoft.com/office/drawing/2014/main" id="{2C2A5C70-4A8E-8642-B9D2-730F9E62EE2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47499" y="1206343"/>
            <a:ext cx="2717800" cy="2159000"/>
          </a:xfrm>
          <a:prstGeom prst="rect">
            <a:avLst/>
          </a:prstGeom>
        </p:spPr>
      </p:pic>
      <p:pic>
        <p:nvPicPr>
          <p:cNvPr id="14" name="Picture 13">
            <a:extLst>
              <a:ext uri="{FF2B5EF4-FFF2-40B4-BE49-F238E27FC236}">
                <a16:creationId xmlns:a16="http://schemas.microsoft.com/office/drawing/2014/main" id="{941CBD2E-7581-E444-B0FE-A7C0CE33762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153527" y="1206343"/>
            <a:ext cx="2717800" cy="2159000"/>
          </a:xfrm>
          <a:prstGeom prst="rect">
            <a:avLst/>
          </a:prstGeom>
        </p:spPr>
      </p:pic>
      <p:pic>
        <p:nvPicPr>
          <p:cNvPr id="15" name="Picture 14">
            <a:extLst>
              <a:ext uri="{FF2B5EF4-FFF2-40B4-BE49-F238E27FC236}">
                <a16:creationId xmlns:a16="http://schemas.microsoft.com/office/drawing/2014/main" id="{FFBDD961-5693-744E-902D-B8395B5C73C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559555" y="1206343"/>
            <a:ext cx="2717800" cy="2159000"/>
          </a:xfrm>
          <a:prstGeom prst="rect">
            <a:avLst/>
          </a:prstGeom>
        </p:spPr>
      </p:pic>
      <p:sp>
        <p:nvSpPr>
          <p:cNvPr id="20" name="Date Placeholder 3">
            <a:extLst>
              <a:ext uri="{FF2B5EF4-FFF2-40B4-BE49-F238E27FC236}">
                <a16:creationId xmlns:a16="http://schemas.microsoft.com/office/drawing/2014/main" id="{CD5EAAC5-54D1-6749-9521-93E7098FCF94}"/>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November 2020</a:t>
            </a:r>
            <a:endParaRPr lang="en-US" dirty="0"/>
          </a:p>
        </p:txBody>
      </p:sp>
      <p:pic>
        <p:nvPicPr>
          <p:cNvPr id="24" name="Picture 23">
            <a:extLst>
              <a:ext uri="{FF2B5EF4-FFF2-40B4-BE49-F238E27FC236}">
                <a16:creationId xmlns:a16="http://schemas.microsoft.com/office/drawing/2014/main" id="{95DB786D-1FF3-0C44-9284-6E1AB17D2AD1}"/>
              </a:ext>
            </a:extLst>
          </p:cNvPr>
          <p:cNvPicPr>
            <a:picLocks noChangeAspect="1"/>
          </p:cNvPicPr>
          <p:nvPr userDrawn="1"/>
        </p:nvPicPr>
        <p:blipFill rotWithShape="1">
          <a:blip r:embed="rId7"/>
          <a:srcRect b="1162"/>
          <a:stretch/>
        </p:blipFill>
        <p:spPr>
          <a:xfrm>
            <a:off x="1308874" y="1206343"/>
            <a:ext cx="2743200" cy="2159000"/>
          </a:xfrm>
          <a:prstGeom prst="rect">
            <a:avLst/>
          </a:prstGeom>
        </p:spPr>
      </p:pic>
    </p:spTree>
    <p:extLst>
      <p:ext uri="{BB962C8B-B14F-4D97-AF65-F5344CB8AC3E}">
        <p14:creationId xmlns:p14="http://schemas.microsoft.com/office/powerpoint/2010/main" val="3103882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userDrawn="1"/>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November 2020</a:t>
            </a:r>
            <a:endParaRPr lang="en-US" dirty="0"/>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Getting Started with Medicare</a:t>
            </a:r>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344906" y="8054"/>
            <a:ext cx="11582400" cy="1020646"/>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609601" y="1182004"/>
            <a:ext cx="11053010"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300257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userDrawn="1"/>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November 2020</a:t>
            </a:r>
            <a:endParaRPr lang="en-US" dirty="0"/>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Getting Started with Medicare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666753" y="1182004"/>
            <a:ext cx="5276849"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0" name="Text Placeholder 2">
            <a:extLst>
              <a:ext uri="{FF2B5EF4-FFF2-40B4-BE49-F238E27FC236}">
                <a16:creationId xmlns:a16="http://schemas.microsoft.com/office/drawing/2014/main" id="{DC3DA405-FF62-F54D-AA3C-106C1215BD13}"/>
              </a:ext>
            </a:extLst>
          </p:cNvPr>
          <p:cNvSpPr>
            <a:spLocks noGrp="1"/>
          </p:cNvSpPr>
          <p:nvPr>
            <p:ph idx="12"/>
          </p:nvPr>
        </p:nvSpPr>
        <p:spPr>
          <a:xfrm>
            <a:off x="6245688" y="1171875"/>
            <a:ext cx="5276849"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11" name="Title Placeholder 1">
            <a:extLst>
              <a:ext uri="{FF2B5EF4-FFF2-40B4-BE49-F238E27FC236}">
                <a16:creationId xmlns:a16="http://schemas.microsoft.com/office/drawing/2014/main" id="{298A8405-C439-1D4D-8674-0CC3E54ED499}"/>
              </a:ext>
            </a:extLst>
          </p:cNvPr>
          <p:cNvSpPr>
            <a:spLocks noGrp="1"/>
          </p:cNvSpPr>
          <p:nvPr>
            <p:ph type="title"/>
          </p:nvPr>
        </p:nvSpPr>
        <p:spPr>
          <a:xfrm>
            <a:off x="344906" y="8054"/>
            <a:ext cx="11582400" cy="1020646"/>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193788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66142" y="1180618"/>
            <a:ext cx="9303428" cy="47571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November 2020</a:t>
            </a:r>
            <a:endParaRPr lang="en-US" dirty="0"/>
          </a:p>
        </p:txBody>
      </p:sp>
      <p:sp>
        <p:nvSpPr>
          <p:cNvPr id="6" name="Footer Placeholder 5"/>
          <p:cNvSpPr>
            <a:spLocks noGrp="1"/>
          </p:cNvSpPr>
          <p:nvPr>
            <p:ph type="ftr" sz="quarter" idx="11"/>
          </p:nvPr>
        </p:nvSpPr>
        <p:spPr/>
        <p:txBody>
          <a:bodyPr/>
          <a:lstStyle/>
          <a:p>
            <a:r>
              <a:rPr lang="en-US" dirty="0"/>
              <a:t>Getting Started with Medicare</a:t>
            </a:r>
          </a:p>
        </p:txBody>
      </p:sp>
      <p:sp>
        <p:nvSpPr>
          <p:cNvPr id="4" name="Title 3">
            <a:extLst>
              <a:ext uri="{FF2B5EF4-FFF2-40B4-BE49-F238E27FC236}">
                <a16:creationId xmlns:a16="http://schemas.microsoft.com/office/drawing/2014/main" id="{B4645CCC-AB93-9146-B7A8-52586169DD60}"/>
              </a:ext>
            </a:extLst>
          </p:cNvPr>
          <p:cNvSpPr>
            <a:spLocks noGrp="1"/>
          </p:cNvSpPr>
          <p:nvPr>
            <p:ph type="title"/>
          </p:nvPr>
        </p:nvSpPr>
        <p:spPr/>
        <p:txBody>
          <a:bodyPr>
            <a:normAutofit/>
          </a:bodyPr>
          <a:lstStyle>
            <a:lvl1pPr>
              <a:defRPr sz="3200">
                <a:latin typeface="Calibri "/>
              </a:defRPr>
            </a:lvl1pPr>
          </a:lstStyle>
          <a:p>
            <a:r>
              <a:rPr lang="en-US" dirty="0"/>
              <a:t>Click to edit Master title style</a:t>
            </a:r>
          </a:p>
        </p:txBody>
      </p:sp>
    </p:spTree>
    <p:extLst>
      <p:ext uri="{BB962C8B-B14F-4D97-AF65-F5344CB8AC3E}">
        <p14:creationId xmlns:p14="http://schemas.microsoft.com/office/powerpoint/2010/main" val="91528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nchor="ctr"/>
          <a:lstStyle>
            <a:lvl1pPr>
              <a:defRPr sz="1000">
                <a:solidFill>
                  <a:schemeClr val="tx1">
                    <a:lumMod val="75000"/>
                    <a:lumOff val="25000"/>
                  </a:schemeClr>
                </a:solidFill>
              </a:defRPr>
            </a:lvl1pPr>
          </a:lstStyle>
          <a:p>
            <a:r>
              <a:rPr lang="en-US" dirty="0"/>
              <a:t>Getting Started with Medicare</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November 2020</a:t>
            </a:r>
            <a:endParaRPr lang="en-US" dirty="0"/>
          </a:p>
        </p:txBody>
      </p:sp>
      <p:sp>
        <p:nvSpPr>
          <p:cNvPr id="16" name="Text Placeholder 2">
            <a:extLst>
              <a:ext uri="{FF2B5EF4-FFF2-40B4-BE49-F238E27FC236}">
                <a16:creationId xmlns:a16="http://schemas.microsoft.com/office/drawing/2014/main" id="{2FA146C0-A07F-E64E-826E-393C45DC2119}"/>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all" spc="210" baseline="0">
                <a:solidFill>
                  <a:srgbClr val="0755B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pic>
        <p:nvPicPr>
          <p:cNvPr id="12" name="Picture 11">
            <a:extLst>
              <a:ext uri="{FF2B5EF4-FFF2-40B4-BE49-F238E27FC236}">
                <a16:creationId xmlns:a16="http://schemas.microsoft.com/office/drawing/2014/main" id="{D9669EE1-C073-5F4C-B31A-4DA803B9633B}"/>
              </a:ext>
            </a:extLst>
          </p:cNvPr>
          <p:cNvPicPr>
            <a:picLocks noChangeAspect="1"/>
          </p:cNvPicPr>
          <p:nvPr userDrawn="1"/>
        </p:nvPicPr>
        <p:blipFill rotWithShape="1">
          <a:blip r:embed="rId2"/>
          <a:srcRect b="1162"/>
          <a:stretch/>
        </p:blipFill>
        <p:spPr>
          <a:xfrm>
            <a:off x="1308874" y="1206343"/>
            <a:ext cx="2743200" cy="2159000"/>
          </a:xfrm>
          <a:prstGeom prst="rect">
            <a:avLst/>
          </a:prstGeom>
        </p:spPr>
      </p:pic>
    </p:spTree>
    <p:extLst>
      <p:ext uri="{BB962C8B-B14F-4D97-AF65-F5344CB8AC3E}">
        <p14:creationId xmlns:p14="http://schemas.microsoft.com/office/powerpoint/2010/main" val="297756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nchor="ctr"/>
          <a:lstStyle>
            <a:lvl1pPr>
              <a:defRPr sz="1000">
                <a:solidFill>
                  <a:schemeClr val="tx1">
                    <a:lumMod val="75000"/>
                    <a:lumOff val="25000"/>
                  </a:schemeClr>
                </a:solidFill>
              </a:defRPr>
            </a:lvl1pPr>
          </a:lstStyle>
          <a:p>
            <a:r>
              <a:rPr lang="en-US" dirty="0"/>
              <a:t>Getting Started with Medicare</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November 2020</a:t>
            </a:r>
            <a:endParaRPr lang="en-US" dirty="0"/>
          </a:p>
        </p:txBody>
      </p:sp>
      <p:pic>
        <p:nvPicPr>
          <p:cNvPr id="8" name="Picture 7">
            <a:extLst>
              <a:ext uri="{FF2B5EF4-FFF2-40B4-BE49-F238E27FC236}">
                <a16:creationId xmlns:a16="http://schemas.microsoft.com/office/drawing/2014/main" id="{46842D8D-4D56-4E44-A71B-28142AE506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0" name="Text Placeholder 2">
            <a:extLst>
              <a:ext uri="{FF2B5EF4-FFF2-40B4-BE49-F238E27FC236}">
                <a16:creationId xmlns:a16="http://schemas.microsoft.com/office/drawing/2014/main" id="{C90F60A4-6C3D-AF4B-B3DE-4796F73CD1C7}"/>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all"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268072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atin typeface="Calibri" panose="020F0502020204030204" pitchFamily="34" charset="0"/>
                <a:cs typeface="Calibri" panose="020F0502020204030204" pitchFamily="34" charset="0"/>
              </a:defRPr>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Getting Started with Medicare</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November 2020</a:t>
            </a:r>
            <a:endParaRPr lang="en-US" dirty="0"/>
          </a:p>
        </p:txBody>
      </p:sp>
      <p:pic>
        <p:nvPicPr>
          <p:cNvPr id="8" name="Picture 7">
            <a:extLst>
              <a:ext uri="{FF2B5EF4-FFF2-40B4-BE49-F238E27FC236}">
                <a16:creationId xmlns:a16="http://schemas.microsoft.com/office/drawing/2014/main" id="{06E287CE-EBE3-1947-A08F-A016559CC4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1" name="Text Placeholder 2">
            <a:extLst>
              <a:ext uri="{FF2B5EF4-FFF2-40B4-BE49-F238E27FC236}">
                <a16:creationId xmlns:a16="http://schemas.microsoft.com/office/drawing/2014/main" id="{4D34661F-0A8F-2A42-9437-056F22851375}"/>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all"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3732348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Getting Started with Medicare</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November 2020</a:t>
            </a:r>
            <a:endParaRPr lang="en-US" dirty="0"/>
          </a:p>
        </p:txBody>
      </p:sp>
      <p:pic>
        <p:nvPicPr>
          <p:cNvPr id="8" name="Picture 7">
            <a:extLst>
              <a:ext uri="{FF2B5EF4-FFF2-40B4-BE49-F238E27FC236}">
                <a16:creationId xmlns:a16="http://schemas.microsoft.com/office/drawing/2014/main" id="{6C5A386B-3083-C742-94FE-F51D1226CA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1" name="Text Placeholder 2">
            <a:extLst>
              <a:ext uri="{FF2B5EF4-FFF2-40B4-BE49-F238E27FC236}">
                <a16:creationId xmlns:a16="http://schemas.microsoft.com/office/drawing/2014/main" id="{556A0BDF-B993-784B-A6BB-3B8DFA79BBE2}"/>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all"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404537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NTP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November 2020</a:t>
            </a:r>
            <a:endParaRPr lang="en-US" dirty="0"/>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Getting Started with Medicare</a:t>
            </a:r>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1866142" y="8055"/>
            <a:ext cx="9837234" cy="1020646"/>
          </a:xfrm>
          <a:prstGeom prst="rect">
            <a:avLst/>
          </a:prstGeom>
        </p:spPr>
        <p:txBody>
          <a:bodyPr vert="horz" lIns="91440" tIns="45720" rIns="91440" bIns="45720" rtlCol="0" anchor="ctr" anchorCtr="0">
            <a:normAutofit/>
          </a:bodyPr>
          <a:lstStyle>
            <a:lvl1pPr>
              <a:defRPr>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1866142" y="1143000"/>
            <a:ext cx="9837234"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Tree>
    <p:extLst>
      <p:ext uri="{BB962C8B-B14F-4D97-AF65-F5344CB8AC3E}">
        <p14:creationId xmlns:p14="http://schemas.microsoft.com/office/powerpoint/2010/main" val="144510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5477-955C-2C43-9F79-4C2FB953F99A}"/>
              </a:ext>
            </a:extLst>
          </p:cNvPr>
          <p:cNvSpPr>
            <a:spLocks noGrp="1"/>
          </p:cNvSpPr>
          <p:nvPr>
            <p:ph type="title"/>
          </p:nvPr>
        </p:nvSpPr>
        <p:spPr/>
        <p:txBody>
          <a:bodyPr anchor="ctr" anchorCtr="0"/>
          <a:lstStyle>
            <a:lvl1pPr>
              <a:defRPr>
                <a:latin typeface="Calibri "/>
              </a:defRPr>
            </a:lvl1pPr>
          </a:lstStyle>
          <a:p>
            <a:r>
              <a:rPr lang="en-US" dirty="0"/>
              <a:t>Click to edit Master title style</a:t>
            </a:r>
          </a:p>
        </p:txBody>
      </p:sp>
      <p:sp>
        <p:nvSpPr>
          <p:cNvPr id="4" name="Footer Placeholder 3">
            <a:extLst>
              <a:ext uri="{FF2B5EF4-FFF2-40B4-BE49-F238E27FC236}">
                <a16:creationId xmlns:a16="http://schemas.microsoft.com/office/drawing/2014/main" id="{0BB8CC25-F73F-AB40-8D46-7E6E5051711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Getting Started with Medicare</a:t>
            </a:r>
          </a:p>
        </p:txBody>
      </p:sp>
      <p:sp>
        <p:nvSpPr>
          <p:cNvPr id="6" name="Date Placeholder 3">
            <a:extLst>
              <a:ext uri="{FF2B5EF4-FFF2-40B4-BE49-F238E27FC236}">
                <a16:creationId xmlns:a16="http://schemas.microsoft.com/office/drawing/2014/main" id="{FDAAF0A5-8EEF-E648-82DF-2BF12C2B2C92}"/>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November 2020</a:t>
            </a:r>
            <a:endParaRPr lang="en-US" dirty="0"/>
          </a:p>
        </p:txBody>
      </p:sp>
    </p:spTree>
    <p:extLst>
      <p:ext uri="{BB962C8B-B14F-4D97-AF65-F5344CB8AC3E}">
        <p14:creationId xmlns:p14="http://schemas.microsoft.com/office/powerpoint/2010/main" val="225437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411E033-54E2-AF4A-AE6E-0E64EC554AC5}"/>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a:t>Getting Started with Medicare</a:t>
            </a:r>
          </a:p>
        </p:txBody>
      </p:sp>
      <p:sp>
        <p:nvSpPr>
          <p:cNvPr id="5" name="Date Placeholder 3">
            <a:extLst>
              <a:ext uri="{FF2B5EF4-FFF2-40B4-BE49-F238E27FC236}">
                <a16:creationId xmlns:a16="http://schemas.microsoft.com/office/drawing/2014/main" id="{622E6BF7-274C-0E46-8AE7-809F3D427FF3}"/>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November 2020</a:t>
            </a:r>
            <a:endParaRPr lang="en-US" dirty="0"/>
          </a:p>
        </p:txBody>
      </p:sp>
    </p:spTree>
    <p:extLst>
      <p:ext uri="{BB962C8B-B14F-4D97-AF65-F5344CB8AC3E}">
        <p14:creationId xmlns:p14="http://schemas.microsoft.com/office/powerpoint/2010/main" val="415880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Calibri "/>
              </a:defRPr>
            </a:lvl1pPr>
          </a:lstStyle>
          <a:p>
            <a:r>
              <a:rPr lang="en-US" dirty="0"/>
              <a:t>Click to edit Master title style</a:t>
            </a:r>
          </a:p>
        </p:txBody>
      </p:sp>
      <p:sp>
        <p:nvSpPr>
          <p:cNvPr id="9" name="Footer Placeholder 8"/>
          <p:cNvSpPr>
            <a:spLocks noGrp="1"/>
          </p:cNvSpPr>
          <p:nvPr>
            <p:ph type="ftr" sz="quarter" idx="11"/>
          </p:nvPr>
        </p:nvSpPr>
        <p:spPr/>
        <p:txBody>
          <a:bodyPr/>
          <a:lstStyle>
            <a:lvl1pPr>
              <a:defRPr>
                <a:solidFill>
                  <a:schemeClr val="tx1">
                    <a:lumMod val="75000"/>
                    <a:lumOff val="25000"/>
                  </a:schemeClr>
                </a:solidFill>
              </a:defRPr>
            </a:lvl1pPr>
          </a:lstStyle>
          <a:p>
            <a:r>
              <a:rPr lang="en-US" dirty="0"/>
              <a:t>Getting Started with Medicare</a:t>
            </a:r>
          </a:p>
        </p:txBody>
      </p:sp>
      <p:sp>
        <p:nvSpPr>
          <p:cNvPr id="6" name="Date Placeholder 3">
            <a:extLst>
              <a:ext uri="{FF2B5EF4-FFF2-40B4-BE49-F238E27FC236}">
                <a16:creationId xmlns:a16="http://schemas.microsoft.com/office/drawing/2014/main" id="{2692CC9B-ECF7-E04B-A690-55BE9E825F56}"/>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November 2020</a:t>
            </a:r>
            <a:endParaRPr lang="en-US" dirty="0"/>
          </a:p>
        </p:txBody>
      </p:sp>
      <p:graphicFrame>
        <p:nvGraphicFramePr>
          <p:cNvPr id="2" name="Chart 1">
            <a:extLst>
              <a:ext uri="{FF2B5EF4-FFF2-40B4-BE49-F238E27FC236}">
                <a16:creationId xmlns:a16="http://schemas.microsoft.com/office/drawing/2014/main" id="{F38C9CAA-3A13-0C40-8BAC-7E48F3C916E0}"/>
              </a:ext>
            </a:extLst>
          </p:cNvPr>
          <p:cNvGraphicFramePr/>
          <p:nvPr userDrawn="1">
            <p:extLst>
              <p:ext uri="{D42A27DB-BD31-4B8C-83A1-F6EECF244321}">
                <p14:modId xmlns:p14="http://schemas.microsoft.com/office/powerpoint/2010/main" val="377469806"/>
              </p:ext>
            </p:extLst>
          </p:nvPr>
        </p:nvGraphicFramePr>
        <p:xfrm>
          <a:off x="2471838" y="1791181"/>
          <a:ext cx="6121400" cy="40809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7474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A8F4D546-E005-994F-97E2-EEAFE03ADABC}"/>
              </a:ext>
            </a:extLst>
          </p:cNvPr>
          <p:cNvSpPr/>
          <p:nvPr userDrawn="1"/>
        </p:nvSpPr>
        <p:spPr>
          <a:xfrm>
            <a:off x="0" y="-6061"/>
            <a:ext cx="1978702" cy="6880485"/>
          </a:xfrm>
          <a:custGeom>
            <a:avLst/>
            <a:gdLst>
              <a:gd name="connsiteX0" fmla="*/ 1753849 w 1978702"/>
              <a:gd name="connsiteY0" fmla="*/ 0 h 6880485"/>
              <a:gd name="connsiteX1" fmla="*/ 1978702 w 1978702"/>
              <a:gd name="connsiteY1" fmla="*/ 0 h 6880485"/>
              <a:gd name="connsiteX2" fmla="*/ 247338 w 1978702"/>
              <a:gd name="connsiteY2" fmla="*/ 6880485 h 6880485"/>
              <a:gd name="connsiteX3" fmla="*/ 0 w 1978702"/>
              <a:gd name="connsiteY3" fmla="*/ 6865495 h 6880485"/>
              <a:gd name="connsiteX4" fmla="*/ 1753849 w 1978702"/>
              <a:gd name="connsiteY4" fmla="*/ 0 h 688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702" h="6880485">
                <a:moveTo>
                  <a:pt x="1753849" y="0"/>
                </a:moveTo>
                <a:lnTo>
                  <a:pt x="1978702" y="0"/>
                </a:lnTo>
                <a:lnTo>
                  <a:pt x="247338" y="6880485"/>
                </a:lnTo>
                <a:lnTo>
                  <a:pt x="0" y="6865495"/>
                </a:lnTo>
                <a:lnTo>
                  <a:pt x="1753849" y="0"/>
                </a:lnTo>
                <a:close/>
              </a:path>
            </a:pathLst>
          </a:custGeom>
          <a:solidFill>
            <a:srgbClr val="0A5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A6F04D49-2CB6-4446-AC2A-BB31861345B0}"/>
              </a:ext>
            </a:extLst>
          </p:cNvPr>
          <p:cNvSpPr>
            <a:spLocks noGrp="1"/>
          </p:cNvSpPr>
          <p:nvPr>
            <p:ph type="title"/>
          </p:nvPr>
        </p:nvSpPr>
        <p:spPr>
          <a:xfrm>
            <a:off x="1866142" y="8055"/>
            <a:ext cx="9837234" cy="1020646"/>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3A7D7D30-1C7B-7B40-83F1-AC923A8B9DD3}"/>
              </a:ext>
            </a:extLst>
          </p:cNvPr>
          <p:cNvSpPr>
            <a:spLocks noGrp="1"/>
          </p:cNvSpPr>
          <p:nvPr>
            <p:ph type="body" idx="1"/>
          </p:nvPr>
        </p:nvSpPr>
        <p:spPr>
          <a:xfrm>
            <a:off x="1866142" y="1152525"/>
            <a:ext cx="9837234" cy="5011517"/>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5" name="Footer Placeholder 4">
            <a:extLst>
              <a:ext uri="{FF2B5EF4-FFF2-40B4-BE49-F238E27FC236}">
                <a16:creationId xmlns:a16="http://schemas.microsoft.com/office/drawing/2014/main" id="{148FC044-8233-214A-803D-267576721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75000"/>
                    <a:lumOff val="25000"/>
                  </a:schemeClr>
                </a:solidFill>
                <a:latin typeface="+mn-lt"/>
              </a:defRPr>
            </a:lvl1pPr>
          </a:lstStyle>
          <a:p>
            <a:r>
              <a:rPr lang="en-US" dirty="0"/>
              <a:t>Getting Started with Medicare</a:t>
            </a:r>
          </a:p>
        </p:txBody>
      </p:sp>
      <p:sp>
        <p:nvSpPr>
          <p:cNvPr id="8" name="Slide Number Placeholder 5">
            <a:extLst>
              <a:ext uri="{FF2B5EF4-FFF2-40B4-BE49-F238E27FC236}">
                <a16:creationId xmlns:a16="http://schemas.microsoft.com/office/drawing/2014/main" id="{9E51274F-99AA-6845-A0C6-5E73B8FA5643}"/>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3" name="Freeform 12">
            <a:extLst>
              <a:ext uri="{FF2B5EF4-FFF2-40B4-BE49-F238E27FC236}">
                <a16:creationId xmlns:a16="http://schemas.microsoft.com/office/drawing/2014/main" id="{09B77645-3B8D-9345-8D59-01EBD3E3F066}"/>
              </a:ext>
            </a:extLst>
          </p:cNvPr>
          <p:cNvSpPr/>
          <p:nvPr userDrawn="1"/>
        </p:nvSpPr>
        <p:spPr>
          <a:xfrm>
            <a:off x="555119" y="1219510"/>
            <a:ext cx="755904" cy="2157984"/>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57984">
                <a:moveTo>
                  <a:pt x="536448" y="12192"/>
                </a:moveTo>
                <a:lnTo>
                  <a:pt x="755904" y="0"/>
                </a:lnTo>
                <a:lnTo>
                  <a:pt x="207264" y="2157984"/>
                </a:lnTo>
                <a:lnTo>
                  <a:pt x="0" y="2157984"/>
                </a:lnTo>
                <a:lnTo>
                  <a:pt x="536448" y="12192"/>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a:extLst>
              <a:ext uri="{FF2B5EF4-FFF2-40B4-BE49-F238E27FC236}">
                <a16:creationId xmlns:a16="http://schemas.microsoft.com/office/drawing/2014/main" id="{0BD94359-6DC4-D749-A7E3-7290CE9518B9}"/>
              </a:ext>
            </a:extLst>
          </p:cNvPr>
          <p:cNvSpPr>
            <a:spLocks noGrp="1"/>
          </p:cNvSpPr>
          <p:nvPr>
            <p:ph type="dt" sz="half" idx="2"/>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November 2020</a:t>
            </a:r>
            <a:endParaRPr lang="en-US" dirty="0"/>
          </a:p>
        </p:txBody>
      </p:sp>
    </p:spTree>
    <p:extLst>
      <p:ext uri="{BB962C8B-B14F-4D97-AF65-F5344CB8AC3E}">
        <p14:creationId xmlns:p14="http://schemas.microsoft.com/office/powerpoint/2010/main" val="122006362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7" r:id="rId3"/>
    <p:sldLayoutId id="2147483668" r:id="rId4"/>
    <p:sldLayoutId id="2147483669" r:id="rId5"/>
    <p:sldLayoutId id="2147483650" r:id="rId6"/>
    <p:sldLayoutId id="2147483654" r:id="rId7"/>
    <p:sldLayoutId id="2147483655" r:id="rId8"/>
    <p:sldLayoutId id="2147483670" r:id="rId9"/>
    <p:sldLayoutId id="2147483684" r:id="rId10"/>
    <p:sldLayoutId id="2147483685" r:id="rId11"/>
    <p:sldLayoutId id="2147483686" r:id="rId12"/>
  </p:sldLayoutIdLst>
  <p:hf sldNum="0" hdr="0"/>
  <p:txStyles>
    <p:titleStyle>
      <a:lvl1pPr algn="l" defTabSz="914400" rtl="0" eaLnBrk="1" latinLnBrk="0" hangingPunct="1">
        <a:lnSpc>
          <a:spcPct val="90000"/>
        </a:lnSpc>
        <a:spcBef>
          <a:spcPct val="0"/>
        </a:spcBef>
        <a:buNone/>
        <a:defRPr sz="3200" b="1" i="0" u="none" kern="1200">
          <a:solidFill>
            <a:srgbClr val="0755B7"/>
          </a:solidFill>
          <a:latin typeface="Calibri "/>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www.mymedicare.gov/"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www.socialsecurity.gov/"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19.xml"/><Relationship Id="rId16" Type="http://schemas.openxmlformats.org/officeDocument/2006/relationships/diagramColors" Target="../diagrams/colors5.xml"/><Relationship Id="rId20" Type="http://schemas.openxmlformats.org/officeDocument/2006/relationships/diagramQuickStyle" Target="../diagrams/quickStyle6.xml"/><Relationship Id="rId1" Type="http://schemas.openxmlformats.org/officeDocument/2006/relationships/slideLayout" Target="../slideLayouts/slideLayout10.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19" Type="http://schemas.openxmlformats.org/officeDocument/2006/relationships/diagramLayout" Target="../diagrams/layout6.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www.medicare.gov/plan-compare"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10.xml"/><Relationship Id="rId6" Type="http://schemas.openxmlformats.org/officeDocument/2006/relationships/hyperlink" Target="https://www.medicare.gov/Contacts/#resources/sids" TargetMode="External"/><Relationship Id="rId5" Type="http://schemas.openxmlformats.org/officeDocument/2006/relationships/hyperlink" Target="https://www.shiptacenter.org/" TargetMode="External"/><Relationship Id="rId4" Type="http://schemas.openxmlformats.org/officeDocument/2006/relationships/hyperlink" Target="https://www.medicare.gov/medigap-supplemental-insurance-plans/"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10.xml"/><Relationship Id="rId5" Type="http://schemas.openxmlformats.org/officeDocument/2006/relationships/image" Target="../media/image38.png"/><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hyperlink" Target="https://www.medicare.gov/plan-compare" TargetMode="External"/><Relationship Id="rId2" Type="http://schemas.openxmlformats.org/officeDocument/2006/relationships/notesSlide" Target="../notesSlides/notesSlide62.xml"/><Relationship Id="rId1" Type="http://schemas.openxmlformats.org/officeDocument/2006/relationships/slideLayout" Target="../slideLayouts/slideLayout10.xml"/><Relationship Id="rId5" Type="http://schemas.openxmlformats.org/officeDocument/2006/relationships/image" Target="../media/image39.png"/><Relationship Id="rId4" Type="http://schemas.openxmlformats.org/officeDocument/2006/relationships/hyperlink" Target="https://www.shiptacenter.or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8.xml"/><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42.png"/></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9.xml"/><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0.xml"/><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42.png"/></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1.xml"/><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42.png"/></Relationships>
</file>

<file path=ppt/slides/_rels/slide72.xml.rels><?xml version="1.0" encoding="UTF-8" standalone="yes"?>
<Relationships xmlns="http://schemas.openxmlformats.org/package/2006/relationships"><Relationship Id="rId3" Type="http://schemas.openxmlformats.org/officeDocument/2006/relationships/hyperlink" Target="https://www.medicare.gov/plan-compare" TargetMode="External"/><Relationship Id="rId2" Type="http://schemas.openxmlformats.org/officeDocument/2006/relationships/notesSlide" Target="../notesSlides/notesSlide72.xml"/><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42.png"/><Relationship Id="rId4" Type="http://schemas.openxmlformats.org/officeDocument/2006/relationships/image" Target="../media/image41.png"/></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3.xml"/><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42.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80.xml.rels><?xml version="1.0" encoding="UTF-8" standalone="yes"?>
<Relationships xmlns="http://schemas.openxmlformats.org/package/2006/relationships"><Relationship Id="rId3" Type="http://schemas.openxmlformats.org/officeDocument/2006/relationships/hyperlink" Target="http://www.healthcare.gov/" TargetMode="Externa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8.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hyperlink" Target="https://www.socialsecurity.gov/benefits/medicare/prescriptionhelp/" TargetMode="External"/><Relationship Id="rId2" Type="http://schemas.openxmlformats.org/officeDocument/2006/relationships/notesSlide" Target="../notesSlides/notesSlide89.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hyperlink" Target="https://www.medicare.gov/contacts/" TargetMode="External"/><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hyperlink" Target="http://www.medicaid.gov/chip/state-program-information/chip-state-program-information.html" TargetMode="External"/><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8" Type="http://schemas.openxmlformats.org/officeDocument/2006/relationships/hyperlink" Target="https://cmsnationaltrainingprogram.cms.gov/" TargetMode="External"/><Relationship Id="rId3" Type="http://schemas.openxmlformats.org/officeDocument/2006/relationships/hyperlink" Target="http://medicare.gov/" TargetMode="External"/><Relationship Id="rId7" Type="http://schemas.openxmlformats.org/officeDocument/2006/relationships/hyperlink" Target="https://www.insurekidsnow.gov/" TargetMode="External"/><Relationship Id="rId2" Type="http://schemas.openxmlformats.org/officeDocument/2006/relationships/notesSlide" Target="../notesSlides/notesSlide94.xml"/><Relationship Id="rId1" Type="http://schemas.openxmlformats.org/officeDocument/2006/relationships/slideLayout" Target="../slideLayouts/slideLayout10.xml"/><Relationship Id="rId6" Type="http://schemas.openxmlformats.org/officeDocument/2006/relationships/hyperlink" Target="https://www.healthcare.gov/" TargetMode="External"/><Relationship Id="rId5" Type="http://schemas.openxmlformats.org/officeDocument/2006/relationships/hyperlink" Target="http://www.socialsecurity.gov/" TargetMode="External"/><Relationship Id="rId4" Type="http://schemas.openxmlformats.org/officeDocument/2006/relationships/hyperlink" Target="https://www.medicaid.gov/" TargetMode="External"/><Relationship Id="rId9" Type="http://schemas.openxmlformats.org/officeDocument/2006/relationships/hyperlink" Target="http://www.shiptacenter.org/" TargetMode="Externa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notesSlide" Target="../notesSlides/notesSlide99.xml"/><Relationship Id="rId1" Type="http://schemas.openxmlformats.org/officeDocument/2006/relationships/slideLayout" Target="../slideLayouts/slideLayout6.xml"/><Relationship Id="rId4" Type="http://schemas.openxmlformats.org/officeDocument/2006/relationships/hyperlink" Target="mailto:training@cms.hh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Getting Started with Medicare</a:t>
            </a:r>
          </a:p>
        </p:txBody>
      </p:sp>
    </p:spTree>
    <p:extLst>
      <p:ext uri="{BB962C8B-B14F-4D97-AF65-F5344CB8AC3E}">
        <p14:creationId xmlns:p14="http://schemas.microsoft.com/office/powerpoint/2010/main" val="1810128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prstClr val="white"/>
                </a:solidFill>
              </a:rPr>
              <a:t>Original Medicare vs. Medicare Advantage—Cost </a:t>
            </a:r>
            <a:endParaRPr lang="en-US" dirty="0"/>
          </a:p>
        </p:txBody>
      </p:sp>
      <p:pic>
        <p:nvPicPr>
          <p:cNvPr id="6" name="Picture 5" descr="Cost infographic"/>
          <p:cNvPicPr>
            <a:picLocks noChangeAspect="1"/>
          </p:cNvPicPr>
          <p:nvPr/>
        </p:nvPicPr>
        <p:blipFill>
          <a:blip r:embed="rId3"/>
          <a:stretch>
            <a:fillRect/>
          </a:stretch>
        </p:blipFill>
        <p:spPr>
          <a:xfrm>
            <a:off x="11134325" y="168394"/>
            <a:ext cx="614476" cy="640080"/>
          </a:xfrm>
          <a:prstGeom prst="rect">
            <a:avLst/>
          </a:prstGeom>
          <a:solidFill>
            <a:sysClr val="window" lastClr="FFFFFF"/>
          </a:solidFill>
        </p:spPr>
      </p:pic>
      <p:graphicFrame>
        <p:nvGraphicFramePr>
          <p:cNvPr id="7" name="Table 6" title="Costs. Original Medicare versus Medicare Advantage">
            <a:extLst>
              <a:ext uri="{FF2B5EF4-FFF2-40B4-BE49-F238E27FC236}">
                <a16:creationId xmlns:a16="http://schemas.microsoft.com/office/drawing/2014/main" id="{F61E4D96-77F4-3A46-BE29-6C59253DF241}"/>
              </a:ext>
            </a:extLst>
          </p:cNvPr>
          <p:cNvGraphicFramePr>
            <a:graphicFrameLocks noGrp="1"/>
          </p:cNvGraphicFramePr>
          <p:nvPr>
            <p:extLst>
              <p:ext uri="{D42A27DB-BD31-4B8C-83A1-F6EECF244321}">
                <p14:modId xmlns:p14="http://schemas.microsoft.com/office/powerpoint/2010/main" val="3113254810"/>
              </p:ext>
            </p:extLst>
          </p:nvPr>
        </p:nvGraphicFramePr>
        <p:xfrm>
          <a:off x="219919" y="968813"/>
          <a:ext cx="11353356" cy="5470087"/>
        </p:xfrm>
        <a:graphic>
          <a:graphicData uri="http://schemas.openxmlformats.org/drawingml/2006/table">
            <a:tbl>
              <a:tblPr firstRow="1" bandRow="1"/>
              <a:tblGrid>
                <a:gridCol w="5291354">
                  <a:extLst>
                    <a:ext uri="{9D8B030D-6E8A-4147-A177-3AD203B41FA5}">
                      <a16:colId xmlns:a16="http://schemas.microsoft.com/office/drawing/2014/main" val="3939814607"/>
                    </a:ext>
                  </a:extLst>
                </a:gridCol>
                <a:gridCol w="6062002">
                  <a:extLst>
                    <a:ext uri="{9D8B030D-6E8A-4147-A177-3AD203B41FA5}">
                      <a16:colId xmlns:a16="http://schemas.microsoft.com/office/drawing/2014/main" val="3510080372"/>
                    </a:ext>
                  </a:extLst>
                </a:gridCol>
              </a:tblGrid>
              <a:tr h="36827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lvl="0">
                        <a:spcBef>
                          <a:spcPts val="600"/>
                        </a:spcBef>
                      </a:pPr>
                      <a:r>
                        <a:rPr lang="en-US" sz="2400" b="1" dirty="0">
                          <a:solidFill>
                            <a:srgbClr val="006CAA"/>
                          </a:solidFill>
                          <a:effectLst/>
                          <a:latin typeface="+mn-lt"/>
                          <a:cs typeface="Arial" panose="020B0604020202020204" pitchFamily="34" charset="0"/>
                        </a:rPr>
                        <a:t>Original Medicare</a:t>
                      </a:r>
                      <a:endParaRPr lang="en-US" sz="2400" dirty="0">
                        <a:solidFill>
                          <a:srgbClr val="006CAA"/>
                        </a:solidFill>
                        <a:effectLst/>
                        <a:latin typeface="+mn-lt"/>
                        <a:cs typeface="Arial" panose="020B0604020202020204" pitchFamily="34" charset="0"/>
                      </a:endParaRPr>
                    </a:p>
                  </a:txBody>
                  <a:tcPr marL="137160" marR="68580" marT="28575" marB="64294" anchor="ctr">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spcBef>
                          <a:spcPts val="600"/>
                        </a:spcBef>
                      </a:pPr>
                      <a:r>
                        <a:rPr lang="en-US" sz="2400" b="1" dirty="0">
                          <a:solidFill>
                            <a:srgbClr val="006CAA"/>
                          </a:solidFill>
                          <a:effectLst/>
                          <a:latin typeface="+mn-lt"/>
                          <a:cs typeface="Arial" panose="020B0604020202020204" pitchFamily="34" charset="0"/>
                        </a:rPr>
                        <a:t>Medicare Advantage</a:t>
                      </a:r>
                      <a:endParaRPr lang="en-US" sz="2400" dirty="0">
                        <a:solidFill>
                          <a:srgbClr val="006CAA"/>
                        </a:solidFill>
                        <a:effectLst/>
                        <a:latin typeface="+mn-lt"/>
                        <a:cs typeface="Arial" panose="020B0604020202020204" pitchFamily="34" charset="0"/>
                      </a:endParaRPr>
                    </a:p>
                  </a:txBody>
                  <a:tcPr marL="137160" marR="68580" marT="64294" marB="64294" anchor="ctr">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1880237107"/>
                  </a:ext>
                </a:extLst>
              </a:tr>
              <a:tr h="86631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spcBef>
                          <a:spcPts val="600"/>
                        </a:spcBef>
                      </a:pPr>
                      <a:r>
                        <a:rPr lang="en-US" sz="1800" dirty="0">
                          <a:effectLst/>
                          <a:latin typeface="+mn-lt"/>
                          <a:cs typeface="Arial" panose="020B0604020202020204" pitchFamily="34" charset="0"/>
                        </a:rPr>
                        <a:t>For Part B-covered services, </a:t>
                      </a:r>
                      <a:r>
                        <a:rPr lang="en-US" sz="1800" b="1" dirty="0">
                          <a:effectLst/>
                          <a:latin typeface="+mn-lt"/>
                          <a:cs typeface="Arial" panose="020B0604020202020204" pitchFamily="34" charset="0"/>
                        </a:rPr>
                        <a:t>you usually pay 20% of the Medicare-approved amount</a:t>
                      </a:r>
                      <a:r>
                        <a:rPr lang="en-US" sz="1800" dirty="0">
                          <a:effectLst/>
                          <a:latin typeface="+mn-lt"/>
                          <a:cs typeface="Arial" panose="020B0604020202020204" pitchFamily="34" charset="0"/>
                        </a:rPr>
                        <a:t> after you meet your deductible. This is called your coinsurance.</a:t>
                      </a:r>
                    </a:p>
                  </a:txBody>
                  <a:tcPr marL="137160" marR="137160" marT="68580" marB="13716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spcBef>
                          <a:spcPts val="600"/>
                        </a:spcBef>
                      </a:pPr>
                      <a:r>
                        <a:rPr lang="en-US" sz="1800" b="1" dirty="0">
                          <a:effectLst/>
                          <a:latin typeface="+mn-lt"/>
                          <a:cs typeface="Arial" panose="020B0604020202020204" pitchFamily="34" charset="0"/>
                        </a:rPr>
                        <a:t>Out-of-pocket costs vary</a:t>
                      </a:r>
                      <a:r>
                        <a:rPr lang="en-US" sz="1800" dirty="0">
                          <a:effectLst/>
                          <a:latin typeface="+mn-lt"/>
                          <a:cs typeface="Arial" panose="020B0604020202020204" pitchFamily="34" charset="0"/>
                        </a:rPr>
                        <a:t>—plans may have lower</a:t>
                      </a:r>
                      <a:r>
                        <a:rPr lang="en-US" sz="1800" baseline="0" dirty="0">
                          <a:effectLst/>
                          <a:latin typeface="+mn-lt"/>
                          <a:cs typeface="Arial" panose="020B0604020202020204" pitchFamily="34" charset="0"/>
                        </a:rPr>
                        <a:t> </a:t>
                      </a:r>
                      <a:r>
                        <a:rPr lang="en-US" sz="1800" dirty="0">
                          <a:effectLst/>
                          <a:latin typeface="+mn-lt"/>
                          <a:cs typeface="Arial" panose="020B0604020202020204" pitchFamily="34" charset="0"/>
                        </a:rPr>
                        <a:t>out-of-pocket costs for certain services.</a:t>
                      </a:r>
                    </a:p>
                  </a:txBody>
                  <a:tcPr marL="137160" marR="137160" marT="68580" marB="13716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855204335"/>
                  </a:ext>
                </a:extLst>
              </a:tr>
              <a:tr h="134099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spcBef>
                          <a:spcPts val="600"/>
                        </a:spcBef>
                      </a:pPr>
                      <a:r>
                        <a:rPr lang="en-US" sz="1800" dirty="0">
                          <a:effectLst/>
                          <a:latin typeface="+mn-lt"/>
                          <a:cs typeface="Arial" panose="020B0604020202020204" pitchFamily="34" charset="0"/>
                        </a:rPr>
                        <a:t>You </a:t>
                      </a:r>
                      <a:r>
                        <a:rPr lang="en-US" sz="1800" b="1" dirty="0">
                          <a:effectLst/>
                          <a:latin typeface="+mn-lt"/>
                          <a:cs typeface="Arial" panose="020B0604020202020204" pitchFamily="34" charset="0"/>
                        </a:rPr>
                        <a:t>pay a premium (monthly payment) for Part B</a:t>
                      </a:r>
                      <a:r>
                        <a:rPr lang="en-US" sz="1800" dirty="0">
                          <a:effectLst/>
                          <a:latin typeface="+mn-lt"/>
                          <a:cs typeface="Arial" panose="020B0604020202020204" pitchFamily="34" charset="0"/>
                        </a:rPr>
                        <a:t>. If you choose to buy a Medicare drug plan (Part D), you’ll pay that premium separately. </a:t>
                      </a:r>
                    </a:p>
                  </a:txBody>
                  <a:tcPr marL="137160" marR="137160" marT="68580" marB="13716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spcBef>
                          <a:spcPts val="600"/>
                        </a:spcBef>
                      </a:pPr>
                      <a:r>
                        <a:rPr lang="en-US" sz="1800" dirty="0">
                          <a:effectLst/>
                          <a:latin typeface="+mn-lt"/>
                          <a:cs typeface="Arial" panose="020B0604020202020204" pitchFamily="34" charset="0"/>
                        </a:rPr>
                        <a:t>You may </a:t>
                      </a:r>
                      <a:r>
                        <a:rPr lang="en-US" sz="1800" b="1" dirty="0">
                          <a:effectLst/>
                          <a:latin typeface="+mn-lt"/>
                          <a:cs typeface="Arial" panose="020B0604020202020204" pitchFamily="34" charset="0"/>
                        </a:rPr>
                        <a:t>pay the plan’s premium</a:t>
                      </a:r>
                      <a:r>
                        <a:rPr lang="en-US" sz="1800" dirty="0">
                          <a:effectLst/>
                          <a:latin typeface="+mn-lt"/>
                          <a:cs typeface="Arial" panose="020B0604020202020204" pitchFamily="34" charset="0"/>
                        </a:rPr>
                        <a:t> in addition to the monthly </a:t>
                      </a:r>
                      <a:br>
                        <a:rPr lang="en-US" sz="1800" dirty="0">
                          <a:effectLst/>
                          <a:latin typeface="+mn-lt"/>
                          <a:cs typeface="Arial" panose="020B0604020202020204" pitchFamily="34" charset="0"/>
                        </a:rPr>
                      </a:br>
                      <a:r>
                        <a:rPr lang="en-US" sz="1800" b="1" dirty="0">
                          <a:effectLst/>
                          <a:latin typeface="+mn-lt"/>
                          <a:cs typeface="Arial" panose="020B0604020202020204" pitchFamily="34" charset="0"/>
                        </a:rPr>
                        <a:t>Part B premium</a:t>
                      </a:r>
                      <a:r>
                        <a:rPr lang="en-US" sz="1800" dirty="0">
                          <a:effectLst/>
                          <a:latin typeface="+mn-lt"/>
                          <a:cs typeface="Arial" panose="020B0604020202020204" pitchFamily="34" charset="0"/>
                        </a:rPr>
                        <a:t>.</a:t>
                      </a:r>
                      <a:r>
                        <a:rPr lang="en-US" sz="1800" baseline="0" dirty="0">
                          <a:effectLst/>
                          <a:latin typeface="+mn-lt"/>
                          <a:cs typeface="Arial" panose="020B0604020202020204" pitchFamily="34" charset="0"/>
                        </a:rPr>
                        <a:t> (Most plans include drug coverage (Part D)). Plans may </a:t>
                      </a:r>
                      <a:r>
                        <a:rPr lang="en-US" sz="1800" dirty="0">
                          <a:effectLst/>
                          <a:latin typeface="+mn-lt"/>
                          <a:cs typeface="Arial" panose="020B0604020202020204" pitchFamily="34" charset="0"/>
                        </a:rPr>
                        <a:t>have a $0 premium or may help pay all or part of your Part B premiums.</a:t>
                      </a:r>
                    </a:p>
                  </a:txBody>
                  <a:tcPr marL="137160" marR="137160" marT="68580" marB="13716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1469587612"/>
                  </a:ext>
                </a:extLst>
              </a:tr>
              <a:tr h="123387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spcBef>
                          <a:spcPts val="600"/>
                        </a:spcBef>
                      </a:pPr>
                      <a:r>
                        <a:rPr lang="en-US" sz="1800" dirty="0">
                          <a:effectLst/>
                          <a:latin typeface="+mn-lt"/>
                          <a:cs typeface="Arial" panose="020B0604020202020204" pitchFamily="34" charset="0"/>
                        </a:rPr>
                        <a:t>There’s </a:t>
                      </a:r>
                      <a:r>
                        <a:rPr lang="en-US" sz="1800" b="1" dirty="0">
                          <a:effectLst/>
                          <a:latin typeface="+mn-lt"/>
                          <a:cs typeface="Arial" panose="020B0604020202020204" pitchFamily="34" charset="0"/>
                        </a:rPr>
                        <a:t>no yearly limit </a:t>
                      </a:r>
                      <a:r>
                        <a:rPr lang="en-US" sz="1800" dirty="0">
                          <a:effectLst/>
                          <a:latin typeface="+mn-lt"/>
                          <a:cs typeface="Arial" panose="020B0604020202020204" pitchFamily="34" charset="0"/>
                        </a:rPr>
                        <a:t>on what you pay out-of-pocket,</a:t>
                      </a:r>
                      <a:r>
                        <a:rPr lang="en-US" sz="1800" baseline="0" dirty="0">
                          <a:effectLst/>
                          <a:latin typeface="+mn-lt"/>
                          <a:cs typeface="Arial" panose="020B0604020202020204" pitchFamily="34" charset="0"/>
                        </a:rPr>
                        <a:t> unless you have supplemental coverage—like Medicare Supplement Insurance (</a:t>
                      </a:r>
                      <a:r>
                        <a:rPr lang="en-US" sz="1800" baseline="0" dirty="0" err="1">
                          <a:effectLst/>
                          <a:latin typeface="+mn-lt"/>
                          <a:cs typeface="Arial" panose="020B0604020202020204" pitchFamily="34" charset="0"/>
                        </a:rPr>
                        <a:t>Medigap</a:t>
                      </a:r>
                      <a:r>
                        <a:rPr lang="en-US" sz="1800" baseline="0" dirty="0">
                          <a:effectLst/>
                          <a:latin typeface="+mn-lt"/>
                          <a:cs typeface="Arial" panose="020B0604020202020204" pitchFamily="34" charset="0"/>
                        </a:rPr>
                        <a:t>).</a:t>
                      </a:r>
                      <a:endParaRPr lang="en-US" sz="1800" dirty="0">
                        <a:effectLst/>
                        <a:latin typeface="+mn-lt"/>
                        <a:cs typeface="Arial" panose="020B0604020202020204" pitchFamily="34" charset="0"/>
                      </a:endParaRPr>
                    </a:p>
                  </a:txBody>
                  <a:tcPr marL="137160" marR="137160" marT="68580" marB="13716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spcBef>
                          <a:spcPts val="600"/>
                        </a:spcBef>
                      </a:pPr>
                      <a:r>
                        <a:rPr lang="en-US" sz="1800" dirty="0">
                          <a:effectLst/>
                          <a:latin typeface="+mn-lt"/>
                          <a:cs typeface="Arial" panose="020B0604020202020204" pitchFamily="34" charset="0"/>
                        </a:rPr>
                        <a:t>Plans have a </a:t>
                      </a:r>
                      <a:r>
                        <a:rPr lang="en-US" sz="1800" b="1" dirty="0">
                          <a:effectLst/>
                          <a:latin typeface="+mn-lt"/>
                          <a:cs typeface="Arial" panose="020B0604020202020204" pitchFamily="34" charset="0"/>
                        </a:rPr>
                        <a:t>yearly limit</a:t>
                      </a:r>
                      <a:r>
                        <a:rPr lang="en-US" sz="1800" dirty="0">
                          <a:effectLst/>
                          <a:latin typeface="+mn-lt"/>
                          <a:cs typeface="Arial" panose="020B0604020202020204" pitchFamily="34" charset="0"/>
                        </a:rPr>
                        <a:t> on what you pay out-of-pocket for Part A- and Part B-covered services. Once you reach your plan’s limit, you’ll pay nothing for Part A- and Part B-covered services for the rest of the year.</a:t>
                      </a:r>
                    </a:p>
                  </a:txBody>
                  <a:tcPr marL="137160" marR="137160" marT="68580" marB="13716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3432596013"/>
                  </a:ext>
                </a:extLst>
              </a:tr>
              <a:tr h="123712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spcBef>
                          <a:spcPts val="600"/>
                        </a:spcBef>
                      </a:pPr>
                      <a:r>
                        <a:rPr lang="en-US" sz="1800" dirty="0">
                          <a:effectLst/>
                          <a:latin typeface="+mn-lt"/>
                          <a:cs typeface="Arial" panose="020B0604020202020204" pitchFamily="34" charset="0"/>
                        </a:rPr>
                        <a:t>You </a:t>
                      </a:r>
                      <a:r>
                        <a:rPr lang="en-US" sz="1800" b="1" dirty="0">
                          <a:effectLst/>
                          <a:latin typeface="+mn-lt"/>
                          <a:cs typeface="Arial" panose="020B0604020202020204" pitchFamily="34" charset="0"/>
                        </a:rPr>
                        <a:t>can</a:t>
                      </a:r>
                      <a:r>
                        <a:rPr lang="en-US" sz="1800" dirty="0">
                          <a:effectLst/>
                          <a:latin typeface="+mn-lt"/>
                          <a:cs typeface="Arial" panose="020B0604020202020204" pitchFamily="34" charset="0"/>
                        </a:rPr>
                        <a:t> </a:t>
                      </a:r>
                      <a:r>
                        <a:rPr lang="en-US" sz="1800" b="1" dirty="0">
                          <a:effectLst/>
                          <a:latin typeface="+mn-lt"/>
                          <a:cs typeface="Arial" panose="020B0604020202020204" pitchFamily="34" charset="0"/>
                        </a:rPr>
                        <a:t>get</a:t>
                      </a:r>
                      <a:r>
                        <a:rPr lang="en-US" sz="1800" dirty="0">
                          <a:effectLst/>
                          <a:latin typeface="+mn-lt"/>
                          <a:cs typeface="Arial" panose="020B0604020202020204" pitchFamily="34" charset="0"/>
                        </a:rPr>
                        <a:t> </a:t>
                      </a:r>
                      <a:r>
                        <a:rPr lang="en-US" sz="1800" dirty="0" err="1">
                          <a:effectLst/>
                          <a:latin typeface="+mn-lt"/>
                          <a:cs typeface="Arial" panose="020B0604020202020204" pitchFamily="34" charset="0"/>
                        </a:rPr>
                        <a:t>Medigap</a:t>
                      </a:r>
                      <a:r>
                        <a:rPr lang="en-US" sz="1800" baseline="0" dirty="0">
                          <a:effectLst/>
                          <a:latin typeface="+mn-lt"/>
                          <a:cs typeface="Arial" panose="020B0604020202020204" pitchFamily="34" charset="0"/>
                        </a:rPr>
                        <a:t> </a:t>
                      </a:r>
                      <a:r>
                        <a:rPr lang="en-US" sz="1800" dirty="0">
                          <a:effectLst/>
                          <a:latin typeface="+mn-lt"/>
                          <a:cs typeface="Arial" panose="020B0604020202020204" pitchFamily="34" charset="0"/>
                        </a:rPr>
                        <a:t>to help pay your remaining out-of-pocket costs (like your 20% coinsurance). Or</a:t>
                      </a:r>
                      <a:r>
                        <a:rPr lang="en-US" sz="1800" baseline="0" dirty="0">
                          <a:effectLst/>
                          <a:latin typeface="+mn-lt"/>
                          <a:cs typeface="Arial" panose="020B0604020202020204" pitchFamily="34" charset="0"/>
                        </a:rPr>
                        <a:t>, you can use coverage from a former employer or union, or Medicaid.</a:t>
                      </a:r>
                      <a:endParaRPr lang="en-US" sz="1800" dirty="0">
                        <a:effectLst/>
                        <a:latin typeface="+mn-lt"/>
                        <a:cs typeface="Arial" panose="020B0604020202020204" pitchFamily="34" charset="0"/>
                      </a:endParaRPr>
                    </a:p>
                  </a:txBody>
                  <a:tcPr marL="137160" marR="137160" marT="68580" marB="13716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spcBef>
                          <a:spcPts val="600"/>
                        </a:spcBef>
                      </a:pPr>
                      <a:r>
                        <a:rPr lang="en-US" sz="1800" dirty="0">
                          <a:effectLst/>
                          <a:latin typeface="+mn-lt"/>
                          <a:cs typeface="Arial" panose="020B0604020202020204" pitchFamily="34" charset="0"/>
                        </a:rPr>
                        <a:t>You </a:t>
                      </a:r>
                      <a:r>
                        <a:rPr lang="en-US" sz="1800" b="1" dirty="0">
                          <a:effectLst/>
                          <a:latin typeface="+mn-lt"/>
                          <a:cs typeface="Arial" panose="020B0604020202020204" pitchFamily="34" charset="0"/>
                        </a:rPr>
                        <a:t>can’t buy and don’t need </a:t>
                      </a:r>
                      <a:r>
                        <a:rPr lang="en-US" sz="1800" b="0" dirty="0" err="1">
                          <a:effectLst/>
                          <a:latin typeface="+mn-lt"/>
                          <a:cs typeface="Arial" panose="020B0604020202020204" pitchFamily="34" charset="0"/>
                        </a:rPr>
                        <a:t>Medigap</a:t>
                      </a:r>
                      <a:r>
                        <a:rPr lang="en-US" sz="1800" dirty="0">
                          <a:effectLst/>
                          <a:latin typeface="+mn-lt"/>
                          <a:cs typeface="Arial" panose="020B0604020202020204" pitchFamily="34" charset="0"/>
                        </a:rPr>
                        <a:t>. </a:t>
                      </a:r>
                    </a:p>
                  </a:txBody>
                  <a:tcPr marL="137160" marR="137160" marT="68580" marB="13716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722158830"/>
                  </a:ext>
                </a:extLst>
              </a:tr>
            </a:tbl>
          </a:graphicData>
        </a:graphic>
      </p:graphicFrame>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3850663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prstClr val="white"/>
                </a:solidFill>
              </a:rPr>
              <a:t>Original Medicare vs. Medicare Advantage—Coverage </a:t>
            </a:r>
            <a:endParaRPr lang="en-US" dirty="0"/>
          </a:p>
        </p:txBody>
      </p:sp>
      <p:pic>
        <p:nvPicPr>
          <p:cNvPr id="6" name="Picture 5" descr="Coverage infographic"/>
          <p:cNvPicPr>
            <a:picLocks noChangeAspect="1"/>
          </p:cNvPicPr>
          <p:nvPr/>
        </p:nvPicPr>
        <p:blipFill>
          <a:blip r:embed="rId3"/>
          <a:stretch>
            <a:fillRect/>
          </a:stretch>
        </p:blipFill>
        <p:spPr>
          <a:xfrm>
            <a:off x="11461067" y="240030"/>
            <a:ext cx="537667" cy="640080"/>
          </a:xfrm>
          <a:prstGeom prst="rect">
            <a:avLst/>
          </a:prstGeom>
          <a:solidFill>
            <a:sysClr val="window" lastClr="FFFFFF"/>
          </a:solidFill>
        </p:spPr>
      </p:pic>
      <p:graphicFrame>
        <p:nvGraphicFramePr>
          <p:cNvPr id="7" name="Table 6" title="Coverage. Original Medicare versus Medicare Advantage">
            <a:extLst>
              <a:ext uri="{FF2B5EF4-FFF2-40B4-BE49-F238E27FC236}">
                <a16:creationId xmlns:a16="http://schemas.microsoft.com/office/drawing/2014/main" id="{F61E4D96-77F4-3A46-BE29-6C59253DF241}"/>
              </a:ext>
            </a:extLst>
          </p:cNvPr>
          <p:cNvGraphicFramePr>
            <a:graphicFrameLocks noGrp="1"/>
          </p:cNvGraphicFramePr>
          <p:nvPr>
            <p:extLst>
              <p:ext uri="{D42A27DB-BD31-4B8C-83A1-F6EECF244321}">
                <p14:modId xmlns:p14="http://schemas.microsoft.com/office/powerpoint/2010/main" val="3412676012"/>
              </p:ext>
            </p:extLst>
          </p:nvPr>
        </p:nvGraphicFramePr>
        <p:xfrm>
          <a:off x="219918" y="1464232"/>
          <a:ext cx="11702006" cy="4563428"/>
        </p:xfrm>
        <a:graphic>
          <a:graphicData uri="http://schemas.openxmlformats.org/drawingml/2006/table">
            <a:tbl>
              <a:tblPr firstRow="1" bandRow="1"/>
              <a:tblGrid>
                <a:gridCol w="5851003">
                  <a:extLst>
                    <a:ext uri="{9D8B030D-6E8A-4147-A177-3AD203B41FA5}">
                      <a16:colId xmlns:a16="http://schemas.microsoft.com/office/drawing/2014/main" val="3939814607"/>
                    </a:ext>
                  </a:extLst>
                </a:gridCol>
                <a:gridCol w="5851003">
                  <a:extLst>
                    <a:ext uri="{9D8B030D-6E8A-4147-A177-3AD203B41FA5}">
                      <a16:colId xmlns:a16="http://schemas.microsoft.com/office/drawing/2014/main" val="3510080372"/>
                    </a:ext>
                  </a:extLst>
                </a:gridCol>
              </a:tblGrid>
              <a:tr h="46034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lvl="0"/>
                      <a:r>
                        <a:rPr lang="en-US" sz="2400" b="1" dirty="0">
                          <a:solidFill>
                            <a:srgbClr val="006CAA"/>
                          </a:solidFill>
                          <a:effectLst/>
                          <a:latin typeface="+mn-lt"/>
                          <a:cs typeface="Arial" panose="020B0604020202020204" pitchFamily="34" charset="0"/>
                        </a:rPr>
                        <a:t>Original Medicare</a:t>
                      </a:r>
                      <a:endParaRPr lang="en-US" sz="2400" dirty="0">
                        <a:solidFill>
                          <a:srgbClr val="006CAA"/>
                        </a:solidFill>
                        <a:effectLst/>
                        <a:latin typeface="+mn-lt"/>
                        <a:cs typeface="Arial" panose="020B0604020202020204" pitchFamily="34" charset="0"/>
                      </a:endParaRPr>
                    </a:p>
                  </a:txBody>
                  <a:tcPr marL="137160" marR="68580" marT="28575" marB="64294" anchor="ctr">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2400" b="1" dirty="0">
                          <a:solidFill>
                            <a:srgbClr val="006CAA"/>
                          </a:solidFill>
                          <a:effectLst/>
                          <a:latin typeface="+mn-lt"/>
                          <a:cs typeface="Arial" panose="020B0604020202020204" pitchFamily="34" charset="0"/>
                        </a:rPr>
                        <a:t>Medicare Advantage</a:t>
                      </a:r>
                      <a:endParaRPr lang="en-US" sz="2400" dirty="0">
                        <a:solidFill>
                          <a:srgbClr val="006CAA"/>
                        </a:solidFill>
                        <a:effectLst/>
                        <a:latin typeface="+mn-lt"/>
                        <a:cs typeface="Arial" panose="020B0604020202020204" pitchFamily="34" charset="0"/>
                      </a:endParaRPr>
                    </a:p>
                  </a:txBody>
                  <a:tcPr marL="137160" marR="68580" marT="64294" marB="64294" anchor="ctr">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1880237107"/>
                  </a:ext>
                </a:extLst>
              </a:tr>
              <a:tr h="11900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effectLst/>
                          <a:latin typeface="+mn-lt"/>
                          <a:cs typeface="Arial" panose="020B0604020202020204" pitchFamily="34" charset="0"/>
                        </a:rPr>
                        <a:t>Original Medicare covers most medically</a:t>
                      </a:r>
                      <a:r>
                        <a:rPr lang="en-US" sz="2000" baseline="0" dirty="0">
                          <a:effectLst/>
                          <a:latin typeface="+mn-lt"/>
                          <a:cs typeface="Arial" panose="020B0604020202020204" pitchFamily="34" charset="0"/>
                        </a:rPr>
                        <a:t> necessary </a:t>
                      </a:r>
                      <a:r>
                        <a:rPr lang="en-US" sz="2000" dirty="0">
                          <a:effectLst/>
                          <a:latin typeface="+mn-lt"/>
                          <a:cs typeface="Arial" panose="020B0604020202020204" pitchFamily="34" charset="0"/>
                        </a:rPr>
                        <a:t>services and supplies in hospitals, doctors’ offices, and other health care settings.</a:t>
                      </a:r>
                    </a:p>
                  </a:txBody>
                  <a:tcPr marL="137160" marR="137160" marT="68580" marB="6858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effectLst/>
                          <a:latin typeface="+mn-lt"/>
                          <a:cs typeface="Arial" panose="020B0604020202020204" pitchFamily="34" charset="0"/>
                        </a:rPr>
                        <a:t>Plans must cover all of the medically necessary services that Original Medicare covers. Most</a:t>
                      </a:r>
                      <a:r>
                        <a:rPr lang="en-US" sz="2000" baseline="0" dirty="0">
                          <a:effectLst/>
                          <a:latin typeface="+mn-lt"/>
                          <a:cs typeface="Arial" panose="020B0604020202020204" pitchFamily="34" charset="0"/>
                        </a:rPr>
                        <a:t> </a:t>
                      </a:r>
                      <a:r>
                        <a:rPr lang="en-US" sz="2000" dirty="0">
                          <a:effectLst/>
                          <a:latin typeface="+mn-lt"/>
                          <a:cs typeface="Arial" panose="020B0604020202020204" pitchFamily="34" charset="0"/>
                        </a:rPr>
                        <a:t>plans </a:t>
                      </a:r>
                      <a:r>
                        <a:rPr lang="en-US" sz="2000" b="0" baseline="0" dirty="0">
                          <a:effectLst/>
                          <a:latin typeface="+mn-lt"/>
                          <a:cs typeface="Arial" panose="020B0604020202020204" pitchFamily="34" charset="0"/>
                        </a:rPr>
                        <a:t>o</a:t>
                      </a:r>
                      <a:r>
                        <a:rPr lang="en-US" sz="2000" b="0" dirty="0">
                          <a:effectLst/>
                          <a:latin typeface="+mn-lt"/>
                          <a:cs typeface="Arial" panose="020B0604020202020204" pitchFamily="34" charset="0"/>
                        </a:rPr>
                        <a:t>ffer</a:t>
                      </a:r>
                      <a:r>
                        <a:rPr lang="en-US" sz="2000" b="1" dirty="0">
                          <a:effectLst/>
                          <a:latin typeface="+mn-lt"/>
                          <a:cs typeface="Arial" panose="020B0604020202020204" pitchFamily="34" charset="0"/>
                        </a:rPr>
                        <a:t> extra benefits that Original Medicare doesn’t cover</a:t>
                      </a:r>
                      <a:r>
                        <a:rPr lang="en-US" sz="2000" dirty="0">
                          <a:effectLst/>
                          <a:latin typeface="+mn-lt"/>
                          <a:cs typeface="Arial" panose="020B0604020202020204" pitchFamily="34" charset="0"/>
                        </a:rPr>
                        <a:t>—like some vision, hearing, dental, and more. Plans can now cover</a:t>
                      </a:r>
                      <a:r>
                        <a:rPr lang="en-US" sz="2000" baseline="0" dirty="0">
                          <a:effectLst/>
                          <a:latin typeface="+mn-lt"/>
                          <a:cs typeface="Arial" panose="020B0604020202020204" pitchFamily="34" charset="0"/>
                        </a:rPr>
                        <a:t> more of these benefits than they have in the past.</a:t>
                      </a:r>
                      <a:endParaRPr lang="en-US" sz="2000" dirty="0">
                        <a:effectLst/>
                        <a:latin typeface="+mn-lt"/>
                        <a:cs typeface="Arial" panose="020B0604020202020204" pitchFamily="34" charset="0"/>
                      </a:endParaRPr>
                    </a:p>
                  </a:txBody>
                  <a:tcPr marL="137160" marR="137160" marT="68580" marB="6858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855204335"/>
                  </a:ext>
                </a:extLst>
              </a:tr>
              <a:tr h="66839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effectLst/>
                          <a:latin typeface="+mn-lt"/>
                          <a:cs typeface="Arial" panose="020B0604020202020204" pitchFamily="34" charset="0"/>
                        </a:rPr>
                        <a:t>You can join a </a:t>
                      </a:r>
                      <a:r>
                        <a:rPr lang="en-US" sz="2000" b="1" dirty="0">
                          <a:effectLst/>
                          <a:latin typeface="+mn-lt"/>
                          <a:cs typeface="Arial" panose="020B0604020202020204" pitchFamily="34" charset="0"/>
                        </a:rPr>
                        <a:t>separate Medicare drug plan</a:t>
                      </a:r>
                      <a:r>
                        <a:rPr lang="en-US" sz="2000" b="1" baseline="0" dirty="0">
                          <a:effectLst/>
                          <a:latin typeface="+mn-lt"/>
                          <a:cs typeface="Arial" panose="020B0604020202020204" pitchFamily="34" charset="0"/>
                        </a:rPr>
                        <a:t> (Part D) </a:t>
                      </a:r>
                      <a:r>
                        <a:rPr lang="en-US" sz="2000" dirty="0">
                          <a:effectLst/>
                          <a:latin typeface="+mn-lt"/>
                          <a:cs typeface="Arial" panose="020B0604020202020204" pitchFamily="34" charset="0"/>
                        </a:rPr>
                        <a:t>to get drug coverage.</a:t>
                      </a:r>
                    </a:p>
                  </a:txBody>
                  <a:tcPr marL="137160" marR="137160" marT="68580" marB="6858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effectLst/>
                          <a:latin typeface="+mn-lt"/>
                          <a:cs typeface="Arial" panose="020B0604020202020204" pitchFamily="34" charset="0"/>
                        </a:rPr>
                        <a:t>Drug coverage (Part D) is included</a:t>
                      </a:r>
                      <a:r>
                        <a:rPr lang="en-US" sz="2000" dirty="0">
                          <a:effectLst/>
                          <a:latin typeface="+mn-lt"/>
                          <a:cs typeface="Arial" panose="020B0604020202020204" pitchFamily="34" charset="0"/>
                        </a:rPr>
                        <a:t> </a:t>
                      </a:r>
                      <a:r>
                        <a:rPr lang="en-US" sz="2000" b="1" dirty="0">
                          <a:effectLst/>
                          <a:latin typeface="+mn-lt"/>
                          <a:cs typeface="Arial" panose="020B0604020202020204" pitchFamily="34" charset="0"/>
                        </a:rPr>
                        <a:t>in most plans</a:t>
                      </a:r>
                      <a:r>
                        <a:rPr lang="en-US" sz="2000" dirty="0">
                          <a:effectLst/>
                          <a:latin typeface="+mn-lt"/>
                          <a:cs typeface="Arial" panose="020B0604020202020204" pitchFamily="34" charset="0"/>
                        </a:rPr>
                        <a:t>. In most types of MA</a:t>
                      </a:r>
                      <a:r>
                        <a:rPr lang="en-US" sz="2000" baseline="0" dirty="0">
                          <a:effectLst/>
                          <a:latin typeface="+mn-lt"/>
                          <a:cs typeface="Arial" panose="020B0604020202020204" pitchFamily="34" charset="0"/>
                        </a:rPr>
                        <a:t> Plans, you don’t need to join a separate Medicare drug plan.</a:t>
                      </a:r>
                      <a:endParaRPr lang="en-US" sz="2000" dirty="0">
                        <a:effectLst/>
                        <a:latin typeface="+mn-lt"/>
                        <a:cs typeface="Arial" panose="020B0604020202020204" pitchFamily="34" charset="0"/>
                      </a:endParaRPr>
                    </a:p>
                  </a:txBody>
                  <a:tcPr marL="137160" marR="137160" marT="68580" marB="6858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1469587612"/>
                  </a:ext>
                </a:extLst>
              </a:tr>
              <a:tr h="9292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effectLst/>
                          <a:latin typeface="+mn-lt"/>
                          <a:cs typeface="Arial" panose="020B0604020202020204" pitchFamily="34" charset="0"/>
                        </a:rPr>
                        <a:t>In most cases, you don’t have to get a service or supply approved ahead of time for it to be covered.</a:t>
                      </a:r>
                    </a:p>
                  </a:txBody>
                  <a:tcPr marL="137160" marR="137160" marT="68580" marB="6858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effectLst/>
                          <a:latin typeface="+mn-lt"/>
                          <a:cs typeface="Arial" panose="020B0604020202020204" pitchFamily="34" charset="0"/>
                        </a:rPr>
                        <a:t>In some cases, you have to get a service or supply approved ahead of time for it to be covered by the plan.</a:t>
                      </a:r>
                    </a:p>
                  </a:txBody>
                  <a:tcPr marL="137160" marR="137160" marT="68580" marB="6858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3432596013"/>
                  </a:ext>
                </a:extLst>
              </a:tr>
            </a:tbl>
          </a:graphicData>
        </a:graphic>
      </p:graphicFrame>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30241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prstClr val="white"/>
                </a:solidFill>
              </a:rPr>
              <a:t>Original Medicare vs. Medicare Advantage—Travel </a:t>
            </a:r>
            <a:endParaRPr lang="en-US" dirty="0"/>
          </a:p>
        </p:txBody>
      </p:sp>
      <p:pic>
        <p:nvPicPr>
          <p:cNvPr id="6" name="Picture 5" title="travel icon">
            <a:extLst>
              <a:ext uri="{FF2B5EF4-FFF2-40B4-BE49-F238E27FC236}">
                <a16:creationId xmlns:a16="http://schemas.microsoft.com/office/drawing/2014/main" id="{AA1E2258-54CB-D04C-A901-410C88AEFA79}"/>
              </a:ext>
            </a:extLst>
          </p:cNvPr>
          <p:cNvPicPr>
            <a:picLocks noChangeAspect="1"/>
          </p:cNvPicPr>
          <p:nvPr/>
        </p:nvPicPr>
        <p:blipFill>
          <a:blip r:embed="rId3"/>
          <a:stretch>
            <a:fillRect/>
          </a:stretch>
        </p:blipFill>
        <p:spPr>
          <a:xfrm>
            <a:off x="11214270" y="194310"/>
            <a:ext cx="695738" cy="640080"/>
          </a:xfrm>
          <a:prstGeom prst="rect">
            <a:avLst/>
          </a:prstGeom>
          <a:solidFill>
            <a:sysClr val="window" lastClr="FFFFFF"/>
          </a:solidFill>
        </p:spPr>
      </p:pic>
      <p:graphicFrame>
        <p:nvGraphicFramePr>
          <p:cNvPr id="7" name="Table 6" title="Travel. Original Medicare versus Medicare Advantage">
            <a:extLst>
              <a:ext uri="{FF2B5EF4-FFF2-40B4-BE49-F238E27FC236}">
                <a16:creationId xmlns:a16="http://schemas.microsoft.com/office/drawing/2014/main" id="{F61E4D96-77F4-3A46-BE29-6C59253DF241}"/>
              </a:ext>
            </a:extLst>
          </p:cNvPr>
          <p:cNvGraphicFramePr>
            <a:graphicFrameLocks noGrp="1"/>
          </p:cNvGraphicFramePr>
          <p:nvPr>
            <p:extLst>
              <p:ext uri="{D42A27DB-BD31-4B8C-83A1-F6EECF244321}">
                <p14:modId xmlns:p14="http://schemas.microsoft.com/office/powerpoint/2010/main" val="2250399454"/>
              </p:ext>
            </p:extLst>
          </p:nvPr>
        </p:nvGraphicFramePr>
        <p:xfrm>
          <a:off x="838197" y="1763156"/>
          <a:ext cx="10376072" cy="3313748"/>
        </p:xfrm>
        <a:graphic>
          <a:graphicData uri="http://schemas.openxmlformats.org/drawingml/2006/table">
            <a:tbl>
              <a:tblPr firstRow="1" bandRow="1"/>
              <a:tblGrid>
                <a:gridCol w="5188036">
                  <a:extLst>
                    <a:ext uri="{9D8B030D-6E8A-4147-A177-3AD203B41FA5}">
                      <a16:colId xmlns:a16="http://schemas.microsoft.com/office/drawing/2014/main" val="3939814607"/>
                    </a:ext>
                  </a:extLst>
                </a:gridCol>
                <a:gridCol w="5188036">
                  <a:extLst>
                    <a:ext uri="{9D8B030D-6E8A-4147-A177-3AD203B41FA5}">
                      <a16:colId xmlns:a16="http://schemas.microsoft.com/office/drawing/2014/main" val="3510080372"/>
                    </a:ext>
                  </a:extLst>
                </a:gridCol>
              </a:tblGrid>
              <a:tr h="43035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lvl="0"/>
                      <a:r>
                        <a:rPr lang="en-US" sz="3200" b="1" dirty="0">
                          <a:solidFill>
                            <a:srgbClr val="006CAA"/>
                          </a:solidFill>
                          <a:effectLst/>
                          <a:latin typeface="+mn-lt"/>
                          <a:cs typeface="Arial" panose="020B0604020202020204" pitchFamily="34" charset="0"/>
                        </a:rPr>
                        <a:t>Original Medicare</a:t>
                      </a:r>
                      <a:endParaRPr lang="en-US" sz="3200" dirty="0">
                        <a:solidFill>
                          <a:srgbClr val="006CAA"/>
                        </a:solidFill>
                        <a:effectLst/>
                        <a:latin typeface="+mn-lt"/>
                        <a:cs typeface="Arial" panose="020B0604020202020204" pitchFamily="34" charset="0"/>
                      </a:endParaRPr>
                    </a:p>
                  </a:txBody>
                  <a:tcPr marL="137160" marR="68580" marT="28575" marB="64294" anchor="ctr">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3200" b="1" dirty="0">
                          <a:solidFill>
                            <a:srgbClr val="006CAA"/>
                          </a:solidFill>
                          <a:effectLst/>
                          <a:latin typeface="+mn-lt"/>
                          <a:cs typeface="Arial" panose="020B0604020202020204" pitchFamily="34" charset="0"/>
                        </a:rPr>
                        <a:t>Medicare Advantage</a:t>
                      </a:r>
                      <a:endParaRPr lang="en-US" sz="3200" dirty="0">
                        <a:solidFill>
                          <a:srgbClr val="006CAA"/>
                        </a:solidFill>
                        <a:effectLst/>
                        <a:latin typeface="+mn-lt"/>
                        <a:cs typeface="Arial" panose="020B0604020202020204" pitchFamily="34" charset="0"/>
                      </a:endParaRPr>
                    </a:p>
                  </a:txBody>
                  <a:tcPr marL="137160" marR="68580" marT="64294" marB="64294" anchor="ctr">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1880237107"/>
                  </a:ext>
                </a:extLst>
              </a:tr>
              <a:tr h="71977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800" dirty="0">
                          <a:effectLst/>
                          <a:latin typeface="+mn-lt"/>
                          <a:cs typeface="Arial" panose="020B0604020202020204" pitchFamily="34" charset="0"/>
                        </a:rPr>
                        <a:t>Original Medicare generally </a:t>
                      </a:r>
                      <a:r>
                        <a:rPr lang="en-US" sz="2800" b="1" dirty="0">
                          <a:effectLst/>
                          <a:latin typeface="+mn-lt"/>
                          <a:cs typeface="Arial" panose="020B0604020202020204" pitchFamily="34" charset="0"/>
                        </a:rPr>
                        <a:t>doesn’t cover care outside the U.S. </a:t>
                      </a:r>
                      <a:r>
                        <a:rPr lang="en-US" sz="2800" dirty="0">
                          <a:effectLst/>
                          <a:latin typeface="+mn-lt"/>
                          <a:cs typeface="Arial" panose="020B0604020202020204" pitchFamily="34" charset="0"/>
                        </a:rPr>
                        <a:t>You may be able to buy a Medicare Supplement Insurance (</a:t>
                      </a:r>
                      <a:r>
                        <a:rPr lang="en-US" sz="2800" dirty="0" err="1">
                          <a:effectLst/>
                          <a:latin typeface="+mn-lt"/>
                          <a:cs typeface="Arial" panose="020B0604020202020204" pitchFamily="34" charset="0"/>
                        </a:rPr>
                        <a:t>Medigap</a:t>
                      </a:r>
                      <a:r>
                        <a:rPr lang="en-US" sz="2800" dirty="0">
                          <a:effectLst/>
                          <a:latin typeface="+mn-lt"/>
                          <a:cs typeface="Arial" panose="020B0604020202020204" pitchFamily="34" charset="0"/>
                        </a:rPr>
                        <a:t>) policy that covers care outside the U.S.</a:t>
                      </a:r>
                    </a:p>
                  </a:txBody>
                  <a:tcPr marL="137160" marR="137160" marT="68580" marB="6858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800" dirty="0">
                          <a:effectLst/>
                          <a:latin typeface="+mn-lt"/>
                          <a:cs typeface="Arial" panose="020B0604020202020204" pitchFamily="34" charset="0"/>
                        </a:rPr>
                        <a:t>Plans generally </a:t>
                      </a:r>
                      <a:r>
                        <a:rPr lang="en-US" sz="2800" b="1" dirty="0">
                          <a:effectLst/>
                          <a:latin typeface="+mn-lt"/>
                          <a:cs typeface="Arial" panose="020B0604020202020204" pitchFamily="34" charset="0"/>
                        </a:rPr>
                        <a:t>don’t</a:t>
                      </a:r>
                      <a:r>
                        <a:rPr lang="en-US" sz="2800" dirty="0">
                          <a:effectLst/>
                          <a:latin typeface="+mn-lt"/>
                          <a:cs typeface="Arial" panose="020B0604020202020204" pitchFamily="34" charset="0"/>
                        </a:rPr>
                        <a:t> </a:t>
                      </a:r>
                      <a:r>
                        <a:rPr lang="en-US" sz="2800" b="1" dirty="0">
                          <a:effectLst/>
                          <a:latin typeface="+mn-lt"/>
                          <a:cs typeface="Arial" panose="020B0604020202020204" pitchFamily="34" charset="0"/>
                        </a:rPr>
                        <a:t>cover care outside the U.S. </a:t>
                      </a:r>
                      <a:endParaRPr lang="en-US" sz="2800" dirty="0">
                        <a:effectLst/>
                        <a:latin typeface="+mn-lt"/>
                        <a:cs typeface="Arial" panose="020B0604020202020204" pitchFamily="34" charset="0"/>
                      </a:endParaRPr>
                    </a:p>
                  </a:txBody>
                  <a:tcPr marL="137160" marR="137160" marT="68580" marB="6858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855204335"/>
                  </a:ext>
                </a:extLst>
              </a:tr>
            </a:tbl>
          </a:graphicData>
        </a:graphic>
      </p:graphicFrame>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019070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Automatic Enrollment—Part A and Part B</a:t>
            </a:r>
          </a:p>
        </p:txBody>
      </p:sp>
      <p:sp>
        <p:nvSpPr>
          <p:cNvPr id="6" name="Content Placeholder 7"/>
          <p:cNvSpPr txBox="1">
            <a:spLocks/>
          </p:cNvSpPr>
          <p:nvPr/>
        </p:nvSpPr>
        <p:spPr>
          <a:xfrm>
            <a:off x="838200" y="1180618"/>
            <a:ext cx="10331370" cy="4757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Automatic enrollment for people who get</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Social Security benefits</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RRB benefits</a:t>
            </a:r>
          </a:p>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Welcome to Medicare Package</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Mailed 3 months before</a:t>
            </a:r>
          </a:p>
          <a:p>
            <a:pPr marL="685800" marR="0" lvl="2" indent="-22860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65 or</a:t>
            </a:r>
          </a:p>
          <a:p>
            <a:pPr marL="685800" marR="0" lvl="2" indent="-22860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25</a:t>
            </a:r>
            <a:r>
              <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month of disability </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benefits</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Includes your Medicare card</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7" name="Picture 6" descr="Welcome to Medicare 2020 booklet cover"/>
          <p:cNvPicPr>
            <a:picLocks noChangeAspect="1"/>
          </p:cNvPicPr>
          <p:nvPr/>
        </p:nvPicPr>
        <p:blipFill>
          <a:blip r:embed="rId3"/>
          <a:stretch>
            <a:fillRect/>
          </a:stretch>
        </p:blipFill>
        <p:spPr>
          <a:xfrm>
            <a:off x="7889638" y="3429000"/>
            <a:ext cx="3279932" cy="2127688"/>
          </a:xfrm>
          <a:prstGeom prst="rect">
            <a:avLst/>
          </a:prstGeom>
        </p:spPr>
      </p:pic>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311369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Your Medicare Card</a:t>
            </a:r>
          </a:p>
        </p:txBody>
      </p:sp>
      <p:sp>
        <p:nvSpPr>
          <p:cNvPr id="5" name="Content Placeholder 4"/>
          <p:cNvSpPr>
            <a:spLocks noGrp="1"/>
          </p:cNvSpPr>
          <p:nvPr>
            <p:ph idx="1"/>
          </p:nvPr>
        </p:nvSpPr>
        <p:spPr/>
        <p:txBody>
          <a:bodyPr>
            <a:normAutofit fontScale="92500" lnSpcReduction="20000"/>
          </a:bodyPr>
          <a:lstStyle/>
          <a:p>
            <a:pPr marL="225425" lvl="0" defTabSz="685800">
              <a:lnSpc>
                <a:spcPct val="110000"/>
              </a:lnSpc>
              <a:spcBef>
                <a:spcPts val="600"/>
              </a:spcBef>
            </a:pPr>
            <a:r>
              <a:rPr lang="en-US" dirty="0"/>
              <a:t>Keep it to accept Part B</a:t>
            </a:r>
          </a:p>
          <a:p>
            <a:pPr marL="225425" lvl="0" defTabSz="685800">
              <a:lnSpc>
                <a:spcPct val="110000"/>
              </a:lnSpc>
              <a:spcBef>
                <a:spcPts val="600"/>
              </a:spcBef>
            </a:pPr>
            <a:r>
              <a:rPr lang="en-US" dirty="0"/>
              <a:t>To refuse Part B, follow instructions in the </a:t>
            </a:r>
            <a:br>
              <a:rPr lang="en-US" dirty="0"/>
            </a:br>
            <a:r>
              <a:rPr lang="en-US" dirty="0"/>
              <a:t>“Welcome to Medicare” package</a:t>
            </a:r>
          </a:p>
          <a:p>
            <a:pPr marL="225425" lvl="0" defTabSz="685800">
              <a:lnSpc>
                <a:spcPct val="110000"/>
              </a:lnSpc>
              <a:spcBef>
                <a:spcPts val="600"/>
              </a:spcBef>
            </a:pPr>
            <a:r>
              <a:rPr lang="en-US" dirty="0"/>
              <a:t>Carry your card when you’re away </a:t>
            </a:r>
            <a:br>
              <a:rPr lang="en-US" dirty="0"/>
            </a:br>
            <a:r>
              <a:rPr lang="en-US" dirty="0"/>
              <a:t>from home</a:t>
            </a:r>
          </a:p>
          <a:p>
            <a:pPr marL="457200" lvl="1" indent="-228600" defTabSz="685800">
              <a:lnSpc>
                <a:spcPct val="110000"/>
              </a:lnSpc>
              <a:spcBef>
                <a:spcPts val="600"/>
              </a:spcBef>
            </a:pPr>
            <a:r>
              <a:rPr lang="en-US" dirty="0"/>
              <a:t>Let your doctor, hospital, or other health care provider see your card when you need health care</a:t>
            </a:r>
          </a:p>
          <a:p>
            <a:pPr marL="457200" lvl="1" indent="-228600" defTabSz="685800">
              <a:lnSpc>
                <a:spcPct val="110000"/>
              </a:lnSpc>
              <a:spcBef>
                <a:spcPts val="600"/>
              </a:spcBef>
            </a:pPr>
            <a:r>
              <a:rPr lang="en-US" dirty="0"/>
              <a:t>Need a replacement card?</a:t>
            </a:r>
          </a:p>
          <a:p>
            <a:pPr marL="679450" lvl="2" indent="-228600" defTabSz="685800">
              <a:lnSpc>
                <a:spcPct val="110000"/>
              </a:lnSpc>
              <a:spcBef>
                <a:spcPts val="600"/>
              </a:spcBef>
              <a:buSzPct val="50000"/>
              <a:buFont typeface="Wingdings" panose="05000000000000000000" pitchFamily="2" charset="2"/>
              <a:buChar char="q"/>
            </a:pPr>
            <a:r>
              <a:rPr lang="en-US" sz="2800" dirty="0"/>
              <a:t>Sign into your Medicare account on </a:t>
            </a:r>
            <a:r>
              <a:rPr lang="en-US" sz="2800" dirty="0">
                <a:hlinkClick r:id="rId3"/>
              </a:rPr>
              <a:t>MyMedicare.gov</a:t>
            </a:r>
            <a:r>
              <a:rPr lang="en-US" sz="2800" dirty="0"/>
              <a:t> and print an official copy</a:t>
            </a:r>
          </a:p>
          <a:p>
            <a:pPr marL="679450" lvl="2" indent="-228600" defTabSz="685800">
              <a:lnSpc>
                <a:spcPct val="110000"/>
              </a:lnSpc>
              <a:spcBef>
                <a:spcPts val="600"/>
              </a:spcBef>
              <a:buSzPct val="50000"/>
              <a:buFont typeface="Wingdings" panose="05000000000000000000" pitchFamily="2" charset="2"/>
              <a:buChar char="q"/>
            </a:pPr>
            <a:r>
              <a:rPr lang="en-US" sz="2800" dirty="0"/>
              <a:t>Call 1-800-MEDICARE (1-800-633-4227); TTY 1-877-486-2048</a:t>
            </a:r>
          </a:p>
        </p:txBody>
      </p:sp>
      <p:pic>
        <p:nvPicPr>
          <p:cNvPr id="6" name="Picture 5" descr="Medicare card sample"/>
          <p:cNvPicPr>
            <a:picLocks noChangeAspect="1"/>
          </p:cNvPicPr>
          <p:nvPr/>
        </p:nvPicPr>
        <p:blipFill>
          <a:blip r:embed="rId4"/>
          <a:stretch>
            <a:fillRect/>
          </a:stretch>
        </p:blipFill>
        <p:spPr>
          <a:xfrm>
            <a:off x="8244322" y="1213485"/>
            <a:ext cx="3677602" cy="2377440"/>
          </a:xfrm>
          <a:prstGeom prst="rect">
            <a:avLst/>
          </a:prstGeom>
        </p:spPr>
      </p:pic>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4199760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Some People Must Take Action to Enroll in Medicare</a:t>
            </a:r>
          </a:p>
        </p:txBody>
      </p:sp>
      <p:sp>
        <p:nvSpPr>
          <p:cNvPr id="5" name="Content Placeholder 4"/>
          <p:cNvSpPr>
            <a:spLocks noGrp="1"/>
          </p:cNvSpPr>
          <p:nvPr>
            <p:ph idx="1"/>
          </p:nvPr>
        </p:nvSpPr>
        <p:spPr/>
        <p:txBody>
          <a:bodyPr/>
          <a:lstStyle/>
          <a:p>
            <a:pPr lvl="0" defTabSz="685800">
              <a:lnSpc>
                <a:spcPct val="100000"/>
              </a:lnSpc>
              <a:spcBef>
                <a:spcPts val="600"/>
              </a:spcBef>
              <a:defRPr/>
            </a:pPr>
            <a:r>
              <a:rPr lang="en-US" dirty="0">
                <a:solidFill>
                  <a:sysClr val="windowText" lastClr="000000"/>
                </a:solidFill>
              </a:rPr>
              <a:t>If you aren’t automatically enrolled in Part A and Part B</a:t>
            </a:r>
          </a:p>
          <a:p>
            <a:pPr marL="457200" lvl="1" indent="-228600" defTabSz="685800">
              <a:lnSpc>
                <a:spcPct val="100000"/>
              </a:lnSpc>
              <a:spcBef>
                <a:spcPts val="600"/>
              </a:spcBef>
              <a:defRPr/>
            </a:pPr>
            <a:r>
              <a:rPr lang="en-US" dirty="0">
                <a:solidFill>
                  <a:sysClr val="windowText" lastClr="000000"/>
                </a:solidFill>
              </a:rPr>
              <a:t>You need to enroll with Social Security</a:t>
            </a:r>
          </a:p>
          <a:p>
            <a:pPr marL="685800" lvl="2" indent="-228600" defTabSz="977900">
              <a:lnSpc>
                <a:spcPct val="100000"/>
              </a:lnSpc>
              <a:spcBef>
                <a:spcPts val="600"/>
              </a:spcBef>
              <a:buSzPct val="50000"/>
              <a:buFont typeface="Wingdings" panose="05000000000000000000" pitchFamily="2" charset="2"/>
              <a:buChar char="q"/>
              <a:defRPr/>
            </a:pPr>
            <a:r>
              <a:rPr lang="en-US" dirty="0">
                <a:solidFill>
                  <a:sysClr val="windowText" lastClr="000000"/>
                </a:solidFill>
              </a:rPr>
              <a:t>Visit </a:t>
            </a:r>
            <a:r>
              <a:rPr lang="en-US" dirty="0">
                <a:solidFill>
                  <a:sysClr val="windowText" lastClr="000000"/>
                </a:solidFill>
                <a:hlinkClick r:id="rId3"/>
              </a:rPr>
              <a:t>socialsecurity.gov</a:t>
            </a:r>
            <a:r>
              <a:rPr lang="en-US" dirty="0">
                <a:solidFill>
                  <a:sysClr val="windowText" lastClr="000000"/>
                </a:solidFill>
              </a:rPr>
              <a:t>, or</a:t>
            </a:r>
          </a:p>
          <a:p>
            <a:pPr marL="685800" lvl="2" indent="-228600" defTabSz="977900">
              <a:lnSpc>
                <a:spcPct val="100000"/>
              </a:lnSpc>
              <a:spcBef>
                <a:spcPts val="600"/>
              </a:spcBef>
              <a:buSzPct val="50000"/>
              <a:buFont typeface="Wingdings" panose="05000000000000000000" pitchFamily="2" charset="2"/>
              <a:buChar char="q"/>
              <a:defRPr/>
            </a:pPr>
            <a:r>
              <a:rPr lang="en-US" dirty="0">
                <a:solidFill>
                  <a:sysClr val="windowText" lastClr="000000"/>
                </a:solidFill>
              </a:rPr>
              <a:t>Call 1-800-772-1213; TTY: 1-800-325-0778</a:t>
            </a:r>
          </a:p>
          <a:p>
            <a:pPr marL="457200" lvl="1" indent="-228600" defTabSz="685800">
              <a:lnSpc>
                <a:spcPct val="100000"/>
              </a:lnSpc>
              <a:spcBef>
                <a:spcPts val="600"/>
              </a:spcBef>
              <a:defRPr/>
            </a:pPr>
            <a:r>
              <a:rPr lang="en-US" dirty="0">
                <a:solidFill>
                  <a:sysClr val="windowText" lastClr="000000"/>
                </a:solidFill>
              </a:rPr>
              <a:t>If retired from a railroad, enroll with the RRB</a:t>
            </a:r>
          </a:p>
          <a:p>
            <a:pPr marL="685800" lvl="2" indent="-228600" defTabSz="977900">
              <a:lnSpc>
                <a:spcPct val="100000"/>
              </a:lnSpc>
              <a:spcBef>
                <a:spcPts val="600"/>
              </a:spcBef>
              <a:buSzPct val="50000"/>
              <a:buFont typeface="Wingdings" panose="05000000000000000000" pitchFamily="2" charset="2"/>
              <a:buChar char="q"/>
              <a:defRPr/>
            </a:pPr>
            <a:r>
              <a:rPr lang="en-US" dirty="0">
                <a:solidFill>
                  <a:sysClr val="windowText" lastClr="000000"/>
                </a:solidFill>
              </a:rPr>
              <a:t>Call your local RRB office at 1‑877‑772‑5772; </a:t>
            </a:r>
            <a:br>
              <a:rPr lang="en-US" dirty="0">
                <a:solidFill>
                  <a:sysClr val="windowText" lastClr="000000"/>
                </a:solidFill>
              </a:rPr>
            </a:br>
            <a:r>
              <a:rPr lang="en-US" dirty="0">
                <a:solidFill>
                  <a:sysClr val="windowText" lastClr="000000"/>
                </a:solidFill>
              </a:rPr>
              <a:t>TTY: 1-312-751-4701</a:t>
            </a:r>
          </a:p>
          <a:p>
            <a:pPr marL="97235" lvl="0" indent="0" defTabSz="685800">
              <a:lnSpc>
                <a:spcPct val="100000"/>
              </a:lnSpc>
              <a:spcBef>
                <a:spcPts val="600"/>
              </a:spcBef>
              <a:buNone/>
              <a:defRPr/>
            </a:pPr>
            <a:endParaRPr lang="en-US" sz="2800" b="1" dirty="0">
              <a:solidFill>
                <a:sysClr val="windowText" lastClr="000000"/>
              </a:solidFill>
            </a:endParaRPr>
          </a:p>
          <a:p>
            <a:pPr marL="97235" lvl="0" indent="0" defTabSz="685800">
              <a:lnSpc>
                <a:spcPct val="100000"/>
              </a:lnSpc>
              <a:spcBef>
                <a:spcPts val="600"/>
              </a:spcBef>
              <a:buNone/>
              <a:defRPr/>
            </a:pPr>
            <a:r>
              <a:rPr lang="en-US" sz="2800" b="1" dirty="0">
                <a:solidFill>
                  <a:sysClr val="windowText" lastClr="000000"/>
                </a:solidFill>
              </a:rPr>
              <a:t>NOTE</a:t>
            </a:r>
            <a:r>
              <a:rPr lang="en-US" sz="2800" dirty="0">
                <a:solidFill>
                  <a:sysClr val="windowText" lastClr="000000"/>
                </a:solidFill>
              </a:rPr>
              <a:t>: The age for full Social Security retirement benefits is increasing. Medicare eligibility age is still 65.</a:t>
            </a:r>
          </a:p>
        </p:txBody>
      </p:sp>
      <p:pic>
        <p:nvPicPr>
          <p:cNvPr id="6" name="Picture 5" title="graphic of action button"/>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10600" y="2153704"/>
            <a:ext cx="3008534" cy="2468880"/>
          </a:xfrm>
          <a:prstGeom prst="rect">
            <a:avLst/>
          </a:prstGeom>
        </p:spPr>
      </p:pic>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71615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
        <p:nvSpPr>
          <p:cNvPr id="4" name="Title 3"/>
          <p:cNvSpPr>
            <a:spLocks noGrp="1"/>
          </p:cNvSpPr>
          <p:nvPr>
            <p:ph type="title"/>
          </p:nvPr>
        </p:nvSpPr>
        <p:spPr/>
        <p:txBody>
          <a:bodyPr/>
          <a:lstStyle/>
          <a:p>
            <a:r>
              <a:rPr lang="en-US" dirty="0"/>
              <a:t>When You Can Sign Up for Medicare</a:t>
            </a:r>
          </a:p>
        </p:txBody>
      </p:sp>
      <p:sp>
        <p:nvSpPr>
          <p:cNvPr id="5" name="Content Placeholder 4"/>
          <p:cNvSpPr>
            <a:spLocks noGrp="1"/>
          </p:cNvSpPr>
          <p:nvPr>
            <p:ph idx="1"/>
          </p:nvPr>
        </p:nvSpPr>
        <p:spPr>
          <a:xfrm>
            <a:off x="609601" y="1182004"/>
            <a:ext cx="11053010" cy="5174346"/>
          </a:xfrm>
        </p:spPr>
        <p:txBody>
          <a:bodyPr>
            <a:normAutofit/>
          </a:bodyPr>
          <a:lstStyle/>
          <a:p>
            <a:pPr marL="230188" lvl="0" indent="-230188" defTabSz="685800">
              <a:lnSpc>
                <a:spcPct val="100000"/>
              </a:lnSpc>
              <a:spcBef>
                <a:spcPts val="600"/>
              </a:spcBef>
            </a:pPr>
            <a:r>
              <a:rPr lang="en-US" b="1" dirty="0"/>
              <a:t>If you don’t already have Medicare</a:t>
            </a:r>
          </a:p>
          <a:p>
            <a:pPr marL="461963" lvl="1" indent="-231775" defTabSz="685800">
              <a:lnSpc>
                <a:spcPct val="100000"/>
              </a:lnSpc>
              <a:spcBef>
                <a:spcPts val="600"/>
              </a:spcBef>
            </a:pPr>
            <a:r>
              <a:rPr lang="en-US" dirty="0"/>
              <a:t>Initial Enrollment Period (IEP)</a:t>
            </a:r>
          </a:p>
          <a:p>
            <a:pPr marL="461963" lvl="1" indent="-231775" defTabSz="685800">
              <a:lnSpc>
                <a:spcPct val="100000"/>
              </a:lnSpc>
              <a:spcBef>
                <a:spcPts val="600"/>
              </a:spcBef>
            </a:pPr>
            <a:r>
              <a:rPr lang="en-US" dirty="0"/>
              <a:t>Special Enrollment Period (SEP) (in certain circumstances)</a:t>
            </a:r>
          </a:p>
          <a:p>
            <a:pPr marL="461963" lvl="1" indent="-231775" defTabSz="685800">
              <a:lnSpc>
                <a:spcPct val="100000"/>
              </a:lnSpc>
              <a:spcBef>
                <a:spcPts val="600"/>
              </a:spcBef>
            </a:pPr>
            <a:r>
              <a:rPr lang="en-US" dirty="0"/>
              <a:t>General Enrollment Period (GEP)</a:t>
            </a:r>
          </a:p>
          <a:p>
            <a:pPr marL="230188" lvl="0" indent="-230188" defTabSz="685800">
              <a:lnSpc>
                <a:spcPct val="100000"/>
              </a:lnSpc>
              <a:spcBef>
                <a:spcPts val="600"/>
              </a:spcBef>
            </a:pPr>
            <a:r>
              <a:rPr lang="en-US" b="1" dirty="0"/>
              <a:t>If you already have Medicare (to make changes to how you get your coverage)</a:t>
            </a:r>
          </a:p>
          <a:p>
            <a:pPr marL="461963" lvl="1" indent="-231775" defTabSz="685800">
              <a:lnSpc>
                <a:spcPct val="100000"/>
              </a:lnSpc>
              <a:spcBef>
                <a:spcPts val="600"/>
              </a:spcBef>
            </a:pPr>
            <a:r>
              <a:rPr lang="en-US" dirty="0"/>
              <a:t>Yearly Open Enrollment Period (OEP)</a:t>
            </a:r>
          </a:p>
          <a:p>
            <a:pPr marL="461963" lvl="1" indent="-231775" defTabSz="685800">
              <a:lnSpc>
                <a:spcPct val="100000"/>
              </a:lnSpc>
              <a:spcBef>
                <a:spcPts val="600"/>
              </a:spcBef>
            </a:pPr>
            <a:r>
              <a:rPr lang="en-US" dirty="0"/>
              <a:t>Medicare Advantage OEP</a:t>
            </a:r>
          </a:p>
          <a:p>
            <a:pPr marL="461963" lvl="1" indent="-231775" defTabSz="685800">
              <a:lnSpc>
                <a:spcPct val="100000"/>
              </a:lnSpc>
              <a:spcBef>
                <a:spcPts val="600"/>
              </a:spcBef>
            </a:pPr>
            <a:r>
              <a:rPr lang="en-US" dirty="0"/>
              <a:t>5-star Enrollment Period</a:t>
            </a:r>
          </a:p>
          <a:p>
            <a:pPr marL="461963" lvl="1" indent="-231775" defTabSz="685800">
              <a:lnSpc>
                <a:spcPct val="100000"/>
              </a:lnSpc>
              <a:spcBef>
                <a:spcPts val="600"/>
              </a:spcBef>
            </a:pPr>
            <a:r>
              <a:rPr lang="en-US" dirty="0"/>
              <a:t>SEP (in certain circumstances)</a:t>
            </a:r>
          </a:p>
        </p:txBody>
      </p:sp>
    </p:spTree>
    <p:extLst>
      <p:ext uri="{BB962C8B-B14F-4D97-AF65-F5344CB8AC3E}">
        <p14:creationId xmlns:p14="http://schemas.microsoft.com/office/powerpoint/2010/main" val="1665980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Initial Enrollment Period (IEP)</a:t>
            </a:r>
          </a:p>
        </p:txBody>
      </p:sp>
      <p:pic>
        <p:nvPicPr>
          <p:cNvPr id="7" name="Picture 6" descr="Initial Enrollment Period 7-month period calendar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192" y="1074599"/>
            <a:ext cx="9025458" cy="2468880"/>
          </a:xfrm>
          <a:prstGeom prst="rect">
            <a:avLst/>
          </a:prstGeom>
        </p:spPr>
      </p:pic>
      <p:sp>
        <p:nvSpPr>
          <p:cNvPr id="6" name="Content Placeholder 7"/>
          <p:cNvSpPr txBox="1">
            <a:spLocks/>
          </p:cNvSpPr>
          <p:nvPr/>
        </p:nvSpPr>
        <p:spPr>
          <a:xfrm>
            <a:off x="838200" y="3406140"/>
            <a:ext cx="11083724" cy="29502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During your IEP you can enroll/join:</a:t>
            </a:r>
          </a:p>
          <a:p>
            <a:pPr marL="341313" marR="0" lvl="1" indent="-341313" algn="l" defTabSz="68575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Part A </a:t>
            </a:r>
          </a:p>
          <a:p>
            <a:pPr marL="341313" marR="0" lvl="1" indent="-341313" algn="l" defTabSz="68575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Part B</a:t>
            </a:r>
          </a:p>
          <a:p>
            <a:pPr marL="341313" marR="0" lvl="1" indent="-341313" algn="l" defTabSz="68575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 (if you have Part A and Part B) </a:t>
            </a:r>
          </a:p>
          <a:p>
            <a:pPr marL="341313" marR="0" lvl="1" indent="-341313" algn="l" defTabSz="68575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Part D (if you have Part A and/or Part B)</a:t>
            </a:r>
          </a:p>
          <a:p>
            <a:pPr marL="0" marR="0" lvl="1" indent="0" algn="l" defTabSz="68575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You can buy a Medigap policy (must have Part A and Part B, but not MA). Medigap OEP lasts 6 months from when you’re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both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65 and have Part B </a:t>
            </a:r>
          </a:p>
        </p:txBody>
      </p:sp>
      <p:sp>
        <p:nvSpPr>
          <p:cNvPr id="8" name="TextBox 7" descr="No late enrollment penalties" title="Text box"/>
          <p:cNvSpPr txBox="1"/>
          <p:nvPr/>
        </p:nvSpPr>
        <p:spPr>
          <a:xfrm>
            <a:off x="8153400" y="3887470"/>
            <a:ext cx="3073891" cy="707886"/>
          </a:xfrm>
          <a:prstGeom prst="rect">
            <a:avLst/>
          </a:prstGeom>
          <a:solidFill>
            <a:srgbClr val="25B21E"/>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rPr>
              <a:t>No late enrollment penalties</a:t>
            </a: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881980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Special Enrollment Period (SEP)</a:t>
            </a:r>
          </a:p>
        </p:txBody>
      </p:sp>
      <p:sp>
        <p:nvSpPr>
          <p:cNvPr id="6" name="Content Placeholder 7"/>
          <p:cNvSpPr txBox="1">
            <a:spLocks/>
          </p:cNvSpPr>
          <p:nvPr/>
        </p:nvSpPr>
        <p:spPr>
          <a:xfrm>
            <a:off x="552450" y="2663675"/>
            <a:ext cx="10839450" cy="36926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8-Month period when you can enroll in:</a:t>
            </a:r>
          </a:p>
          <a:p>
            <a:pPr marL="228600" marR="0" lvl="0" indent="-2286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Part A</a:t>
            </a:r>
          </a:p>
          <a:p>
            <a:pPr marL="228600" marR="0" lvl="0" indent="-2286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Part B</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you enroll during SEP, you can enroll in: </a:t>
            </a:r>
          </a:p>
          <a:p>
            <a:pPr marL="228600" marR="0" lvl="1" indent="-2286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 (must have Part A and Part B)</a:t>
            </a:r>
          </a:p>
          <a:p>
            <a:pPr marL="228600" marR="0" lvl="1" indent="-2286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Part D (Part A and/or Part B)</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 have 6 months from the Part B effective date to buy a Medigap policy (must have Part A and Part B)</a:t>
            </a:r>
          </a:p>
        </p:txBody>
      </p:sp>
      <p:grpSp>
        <p:nvGrpSpPr>
          <p:cNvPr id="7" name="Group 6" descr="Calendar graphic for SEP "/>
          <p:cNvGrpSpPr/>
          <p:nvPr/>
        </p:nvGrpSpPr>
        <p:grpSpPr>
          <a:xfrm>
            <a:off x="623455" y="626519"/>
            <a:ext cx="10577945" cy="2599155"/>
            <a:chOff x="813955" y="925095"/>
            <a:chExt cx="10577945" cy="2599155"/>
          </a:xfrm>
        </p:grpSpPr>
        <p:graphicFrame>
          <p:nvGraphicFramePr>
            <p:cNvPr id="8" name="Diagram 7" descr="Text box" title="Medicare Special Enrollment Period (SEP)"/>
            <p:cNvGraphicFramePr/>
            <p:nvPr>
              <p:extLst>
                <p:ext uri="{D42A27DB-BD31-4B8C-83A1-F6EECF244321}">
                  <p14:modId xmlns:p14="http://schemas.microsoft.com/office/powerpoint/2010/main" val="2792275297"/>
                </p:ext>
              </p:extLst>
            </p:nvPr>
          </p:nvGraphicFramePr>
          <p:xfrm>
            <a:off x="813955" y="1447237"/>
            <a:ext cx="2380772" cy="1395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descr="Calendar" title="Medicare Special Enrollment Period (SEP)"/>
            <p:cNvGraphicFramePr/>
            <p:nvPr>
              <p:extLst>
                <p:ext uri="{D42A27DB-BD31-4B8C-83A1-F6EECF244321}">
                  <p14:modId xmlns:p14="http://schemas.microsoft.com/office/powerpoint/2010/main" val="895087512"/>
                </p:ext>
              </p:extLst>
            </p:nvPr>
          </p:nvGraphicFramePr>
          <p:xfrm>
            <a:off x="3232829" y="925095"/>
            <a:ext cx="8159071" cy="25991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10" name="TextBox 9" descr="Text box" title="Medicare Special Enrollment Period (SEP)"/>
          <p:cNvSpPr txBox="1"/>
          <p:nvPr/>
        </p:nvSpPr>
        <p:spPr>
          <a:xfrm>
            <a:off x="8541633" y="2946571"/>
            <a:ext cx="1945975" cy="923330"/>
          </a:xfrm>
          <a:prstGeom prst="rect">
            <a:avLst/>
          </a:prstGeom>
          <a:solidFill>
            <a:srgbClr val="25B21E"/>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rPr>
              <a:t>Usually no late enrollment penalties</a:t>
            </a: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75085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General Enrollment Period (GEP)</a:t>
            </a:r>
          </a:p>
        </p:txBody>
      </p:sp>
      <p:grpSp>
        <p:nvGrpSpPr>
          <p:cNvPr id="7" name="Group 6" descr="Calendar graphic for GEP"/>
          <p:cNvGrpSpPr/>
          <p:nvPr/>
        </p:nvGrpSpPr>
        <p:grpSpPr>
          <a:xfrm>
            <a:off x="838200" y="1222280"/>
            <a:ext cx="10001250" cy="2813803"/>
            <a:chOff x="177800" y="1450808"/>
            <a:chExt cx="8638312" cy="2813803"/>
          </a:xfrm>
        </p:grpSpPr>
        <p:graphicFrame>
          <p:nvGraphicFramePr>
            <p:cNvPr id="8" name="Diagram 7" descr="calendar" title="General Enrollment Period"/>
            <p:cNvGraphicFramePr/>
            <p:nvPr>
              <p:extLst>
                <p:ext uri="{D42A27DB-BD31-4B8C-83A1-F6EECF244321}">
                  <p14:modId xmlns:p14="http://schemas.microsoft.com/office/powerpoint/2010/main" val="1095113834"/>
                </p:ext>
              </p:extLst>
            </p:nvPr>
          </p:nvGraphicFramePr>
          <p:xfrm>
            <a:off x="177800" y="1490081"/>
            <a:ext cx="5869133" cy="1113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descr="Coverage beings on July 1" title="GEP Calendar"/>
            <p:cNvGraphicFramePr/>
            <p:nvPr>
              <p:extLst>
                <p:ext uri="{D42A27DB-BD31-4B8C-83A1-F6EECF244321}">
                  <p14:modId xmlns:p14="http://schemas.microsoft.com/office/powerpoint/2010/main" val="2886768769"/>
                </p:ext>
              </p:extLst>
            </p:nvPr>
          </p:nvGraphicFramePr>
          <p:xfrm>
            <a:off x="6701561" y="1450808"/>
            <a:ext cx="1991591" cy="15046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descr="You may have late enrollment penalties" title="Text box"/>
            <p:cNvSpPr txBox="1"/>
            <p:nvPr/>
          </p:nvSpPr>
          <p:spPr>
            <a:xfrm>
              <a:off x="6701561" y="3064282"/>
              <a:ext cx="2114551" cy="1200329"/>
            </a:xfrm>
            <a:prstGeom prst="rect">
              <a:avLst/>
            </a:prstGeom>
            <a:solidFill>
              <a:srgbClr val="FF000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May have late enrollment penalties</a:t>
              </a:r>
            </a:p>
          </p:txBody>
        </p:sp>
      </p:grpSp>
      <p:sp>
        <p:nvSpPr>
          <p:cNvPr id="6" name="Content Placeholder 7"/>
          <p:cNvSpPr txBox="1">
            <a:spLocks/>
          </p:cNvSpPr>
          <p:nvPr/>
        </p:nvSpPr>
        <p:spPr>
          <a:xfrm>
            <a:off x="838200" y="2544528"/>
            <a:ext cx="10500360" cy="351790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US" sz="3100" b="0" i="0" u="none" strike="noStrike" kern="1200" cap="none" spc="0" normalizeH="0" baseline="0" noProof="0" dirty="0">
                <a:ln>
                  <a:noFill/>
                </a:ln>
                <a:solidFill>
                  <a:prstClr val="black"/>
                </a:solidFill>
                <a:effectLst/>
                <a:uLnTx/>
                <a:uFillTx/>
                <a:latin typeface="Calibri" panose="020F0502020204030204"/>
                <a:ea typeface="+mn-ea"/>
                <a:cs typeface="+mn-cs"/>
              </a:rPr>
              <a:t>3-Month period each year during which you </a:t>
            </a:r>
            <a:br>
              <a:rPr kumimoji="0" lang="en-US" sz="3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100" b="0" i="0" u="none" strike="noStrike" kern="1200" cap="none" spc="0" normalizeH="0" baseline="0" noProof="0" dirty="0">
                <a:ln>
                  <a:noFill/>
                </a:ln>
                <a:solidFill>
                  <a:prstClr val="black"/>
                </a:solidFill>
                <a:effectLst/>
                <a:uLnTx/>
                <a:uFillTx/>
                <a:latin typeface="Calibri" panose="020F0502020204030204"/>
                <a:ea typeface="+mn-ea"/>
                <a:cs typeface="+mn-cs"/>
              </a:rPr>
              <a:t>can enroll/join:</a:t>
            </a:r>
          </a:p>
          <a:p>
            <a:pPr marL="277813" marR="0" lvl="1" indent="-277813" algn="l" defTabSz="9144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Part A (if you have to buy it)</a:t>
            </a:r>
          </a:p>
          <a:p>
            <a:pPr marL="277813" marR="0" lvl="1" indent="-277813" algn="l" defTabSz="9144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Part B</a:t>
            </a:r>
          </a:p>
          <a:p>
            <a:pPr marL="0" marR="0" lvl="0" indent="0" algn="l" defTabSz="685766" rtl="0" eaLnBrk="1" fontAlgn="auto" latinLnBrk="0" hangingPunct="1">
              <a:lnSpc>
                <a:spcPct val="120000"/>
              </a:lnSpc>
              <a:spcBef>
                <a:spcPts val="600"/>
              </a:spcBef>
              <a:spcAft>
                <a:spcPts val="0"/>
              </a:spcAft>
              <a:buClrTx/>
              <a:buSzTx/>
              <a:buFont typeface="Wingdings" panose="05000000000000000000" pitchFamily="2" charset="2"/>
              <a:buNone/>
              <a:tabLst/>
              <a:defRPr/>
            </a:pPr>
            <a:r>
              <a:rPr kumimoji="0" lang="en-US" sz="3100" b="0" i="0" u="none" strike="noStrike" kern="1200" cap="none" spc="0" normalizeH="0" baseline="0" noProof="0" dirty="0">
                <a:ln>
                  <a:noFill/>
                </a:ln>
                <a:solidFill>
                  <a:prstClr val="black"/>
                </a:solidFill>
                <a:effectLst/>
                <a:uLnTx/>
                <a:uFillTx/>
                <a:latin typeface="Calibri" panose="020F0502020204030204"/>
                <a:ea typeface="+mn-ea"/>
                <a:cs typeface="+mn-cs"/>
              </a:rPr>
              <a:t>If you enroll in Medicare during the GEP (dates above), from April 1–June 30, you can sign up for:</a:t>
            </a:r>
          </a:p>
          <a:p>
            <a:pPr marL="284163" marR="0" lvl="1" indent="-284163" algn="l" defTabSz="685766"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MA (if you have Part A and Part B)</a:t>
            </a:r>
          </a:p>
          <a:p>
            <a:pPr marL="284163" marR="0" lvl="1" indent="-284163" algn="l" defTabSz="685766"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Part D (if you have Part A and/or Part B)</a:t>
            </a:r>
          </a:p>
        </p:txBody>
      </p:sp>
      <p:grpSp>
        <p:nvGrpSpPr>
          <p:cNvPr id="5" name="Group 4" descr="April 1-June 30 calendar graphic for signing up for MA and Part D"/>
          <p:cNvGrpSpPr/>
          <p:nvPr/>
        </p:nvGrpSpPr>
        <p:grpSpPr>
          <a:xfrm>
            <a:off x="5349239" y="4700139"/>
            <a:ext cx="6014270" cy="835131"/>
            <a:chOff x="5577839" y="4639179"/>
            <a:chExt cx="6014270" cy="835131"/>
          </a:xfrm>
          <a:solidFill>
            <a:schemeClr val="accent1"/>
          </a:solidFill>
        </p:grpSpPr>
        <p:graphicFrame>
          <p:nvGraphicFramePr>
            <p:cNvPr id="12" name="Diagram 11" descr="calendar" title="General Enrollment Period"/>
            <p:cNvGraphicFramePr/>
            <p:nvPr>
              <p:extLst>
                <p:ext uri="{D42A27DB-BD31-4B8C-83A1-F6EECF244321}">
                  <p14:modId xmlns:p14="http://schemas.microsoft.com/office/powerpoint/2010/main" val="2064272193"/>
                </p:ext>
              </p:extLst>
            </p:nvPr>
          </p:nvGraphicFramePr>
          <p:xfrm>
            <a:off x="5577839" y="4646800"/>
            <a:ext cx="4548127" cy="68805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agram 12" descr="Coverage beings on July 1" title="GEP Calendar"/>
            <p:cNvGraphicFramePr/>
            <p:nvPr>
              <p:extLst>
                <p:ext uri="{D42A27DB-BD31-4B8C-83A1-F6EECF244321}">
                  <p14:modId xmlns:p14="http://schemas.microsoft.com/office/powerpoint/2010/main" val="931094704"/>
                </p:ext>
              </p:extLst>
            </p:nvPr>
          </p:nvGraphicFramePr>
          <p:xfrm>
            <a:off x="10259270" y="4639179"/>
            <a:ext cx="1332839" cy="83513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188423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Contents</a:t>
            </a:r>
          </a:p>
        </p:txBody>
      </p:sp>
      <p:sp>
        <p:nvSpPr>
          <p:cNvPr id="9" name="Content Placeholder 2"/>
          <p:cNvSpPr>
            <a:spLocks noGrp="1"/>
          </p:cNvSpPr>
          <p:nvPr>
            <p:ph sz="half" idx="1"/>
          </p:nvPr>
        </p:nvSpPr>
        <p:spPr>
          <a:xfrm>
            <a:off x="1866142" y="1390567"/>
            <a:ext cx="7677807" cy="4786396"/>
          </a:xfrm>
        </p:spPr>
        <p:txBody>
          <a:bodyPr>
            <a:normAutofit/>
          </a:bodyPr>
          <a:lstStyle/>
          <a:p>
            <a:pPr marL="0" indent="0">
              <a:buNone/>
            </a:pPr>
            <a:r>
              <a:rPr lang="en-US" sz="2000" b="1" dirty="0"/>
              <a:t>Lesson 1</a:t>
            </a:r>
            <a:r>
              <a:rPr lang="en-US" sz="2000" dirty="0"/>
              <a:t>—What’s Medicare?......................................................................</a:t>
            </a:r>
          </a:p>
          <a:p>
            <a:pPr marL="1143000" indent="-1143000">
              <a:buNone/>
            </a:pPr>
            <a:r>
              <a:rPr lang="en-US" sz="2000" b="1" dirty="0"/>
              <a:t>Lesson 2</a:t>
            </a:r>
            <a:r>
              <a:rPr lang="en-US" sz="2000" dirty="0"/>
              <a:t>—Original Medicare—Part A (Hospital Insurance) and Part B (Medical Insurance)..….…………………………………………………….......</a:t>
            </a:r>
          </a:p>
          <a:p>
            <a:pPr marL="0" indent="0">
              <a:buNone/>
            </a:pPr>
            <a:r>
              <a:rPr lang="en-US" sz="2000" b="1" dirty="0"/>
              <a:t>Lesson 3</a:t>
            </a:r>
            <a:r>
              <a:rPr lang="en-US" sz="2000" dirty="0"/>
              <a:t>—Medicare Supplement Insurance (Medigap) Policies................</a:t>
            </a:r>
          </a:p>
          <a:p>
            <a:pPr marL="0" indent="0">
              <a:buNone/>
            </a:pPr>
            <a:r>
              <a:rPr lang="en-US" sz="2000" b="1" dirty="0"/>
              <a:t>Lesson 4</a:t>
            </a:r>
            <a:r>
              <a:rPr lang="en-US" sz="2000" dirty="0"/>
              <a:t>—Medicare Prescription Drug Coverage (Part D)..........................</a:t>
            </a:r>
          </a:p>
          <a:p>
            <a:pPr marL="0" indent="0">
              <a:buNone/>
            </a:pPr>
            <a:r>
              <a:rPr lang="en-US" sz="2000" b="1" dirty="0"/>
              <a:t>Lesson 5</a:t>
            </a:r>
            <a:r>
              <a:rPr lang="en-US" sz="2000" dirty="0"/>
              <a:t>—Medicare Advantage (Part C).....................................................</a:t>
            </a:r>
          </a:p>
          <a:p>
            <a:pPr marL="0" indent="0">
              <a:buNone/>
            </a:pPr>
            <a:r>
              <a:rPr lang="en-US" sz="2000" b="1" dirty="0"/>
              <a:t>Lesson 6</a:t>
            </a:r>
            <a:r>
              <a:rPr lang="en-US" sz="2000" dirty="0"/>
              <a:t>—Medicare and the Health Insurance Marketplace®...................</a:t>
            </a:r>
          </a:p>
          <a:p>
            <a:pPr marL="0" indent="0">
              <a:buNone/>
            </a:pPr>
            <a:r>
              <a:rPr lang="en-US" sz="2000" b="1" dirty="0"/>
              <a:t>Lesson 7</a:t>
            </a:r>
            <a:r>
              <a:rPr lang="en-US" sz="2000" dirty="0"/>
              <a:t>—Help for People With Limited Income and Resources...............</a:t>
            </a:r>
          </a:p>
          <a:p>
            <a:pPr marL="0" indent="0">
              <a:buNone/>
            </a:pPr>
            <a:r>
              <a:rPr lang="en-US" sz="2000" dirty="0"/>
              <a:t>Helpful Websites..........................................................................................</a:t>
            </a:r>
          </a:p>
          <a:p>
            <a:pPr marL="0" indent="0">
              <a:buNone/>
            </a:pPr>
            <a:r>
              <a:rPr lang="en-US" sz="2000" dirty="0"/>
              <a:t>Key Points to Remember .............................................................................</a:t>
            </a:r>
          </a:p>
          <a:p>
            <a:pPr marL="0" indent="0">
              <a:buNone/>
            </a:pPr>
            <a:r>
              <a:rPr lang="en-US" sz="2000" dirty="0"/>
              <a:t>Acronyms.....................................................................................................</a:t>
            </a:r>
          </a:p>
        </p:txBody>
      </p:sp>
      <p:sp>
        <p:nvSpPr>
          <p:cNvPr id="10" name="Content Placeholder 3"/>
          <p:cNvSpPr txBox="1">
            <a:spLocks/>
          </p:cNvSpPr>
          <p:nvPr/>
        </p:nvSpPr>
        <p:spPr>
          <a:xfrm>
            <a:off x="9066385" y="1390567"/>
            <a:ext cx="1200150" cy="4786396"/>
          </a:xfrm>
          <a:prstGeom prst="rect">
            <a:avLst/>
          </a:prstGeom>
        </p:spPr>
        <p:txBody>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Wingdings" pitchFamily="2" charset="2"/>
              <a:buNone/>
            </a:pPr>
            <a:r>
              <a:rPr lang="en-US" sz="2000" dirty="0"/>
              <a:t>4-24</a:t>
            </a:r>
            <a:br>
              <a:rPr lang="en-US" sz="2000" dirty="0"/>
            </a:br>
            <a:endParaRPr lang="en-US" sz="2000" dirty="0"/>
          </a:p>
          <a:p>
            <a:pPr marL="0" indent="0" algn="r">
              <a:buFont typeface="Wingdings" pitchFamily="2" charset="2"/>
              <a:buNone/>
            </a:pPr>
            <a:r>
              <a:rPr lang="en-US" sz="2000" dirty="0"/>
              <a:t>25-43</a:t>
            </a:r>
          </a:p>
          <a:p>
            <a:pPr marL="0" indent="0" algn="r">
              <a:buFont typeface="Wingdings" pitchFamily="2" charset="2"/>
              <a:buNone/>
            </a:pPr>
            <a:r>
              <a:rPr lang="en-US" sz="2000" dirty="0"/>
              <a:t>44-51</a:t>
            </a:r>
          </a:p>
          <a:p>
            <a:pPr marL="0" indent="0" algn="r">
              <a:buFont typeface="Wingdings" pitchFamily="2" charset="2"/>
              <a:buNone/>
            </a:pPr>
            <a:r>
              <a:rPr lang="en-US" sz="2000" dirty="0"/>
              <a:t>52-65</a:t>
            </a:r>
          </a:p>
          <a:p>
            <a:pPr marL="0" indent="0" algn="r">
              <a:buFont typeface="Wingdings" pitchFamily="2" charset="2"/>
              <a:buNone/>
            </a:pPr>
            <a:r>
              <a:rPr lang="en-US" sz="2000" dirty="0"/>
              <a:t>66-78</a:t>
            </a:r>
          </a:p>
          <a:p>
            <a:pPr marL="0" indent="0" algn="r">
              <a:buFont typeface="Wingdings" pitchFamily="2" charset="2"/>
              <a:buNone/>
            </a:pPr>
            <a:r>
              <a:rPr lang="en-US" sz="2000" dirty="0"/>
              <a:t>79-84</a:t>
            </a:r>
          </a:p>
          <a:p>
            <a:pPr marL="0" indent="0" algn="r">
              <a:buFont typeface="Wingdings" pitchFamily="2" charset="2"/>
              <a:buNone/>
            </a:pPr>
            <a:r>
              <a:rPr lang="en-US" sz="2000" dirty="0"/>
              <a:t>85-93</a:t>
            </a:r>
          </a:p>
          <a:p>
            <a:pPr marL="0" indent="0" algn="r">
              <a:buFont typeface="Wingdings" pitchFamily="2" charset="2"/>
              <a:buNone/>
            </a:pPr>
            <a:r>
              <a:rPr lang="en-US" sz="2000" dirty="0"/>
              <a:t>94</a:t>
            </a:r>
          </a:p>
          <a:p>
            <a:pPr marL="0" indent="0" algn="r">
              <a:buFont typeface="Wingdings" pitchFamily="2" charset="2"/>
              <a:buNone/>
            </a:pPr>
            <a:r>
              <a:rPr lang="en-US" sz="2000" dirty="0"/>
              <a:t>95</a:t>
            </a:r>
          </a:p>
          <a:p>
            <a:pPr marL="0" indent="0" algn="r">
              <a:buFont typeface="Wingdings" pitchFamily="2" charset="2"/>
              <a:buNone/>
            </a:pPr>
            <a:r>
              <a:rPr lang="en-US" sz="2000" dirty="0"/>
              <a:t>96-98</a:t>
            </a:r>
          </a:p>
        </p:txBody>
      </p:sp>
      <p:sp>
        <p:nvSpPr>
          <p:cNvPr id="2" name="Date Placeholder 1">
            <a:extLst>
              <a:ext uri="{FF2B5EF4-FFF2-40B4-BE49-F238E27FC236}">
                <a16:creationId xmlns:a16="http://schemas.microsoft.com/office/drawing/2014/main" id="{B04D0148-BAB7-A547-9D22-39BCBAEDAD6D}"/>
              </a:ext>
            </a:extLst>
          </p:cNvPr>
          <p:cNvSpPr>
            <a:spLocks noGrp="1"/>
          </p:cNvSpPr>
          <p:nvPr>
            <p:ph type="dt" sz="half" idx="10"/>
          </p:nvPr>
        </p:nvSpPr>
        <p:spPr/>
        <p:txBody>
          <a:bodyPr/>
          <a:lstStyle/>
          <a:p>
            <a:r>
              <a:rPr lang="en-US"/>
              <a:t>November 2020</a:t>
            </a:r>
            <a:endParaRPr lang="en-US" dirty="0"/>
          </a:p>
        </p:txBody>
      </p:sp>
      <p:sp>
        <p:nvSpPr>
          <p:cNvPr id="3" name="Footer Placeholder 2">
            <a:extLst>
              <a:ext uri="{FF2B5EF4-FFF2-40B4-BE49-F238E27FC236}">
                <a16:creationId xmlns:a16="http://schemas.microsoft.com/office/drawing/2014/main" id="{87A1909C-8072-B843-A186-999E32FE69CC}"/>
              </a:ext>
            </a:extLst>
          </p:cNvPr>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163212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Yearly Open Enrollment (OEP) for People with Medicare</a:t>
            </a:r>
          </a:p>
        </p:txBody>
      </p:sp>
      <p:grpSp>
        <p:nvGrpSpPr>
          <p:cNvPr id="7" name="Group 6" descr="Yearly OEP calendar graphic"/>
          <p:cNvGrpSpPr/>
          <p:nvPr/>
        </p:nvGrpSpPr>
        <p:grpSpPr>
          <a:xfrm>
            <a:off x="838200" y="1181100"/>
            <a:ext cx="9867900" cy="2114550"/>
            <a:chOff x="1151277" y="1181100"/>
            <a:chExt cx="7534231" cy="1626346"/>
          </a:xfrm>
        </p:grpSpPr>
        <p:graphicFrame>
          <p:nvGraphicFramePr>
            <p:cNvPr id="8" name="Diagram 7" descr="calendar" title="Yearly Open Enrollment Period (OEP) for People with Medicare"/>
            <p:cNvGraphicFramePr/>
            <p:nvPr>
              <p:extLst>
                <p:ext uri="{D42A27DB-BD31-4B8C-83A1-F6EECF244321}">
                  <p14:modId xmlns:p14="http://schemas.microsoft.com/office/powerpoint/2010/main" val="1920031996"/>
                </p:ext>
              </p:extLst>
            </p:nvPr>
          </p:nvGraphicFramePr>
          <p:xfrm>
            <a:off x="1151277" y="1192524"/>
            <a:ext cx="5678632" cy="1202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descr="Calendar" title="Yearly Open Enrollment Period (OEP) for People with Medicare"/>
            <p:cNvGraphicFramePr/>
            <p:nvPr>
              <p:extLst>
                <p:ext uri="{D42A27DB-BD31-4B8C-83A1-F6EECF244321}">
                  <p14:modId xmlns:p14="http://schemas.microsoft.com/office/powerpoint/2010/main" val="3188065819"/>
                </p:ext>
              </p:extLst>
            </p:nvPr>
          </p:nvGraphicFramePr>
          <p:xfrm>
            <a:off x="6959759" y="1181100"/>
            <a:ext cx="1725749" cy="16263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6" name="Content Placeholder 7"/>
          <p:cNvSpPr txBox="1">
            <a:spLocks/>
          </p:cNvSpPr>
          <p:nvPr/>
        </p:nvSpPr>
        <p:spPr>
          <a:xfrm>
            <a:off x="838200" y="3295650"/>
            <a:ext cx="10331370" cy="3060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1" indent="-2333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7</a:t>
            </a:r>
            <a:r>
              <a:rPr lang="en-US" dirty="0">
                <a:solidFill>
                  <a:prstClr val="black"/>
                </a:solidFill>
                <a:latin typeface="Calibri" panose="020F0502020204030204"/>
              </a:rPr>
              <a:t>-</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w</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eek</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eriod each year where you can enroll in,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disenroll</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or switch MA Plans or PDP Plans</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a:t>
            </a:r>
          </a:p>
          <a:p>
            <a:pPr marL="233363" marR="0" lvl="0" indent="-233363" algn="l" defTabSz="914400" rtl="0" eaLnBrk="1" fontAlgn="auto" latinLnBrk="0" hangingPunct="1">
              <a:lnSpc>
                <a:spcPct val="100000"/>
              </a:lnSpc>
              <a:spcBef>
                <a:spcPts val="600"/>
              </a:spcBef>
              <a:spcAft>
                <a:spcPts val="0"/>
              </a:spcAft>
              <a:buClrTx/>
              <a:buSzTx/>
              <a:tabLst/>
              <a:defRPr/>
            </a:pPr>
            <a:r>
              <a:rPr kumimoji="0" lang="en-US" sz="2800" b="0" i="0" u="none" strike="noStrike" kern="1200" cap="none" spc="-31" normalizeH="0" baseline="0" noProof="0" dirty="0">
                <a:ln>
                  <a:noFill/>
                </a:ln>
                <a:solidFill>
                  <a:prstClr val="black"/>
                </a:solidFill>
                <a:effectLst/>
                <a:uLnTx/>
                <a:uFillTx/>
                <a:latin typeface="Calibri" panose="020F0502020204030204"/>
                <a:ea typeface="+mn-ea"/>
                <a:cs typeface="+mn-cs"/>
              </a:rPr>
              <a:t>This is a time to review health and drug plan choices.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631698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Medicare Advantage Open Enrollment Period (MA OEP)</a:t>
            </a:r>
          </a:p>
        </p:txBody>
      </p:sp>
      <p:grpSp>
        <p:nvGrpSpPr>
          <p:cNvPr id="7" name="Group 6" descr="MA OEP calendar graphic"/>
          <p:cNvGrpSpPr/>
          <p:nvPr/>
        </p:nvGrpSpPr>
        <p:grpSpPr>
          <a:xfrm>
            <a:off x="984778" y="1117328"/>
            <a:ext cx="10045172" cy="1854472"/>
            <a:chOff x="984778" y="1117328"/>
            <a:chExt cx="10045172" cy="1854472"/>
          </a:xfrm>
        </p:grpSpPr>
        <p:graphicFrame>
          <p:nvGraphicFramePr>
            <p:cNvPr id="8" name="Diagram 7" descr="Calendar" title="Medicare Advantage (MA) Open Enrollment Period (MA OEP)"/>
            <p:cNvGraphicFramePr/>
            <p:nvPr>
              <p:extLst>
                <p:ext uri="{D42A27DB-BD31-4B8C-83A1-F6EECF244321}">
                  <p14:modId xmlns:p14="http://schemas.microsoft.com/office/powerpoint/2010/main" val="3892317623"/>
                </p:ext>
              </p:extLst>
            </p:nvPr>
          </p:nvGraphicFramePr>
          <p:xfrm>
            <a:off x="984778" y="1215799"/>
            <a:ext cx="6876813" cy="124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descr="Calendar" title="Medicare Advantage (MA) Open Enrollment Period (MA OEP)"/>
            <p:cNvGraphicFramePr/>
            <p:nvPr>
              <p:extLst>
                <p:ext uri="{D42A27DB-BD31-4B8C-83A1-F6EECF244321}">
                  <p14:modId xmlns:p14="http://schemas.microsoft.com/office/powerpoint/2010/main" val="3041559954"/>
                </p:ext>
              </p:extLst>
            </p:nvPr>
          </p:nvGraphicFramePr>
          <p:xfrm>
            <a:off x="8013991" y="1117328"/>
            <a:ext cx="3015959" cy="18544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6" name="Content Placeholder 6"/>
          <p:cNvSpPr txBox="1">
            <a:spLocks/>
          </p:cNvSpPr>
          <p:nvPr/>
        </p:nvSpPr>
        <p:spPr>
          <a:xfrm>
            <a:off x="838200" y="2724150"/>
            <a:ext cx="10331370" cy="36322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3-Month period each year during which you can:</a:t>
            </a:r>
          </a:p>
          <a:p>
            <a:pPr marL="233363" marR="0" lvl="1" indent="-233363" algn="l" defTabSz="914400" rtl="0" eaLnBrk="1" fontAlgn="auto" latinLnBrk="0" hangingPunct="1">
              <a:lnSpc>
                <a:spcPct val="110000"/>
              </a:lnSpc>
              <a:spcBef>
                <a:spcPts val="60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Switch MA Plans (Medicare Advantage</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Plan with prescription drug coverage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MA-PD) to MA, or MA to MA-PD)</a:t>
            </a:r>
          </a:p>
          <a:p>
            <a:pPr marL="233363" marR="0" lvl="1" indent="-233363" algn="l" defTabSz="914400" rtl="0" eaLnBrk="1" fontAlgn="auto" latinLnBrk="0" hangingPunct="1">
              <a:lnSpc>
                <a:spcPct val="110000"/>
              </a:lnSpc>
              <a:spcBef>
                <a:spcPts val="60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Drop MA Plan and return to Original Medicare</a:t>
            </a:r>
          </a:p>
          <a:p>
            <a:pPr marL="457200" marR="0" lvl="2" indent="-223838" algn="l" defTabSz="914400" rtl="0" eaLnBrk="1" fontAlgn="auto" latinLnBrk="0" hangingPunct="1">
              <a:lnSpc>
                <a:spcPct val="110000"/>
              </a:lnSpc>
              <a:spcBef>
                <a:spcPts val="600"/>
              </a:spcBef>
              <a:spcAft>
                <a:spcPts val="0"/>
              </a:spcAft>
              <a:buClrTx/>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If you do, you can enroll in a Part D plan</a:t>
            </a:r>
          </a:p>
          <a:p>
            <a:pPr marL="457200" marR="0" lvl="2" indent="-223838" algn="l" defTabSz="914400" rtl="0" eaLnBrk="1" fontAlgn="auto" latinLnBrk="0" hangingPunct="1">
              <a:lnSpc>
                <a:spcPct val="110000"/>
              </a:lnSpc>
              <a:spcBef>
                <a:spcPts val="600"/>
              </a:spcBef>
              <a:spcAft>
                <a:spcPts val="0"/>
              </a:spcAft>
              <a:buClrTx/>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You won’t have a Guaranteed Issue Right for a Medigap policy</a:t>
            </a:r>
          </a:p>
          <a:p>
            <a:pPr marL="0" marR="0" lvl="2" indent="0" algn="l" defTabSz="914400" rtl="0" eaLnBrk="1" fontAlgn="auto" latinLnBrk="0" hangingPunct="1">
              <a:lnSpc>
                <a:spcPct val="110000"/>
              </a:lnSpc>
              <a:spcBef>
                <a:spcPts val="600"/>
              </a:spcBef>
              <a:spcAft>
                <a:spcPts val="0"/>
              </a:spcAft>
              <a:buClrTx/>
              <a:buSzTx/>
              <a:buFont typeface="Wingdings" panose="05000000000000000000" pitchFamily="2" charset="2"/>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You must already be enrolled in an MA Plan (at any time) during the first 3 months of the year to use this enrollment period.</a:t>
            </a:r>
          </a:p>
          <a:p>
            <a:pPr marL="0" marR="0" lvl="2" indent="0" algn="l" defTabSz="914400" rtl="0" eaLnBrk="1" fontAlgn="auto" latinLnBrk="0" hangingPunct="1">
              <a:lnSpc>
                <a:spcPct val="110000"/>
              </a:lnSpc>
              <a:spcBef>
                <a:spcPts val="600"/>
              </a:spcBef>
              <a:spcAft>
                <a:spcPts val="0"/>
              </a:spcAft>
              <a:buClrTx/>
              <a:buSzTx/>
              <a:buFont typeface="Wingdings" panose="05000000000000000000" pitchFamily="2" charset="2"/>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Doesn’t apply to Medicare Savings Accounts (MSAs).</a:t>
            </a: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58785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5-Star Special Enrollment Period (SEP)</a:t>
            </a:r>
          </a:p>
        </p:txBody>
      </p:sp>
      <p:sp>
        <p:nvSpPr>
          <p:cNvPr id="5" name="Content Placeholder 4"/>
          <p:cNvSpPr>
            <a:spLocks noGrp="1"/>
          </p:cNvSpPr>
          <p:nvPr>
            <p:ph idx="1"/>
          </p:nvPr>
        </p:nvSpPr>
        <p:spPr/>
        <p:txBody>
          <a:bodyPr/>
          <a:lstStyle/>
          <a:p>
            <a:pPr marL="288925" lvl="2" indent="-288925">
              <a:lnSpc>
                <a:spcPct val="100000"/>
              </a:lnSpc>
              <a:spcBef>
                <a:spcPts val="600"/>
              </a:spcBef>
              <a:buFont typeface="Wingdings" pitchFamily="2" charset="2"/>
              <a:buChar char="§"/>
              <a:defRPr/>
            </a:pPr>
            <a:r>
              <a:rPr lang="en-US" sz="3200" dirty="0"/>
              <a:t>Can switch to 5-star MA Plan, PDP, or MA-PD </a:t>
            </a:r>
          </a:p>
          <a:p>
            <a:pPr marL="288925" lvl="2" indent="-288925">
              <a:lnSpc>
                <a:spcPct val="100000"/>
              </a:lnSpc>
              <a:spcBef>
                <a:spcPts val="600"/>
              </a:spcBef>
              <a:buFont typeface="Wingdings" pitchFamily="2" charset="2"/>
              <a:buChar char="§"/>
              <a:defRPr/>
            </a:pPr>
            <a:r>
              <a:rPr lang="en-US" sz="3200" dirty="0"/>
              <a:t>Enroll once per year from December 8–November 30</a:t>
            </a:r>
          </a:p>
          <a:p>
            <a:pPr marL="288925" lvl="2" indent="-288925">
              <a:lnSpc>
                <a:spcPct val="100000"/>
              </a:lnSpc>
              <a:spcBef>
                <a:spcPts val="600"/>
              </a:spcBef>
              <a:buFont typeface="Wingdings" pitchFamily="2" charset="2"/>
              <a:buChar char="§"/>
              <a:defRPr/>
            </a:pPr>
            <a:r>
              <a:rPr lang="en-US" sz="3200" dirty="0"/>
              <a:t>New plan starts 1</a:t>
            </a:r>
            <a:r>
              <a:rPr lang="en-US" sz="3200" baseline="30000" dirty="0"/>
              <a:t>st</a:t>
            </a:r>
            <a:r>
              <a:rPr lang="en-US" sz="3200" dirty="0"/>
              <a:t> day of month after enrolled </a:t>
            </a:r>
          </a:p>
          <a:p>
            <a:pPr marL="288925" lvl="2" indent="-288925">
              <a:lnSpc>
                <a:spcPct val="100000"/>
              </a:lnSpc>
              <a:spcBef>
                <a:spcPts val="600"/>
              </a:spcBef>
              <a:buFont typeface="Wingdings" pitchFamily="2" charset="2"/>
              <a:buChar char="§"/>
              <a:defRPr/>
            </a:pPr>
            <a:r>
              <a:rPr lang="en-US" sz="3200" dirty="0"/>
              <a:t>Star ratings given once per year</a:t>
            </a:r>
          </a:p>
          <a:p>
            <a:pPr marL="511175" lvl="1" indent="-228600">
              <a:lnSpc>
                <a:spcPct val="100000"/>
              </a:lnSpc>
              <a:spcBef>
                <a:spcPts val="600"/>
              </a:spcBef>
              <a:defRPr/>
            </a:pPr>
            <a:r>
              <a:rPr lang="en-US" dirty="0"/>
              <a:t>Ratings assigned in October and effective January 1</a:t>
            </a:r>
          </a:p>
          <a:p>
            <a:pPr marL="511175" lvl="1" indent="-228600">
              <a:lnSpc>
                <a:spcPct val="100000"/>
              </a:lnSpc>
              <a:spcBef>
                <a:spcPts val="600"/>
              </a:spcBef>
              <a:defRPr/>
            </a:pPr>
            <a:r>
              <a:rPr lang="en-US" dirty="0"/>
              <a:t>Use Medicare Plan Finder to see star ratings, visit </a:t>
            </a:r>
            <a:r>
              <a:rPr lang="en-US" dirty="0">
                <a:hlinkClick r:id="rId3"/>
              </a:rPr>
              <a:t>Medicare.gov/plan-compare</a:t>
            </a:r>
            <a:endParaRPr lang="en-US" dirty="0">
              <a:solidFill>
                <a:prstClr val="white"/>
              </a:solidFill>
            </a:endParaRPr>
          </a:p>
          <a:p>
            <a:pPr marL="739775" lvl="3" indent="-228600" eaLnBrk="0" fontAlgn="base" hangingPunct="0">
              <a:lnSpc>
                <a:spcPct val="100000"/>
              </a:lnSpc>
              <a:spcBef>
                <a:spcPts val="600"/>
              </a:spcBef>
              <a:buSzPct val="50000"/>
              <a:buFont typeface="Wingdings" pitchFamily="2" charset="2"/>
              <a:buChar char="q"/>
              <a:defRPr/>
            </a:pPr>
            <a:r>
              <a:rPr lang="en-US" sz="2400" spc="-20" dirty="0"/>
              <a:t>Look at Overall Star Rating to find eligible </a:t>
            </a:r>
            <a:r>
              <a:rPr lang="en-US" sz="2400" dirty="0"/>
              <a:t>plans</a:t>
            </a:r>
          </a:p>
        </p:txBody>
      </p:sp>
      <p:pic>
        <p:nvPicPr>
          <p:cNvPr id="6" name="Picture 2" descr="5-s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1569" y="3034283"/>
            <a:ext cx="968189"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403289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
        <p:nvSpPr>
          <p:cNvPr id="4" name="Title 3"/>
          <p:cNvSpPr>
            <a:spLocks noGrp="1"/>
          </p:cNvSpPr>
          <p:nvPr>
            <p:ph type="title"/>
          </p:nvPr>
        </p:nvSpPr>
        <p:spPr/>
        <p:txBody>
          <a:bodyPr/>
          <a:lstStyle/>
          <a:p>
            <a:r>
              <a:rPr lang="en-US" dirty="0"/>
              <a:t>Other Medicare Special Enrollment Periods (SEPs)</a:t>
            </a:r>
          </a:p>
        </p:txBody>
      </p:sp>
      <p:sp>
        <p:nvSpPr>
          <p:cNvPr id="5" name="Content Placeholder 4"/>
          <p:cNvSpPr>
            <a:spLocks noGrp="1"/>
          </p:cNvSpPr>
          <p:nvPr>
            <p:ph idx="1"/>
          </p:nvPr>
        </p:nvSpPr>
        <p:spPr/>
        <p:txBody>
          <a:bodyPr/>
          <a:lstStyle/>
          <a:p>
            <a:pPr marL="230188" lvl="0" indent="-230188" defTabSz="685800">
              <a:lnSpc>
                <a:spcPct val="100000"/>
              </a:lnSpc>
              <a:spcBef>
                <a:spcPts val="600"/>
              </a:spcBef>
            </a:pPr>
            <a:r>
              <a:rPr lang="en-US" sz="2800" dirty="0"/>
              <a:t>You move out of your plan’s service area</a:t>
            </a:r>
          </a:p>
          <a:p>
            <a:pPr marL="230188" lvl="0" indent="-230188" defTabSz="685800">
              <a:lnSpc>
                <a:spcPct val="100000"/>
              </a:lnSpc>
              <a:spcBef>
                <a:spcPts val="600"/>
              </a:spcBef>
            </a:pPr>
            <a:r>
              <a:rPr lang="en-US" sz="2800" dirty="0"/>
              <a:t>You have Medicaid and Medicare or qualify for Low-income subsidy (LIS)</a:t>
            </a:r>
          </a:p>
          <a:p>
            <a:pPr marL="461963" lvl="1" indent="-231775" defTabSz="685800">
              <a:lnSpc>
                <a:spcPct val="100000"/>
              </a:lnSpc>
              <a:spcBef>
                <a:spcPts val="600"/>
              </a:spcBef>
            </a:pPr>
            <a:r>
              <a:rPr lang="en-US" sz="2400" dirty="0"/>
              <a:t>Once per calendar quarter during first 9 months each year </a:t>
            </a:r>
          </a:p>
          <a:p>
            <a:pPr marL="230188" lvl="0" indent="-230188" defTabSz="685800">
              <a:lnSpc>
                <a:spcPct val="100000"/>
              </a:lnSpc>
              <a:spcBef>
                <a:spcPts val="600"/>
              </a:spcBef>
            </a:pPr>
            <a:r>
              <a:rPr lang="en-US" sz="2800" dirty="0"/>
              <a:t>Your plan leaves the Medicare Program or reduces its service area</a:t>
            </a:r>
          </a:p>
          <a:p>
            <a:pPr marL="230188" lvl="0" indent="-230188" defTabSz="685800">
              <a:lnSpc>
                <a:spcPct val="100000"/>
              </a:lnSpc>
              <a:spcBef>
                <a:spcPts val="600"/>
              </a:spcBef>
            </a:pPr>
            <a:r>
              <a:rPr lang="en-US" sz="2800" dirty="0"/>
              <a:t>You enter, live at, or leave a long-term care facility (like a nursing home)</a:t>
            </a:r>
          </a:p>
          <a:p>
            <a:pPr marL="230188" lvl="0" indent="-230188" defTabSz="685800">
              <a:lnSpc>
                <a:spcPct val="100000"/>
              </a:lnSpc>
              <a:spcBef>
                <a:spcPts val="600"/>
              </a:spcBef>
            </a:pPr>
            <a:r>
              <a:rPr lang="en-US" sz="2800" dirty="0"/>
              <a:t>You get, lose, or have a change in your Extra Help or Medicaid status </a:t>
            </a:r>
          </a:p>
          <a:p>
            <a:pPr marL="230188" lvl="0" indent="-230188" defTabSz="685800">
              <a:lnSpc>
                <a:spcPct val="100000"/>
              </a:lnSpc>
              <a:spcBef>
                <a:spcPts val="600"/>
              </a:spcBef>
            </a:pPr>
            <a:r>
              <a:rPr lang="en-US" sz="2800" dirty="0"/>
              <a:t>You’re sent a retroactive notice of Medicare entitlement </a:t>
            </a:r>
          </a:p>
          <a:p>
            <a:pPr marL="230188" lvl="0" indent="-230188" defTabSz="685800">
              <a:lnSpc>
                <a:spcPct val="100000"/>
              </a:lnSpc>
              <a:spcBef>
                <a:spcPts val="600"/>
              </a:spcBef>
            </a:pPr>
            <a:r>
              <a:rPr lang="en-US" sz="2800" dirty="0"/>
              <a:t>You leave or lose employer or union coverage</a:t>
            </a:r>
          </a:p>
          <a:p>
            <a:pPr marL="230188" lvl="0" indent="-230188" defTabSz="685800">
              <a:lnSpc>
                <a:spcPct val="100000"/>
              </a:lnSpc>
              <a:spcBef>
                <a:spcPts val="600"/>
              </a:spcBef>
            </a:pPr>
            <a:r>
              <a:rPr lang="en-US" sz="2800" dirty="0"/>
              <a:t>Other exceptional circumstances</a:t>
            </a:r>
          </a:p>
        </p:txBody>
      </p:sp>
    </p:spTree>
    <p:extLst>
      <p:ext uri="{BB962C8B-B14F-4D97-AF65-F5344CB8AC3E}">
        <p14:creationId xmlns:p14="http://schemas.microsoft.com/office/powerpoint/2010/main" val="468090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Your Knowledge—Question 1</a:t>
            </a:r>
          </a:p>
        </p:txBody>
      </p:sp>
      <p:sp>
        <p:nvSpPr>
          <p:cNvPr id="9" name="Content Placeholder 8"/>
          <p:cNvSpPr>
            <a:spLocks noGrp="1"/>
          </p:cNvSpPr>
          <p:nvPr>
            <p:ph idx="1"/>
          </p:nvPr>
        </p:nvSpPr>
        <p:spPr/>
        <p:txBody>
          <a:bodyPr/>
          <a:lstStyle/>
          <a:p>
            <a:pPr marL="0" lvl="0" indent="0">
              <a:lnSpc>
                <a:spcPct val="100000"/>
              </a:lnSpc>
              <a:spcBef>
                <a:spcPts val="600"/>
              </a:spcBef>
              <a:buNone/>
            </a:pPr>
            <a:r>
              <a:rPr lang="en-US" dirty="0"/>
              <a:t>Why is your Initial Enrollment Period (IEP) important?</a:t>
            </a:r>
          </a:p>
          <a:p>
            <a:pPr marL="347663" lvl="0" indent="-347663">
              <a:lnSpc>
                <a:spcPct val="100000"/>
              </a:lnSpc>
              <a:spcBef>
                <a:spcPts val="600"/>
              </a:spcBef>
              <a:buFont typeface="Wingdings" panose="05000000000000000000" pitchFamily="2" charset="2"/>
              <a:buAutoNum type="alphaLcPeriod"/>
            </a:pPr>
            <a:r>
              <a:rPr lang="en-US" dirty="0"/>
              <a:t>Missed enrollment deadlines could result in penalties</a:t>
            </a:r>
          </a:p>
          <a:p>
            <a:pPr marL="347663" lvl="0" indent="-347663">
              <a:lnSpc>
                <a:spcPct val="100000"/>
              </a:lnSpc>
              <a:spcBef>
                <a:spcPts val="600"/>
              </a:spcBef>
              <a:buFont typeface="Wingdings" panose="05000000000000000000" pitchFamily="2" charset="2"/>
              <a:buAutoNum type="alphaLcPeriod"/>
            </a:pPr>
            <a:r>
              <a:rPr lang="en-US" dirty="0"/>
              <a:t>It’s your first opportunity to enroll in Medicare </a:t>
            </a:r>
          </a:p>
          <a:p>
            <a:pPr marL="347663" lvl="0" indent="-347663">
              <a:lnSpc>
                <a:spcPct val="100000"/>
              </a:lnSpc>
              <a:spcBef>
                <a:spcPts val="600"/>
              </a:spcBef>
              <a:buFont typeface="Wingdings" panose="05000000000000000000" pitchFamily="2" charset="2"/>
              <a:buAutoNum type="alphaLcPeriod"/>
            </a:pPr>
            <a:r>
              <a:rPr lang="en-US" dirty="0"/>
              <a:t>When you enroll impacts when your coverage begins</a:t>
            </a:r>
          </a:p>
          <a:p>
            <a:pPr marL="347663" lvl="0" indent="-347663">
              <a:lnSpc>
                <a:spcPct val="100000"/>
              </a:lnSpc>
              <a:spcBef>
                <a:spcPts val="600"/>
              </a:spcBef>
              <a:buFont typeface="Wingdings" panose="05000000000000000000" pitchFamily="2" charset="2"/>
              <a:buAutoNum type="alphaLcPeriod"/>
            </a:pPr>
            <a:r>
              <a:rPr lang="en-US" dirty="0"/>
              <a:t>All of the above</a:t>
            </a:r>
          </a:p>
          <a:p>
            <a:pPr marL="0" indent="0">
              <a:buNone/>
            </a:pPr>
            <a:endParaRPr lang="en-US" dirty="0"/>
          </a:p>
        </p:txBody>
      </p:sp>
      <p:sp>
        <p:nvSpPr>
          <p:cNvPr id="6" name="Rounded Rectangle 5" descr="Red box answer selection"/>
          <p:cNvSpPr/>
          <p:nvPr/>
        </p:nvSpPr>
        <p:spPr>
          <a:xfrm>
            <a:off x="1866142" y="3430957"/>
            <a:ext cx="3578442" cy="513683"/>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Date Placeholder 2">
            <a:extLst>
              <a:ext uri="{FF2B5EF4-FFF2-40B4-BE49-F238E27FC236}">
                <a16:creationId xmlns:a16="http://schemas.microsoft.com/office/drawing/2014/main" id="{97F279D8-D622-4C4E-948B-E01B5942446D}"/>
              </a:ext>
            </a:extLst>
          </p:cNvPr>
          <p:cNvSpPr>
            <a:spLocks noGrp="1"/>
          </p:cNvSpPr>
          <p:nvPr>
            <p:ph type="dt" sz="half" idx="10"/>
          </p:nvPr>
        </p:nvSpPr>
        <p:spPr/>
        <p:txBody>
          <a:bodyPr/>
          <a:lstStyle/>
          <a:p>
            <a:r>
              <a:rPr lang="en-US"/>
              <a:t>November 2020</a:t>
            </a:r>
            <a:endParaRPr lang="en-US" dirty="0"/>
          </a:p>
        </p:txBody>
      </p:sp>
      <p:sp>
        <p:nvSpPr>
          <p:cNvPr id="4" name="Footer Placeholder 3">
            <a:extLst>
              <a:ext uri="{FF2B5EF4-FFF2-40B4-BE49-F238E27FC236}">
                <a16:creationId xmlns:a16="http://schemas.microsoft.com/office/drawing/2014/main" id="{5E31AE2E-7ECD-1E45-B025-327FAE160BDD}"/>
              </a:ext>
            </a:extLst>
          </p:cNvPr>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186496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2</a:t>
            </a:r>
          </a:p>
        </p:txBody>
      </p:sp>
      <p:sp>
        <p:nvSpPr>
          <p:cNvPr id="5" name="Text Placeholder 4"/>
          <p:cNvSpPr>
            <a:spLocks noGrp="1"/>
          </p:cNvSpPr>
          <p:nvPr>
            <p:ph type="body" idx="1"/>
          </p:nvPr>
        </p:nvSpPr>
        <p:spPr/>
        <p:txBody>
          <a:bodyPr>
            <a:normAutofit fontScale="62500" lnSpcReduction="20000"/>
          </a:bodyPr>
          <a:lstStyle/>
          <a:p>
            <a:pPr>
              <a:lnSpc>
                <a:spcPct val="120000"/>
              </a:lnSpc>
              <a:spcBef>
                <a:spcPts val="600"/>
              </a:spcBef>
            </a:pPr>
            <a:r>
              <a:rPr lang="en-US" dirty="0"/>
              <a:t>Original medicare part a (hospital insurance) and part b (medical insurance)</a:t>
            </a:r>
          </a:p>
        </p:txBody>
      </p:sp>
      <p:sp>
        <p:nvSpPr>
          <p:cNvPr id="3" name="Date Placeholder 2">
            <a:extLst>
              <a:ext uri="{FF2B5EF4-FFF2-40B4-BE49-F238E27FC236}">
                <a16:creationId xmlns:a16="http://schemas.microsoft.com/office/drawing/2014/main" id="{3AC03561-822D-EA47-9C2D-8789A36A746C}"/>
              </a:ext>
            </a:extLst>
          </p:cNvPr>
          <p:cNvSpPr>
            <a:spLocks noGrp="1"/>
          </p:cNvSpPr>
          <p:nvPr>
            <p:ph type="dt" sz="half" idx="10"/>
          </p:nvPr>
        </p:nvSpPr>
        <p:spPr/>
        <p:txBody>
          <a:bodyPr/>
          <a:lstStyle/>
          <a:p>
            <a:r>
              <a:rPr lang="en-US"/>
              <a:t>November 2020</a:t>
            </a:r>
            <a:endParaRPr lang="en-US" dirty="0"/>
          </a:p>
        </p:txBody>
      </p:sp>
      <p:sp>
        <p:nvSpPr>
          <p:cNvPr id="4" name="Footer Placeholder 3">
            <a:extLst>
              <a:ext uri="{FF2B5EF4-FFF2-40B4-BE49-F238E27FC236}">
                <a16:creationId xmlns:a16="http://schemas.microsoft.com/office/drawing/2014/main" id="{DAEC6302-31EC-FD42-AF58-B1FFCE6A5365}"/>
              </a:ext>
            </a:extLst>
          </p:cNvPr>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3657489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C682B-3E8F-7F46-ACD1-9633BB0884BE}"/>
              </a:ext>
            </a:extLst>
          </p:cNvPr>
          <p:cNvSpPr>
            <a:spLocks noGrp="1"/>
          </p:cNvSpPr>
          <p:nvPr>
            <p:ph type="title"/>
          </p:nvPr>
        </p:nvSpPr>
        <p:spPr/>
        <p:txBody>
          <a:bodyPr/>
          <a:lstStyle/>
          <a:p>
            <a:r>
              <a:rPr lang="en-US" dirty="0"/>
              <a:t>Part A (Hospital Insurance) Covers</a:t>
            </a:r>
          </a:p>
        </p:txBody>
      </p:sp>
      <p:sp>
        <p:nvSpPr>
          <p:cNvPr id="6" name="Content Placeholder 6"/>
          <p:cNvSpPr txBox="1">
            <a:spLocks/>
          </p:cNvSpPr>
          <p:nvPr/>
        </p:nvSpPr>
        <p:spPr>
          <a:xfrm>
            <a:off x="2133862" y="1028218"/>
            <a:ext cx="9793444" cy="537258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600"/>
              </a:spcBef>
              <a:spcAft>
                <a:spcPts val="0"/>
              </a:spcAft>
              <a:buClrTx/>
              <a:buSzTx/>
              <a:buFont typeface="Wingdings" panose="05000000000000000000" pitchFamily="2" charset="2"/>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Part A (Hospital Insurance)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helps cover medically necessary:</a:t>
            </a:r>
          </a:p>
          <a:p>
            <a:pPr marL="228600" marR="0" lvl="0" indent="-228600" algn="l" defTabSz="6858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Inpatient care in a hospital </a:t>
            </a:r>
          </a:p>
          <a:p>
            <a:pPr marL="571500" marR="0" lvl="1" indent="-228600" algn="l" defTabSz="6858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Semi-private room, meals, general nursing, drugs (including methadone to treat an opioid use disorder), and other hospital services and supplies, as part of your inpatient treatment </a:t>
            </a:r>
          </a:p>
          <a:p>
            <a:pPr marL="908050" lvl="2" indent="-342900">
              <a:lnSpc>
                <a:spcPct val="120000"/>
              </a:lnSpc>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Includes care you get in acute care hospitals, critical access hospitals, inpatient rehabilitation facilities, long-term</a:t>
            </a:r>
            <a:r>
              <a:rPr kumimoji="0" lang="en-US" b="0" i="0" u="none" strike="noStrike" kern="1200" cap="none" spc="0" normalizeH="0" noProof="0" dirty="0">
                <a:ln>
                  <a:noFill/>
                </a:ln>
                <a:solidFill>
                  <a:prstClr val="black"/>
                </a:solidFill>
                <a:effectLst/>
                <a:uLnTx/>
                <a:uFillTx/>
                <a:latin typeface="Calibri" panose="020F0502020204030204"/>
                <a:ea typeface="+mn-ea"/>
                <a:cs typeface="+mn-cs"/>
              </a:rPr>
              <a:t> care hospitals,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psychiatric care in inpatient psychiatric facilities (lifetime 190-day limit in a freestanding psychiatric</a:t>
            </a:r>
            <a:r>
              <a:rPr kumimoji="0" lang="en-US" b="0" i="0" u="none" strike="noStrike" kern="1200" cap="none" spc="0" normalizeH="0" noProof="0" dirty="0">
                <a:ln>
                  <a:noFill/>
                </a:ln>
                <a:solidFill>
                  <a:prstClr val="black"/>
                </a:solidFill>
                <a:effectLst/>
                <a:uLnTx/>
                <a:uFillTx/>
                <a:latin typeface="Calibri" panose="020F0502020204030204"/>
                <a:ea typeface="+mn-ea"/>
                <a:cs typeface="+mn-cs"/>
              </a:rPr>
              <a:t> hospital</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b="0" i="0" u="none" strike="noStrike" kern="1200" cap="none" spc="0" normalizeH="0" noProof="0" dirty="0">
                <a:ln>
                  <a:noFill/>
                </a:ln>
                <a:solidFill>
                  <a:prstClr val="black"/>
                </a:solidFill>
                <a:effectLst/>
                <a:uLnTx/>
                <a:uFillTx/>
                <a:latin typeface="Calibri" panose="020F0502020204030204"/>
                <a:ea typeface="+mn-ea"/>
                <a:cs typeface="+mn-cs"/>
              </a:rPr>
              <a:t> and inpatient care for qualifying clinical research study</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6858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Inpatient care in a skilled nursing facility (SNF)</a:t>
            </a:r>
          </a:p>
          <a:p>
            <a:pPr marL="571500" marR="0" lvl="1" indent="-228600" algn="l" defTabSz="6858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After a related 3-day inpatient hospital stay </a:t>
            </a:r>
          </a:p>
          <a:p>
            <a:pPr marL="800100" marR="0" lvl="2" indent="-228600" algn="l" defTabSz="685800" rtl="0" eaLnBrk="1" fontAlgn="auto" latinLnBrk="0" hangingPunct="1">
              <a:lnSpc>
                <a:spcPct val="120000"/>
              </a:lnSpc>
              <a:spcBef>
                <a:spcPts val="600"/>
              </a:spcBef>
              <a:spcAft>
                <a:spcPts val="0"/>
              </a:spcAft>
              <a:buClrTx/>
              <a:buSzPct val="50000"/>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you meet all the criteria</a:t>
            </a:r>
          </a:p>
        </p:txBody>
      </p:sp>
      <p:grpSp>
        <p:nvGrpSpPr>
          <p:cNvPr id="7" name="Group 6" descr="Part A Hospital Insurance infographic"/>
          <p:cNvGrpSpPr/>
          <p:nvPr/>
        </p:nvGrpSpPr>
        <p:grpSpPr>
          <a:xfrm>
            <a:off x="219919" y="2830173"/>
            <a:ext cx="2174452" cy="1724704"/>
            <a:chOff x="159794" y="1180618"/>
            <a:chExt cx="2174452" cy="1724704"/>
          </a:xfrm>
        </p:grpSpPr>
        <p:pic>
          <p:nvPicPr>
            <p:cNvPr id="8" name="Picture 7"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304" y="1180618"/>
              <a:ext cx="1653433" cy="914400"/>
            </a:xfrm>
            <a:prstGeom prst="rect">
              <a:avLst/>
            </a:prstGeom>
          </p:spPr>
        </p:pic>
        <p:sp>
          <p:nvSpPr>
            <p:cNvPr id="9" name="TextBox 8"/>
            <p:cNvSpPr txBox="1"/>
            <p:nvPr/>
          </p:nvSpPr>
          <p:spPr>
            <a:xfrm>
              <a:off x="159794" y="2397234"/>
              <a:ext cx="2174452" cy="508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1" b="1" i="0" u="none" strike="noStrike" kern="0" cap="none" spc="0" normalizeH="0" baseline="0" noProof="0" dirty="0">
                  <a:ln>
                    <a:noFill/>
                  </a:ln>
                  <a:solidFill>
                    <a:srgbClr val="44546A"/>
                  </a:solidFill>
                  <a:effectLst/>
                  <a:uLnTx/>
                  <a:uFillTx/>
                </a:rPr>
                <a:t>Part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1" b="0" i="0" u="none" strike="noStrike" kern="0" cap="none" spc="0" normalizeH="0" baseline="0" noProof="0" dirty="0">
                  <a:ln>
                    <a:noFill/>
                  </a:ln>
                  <a:solidFill>
                    <a:srgbClr val="44546A"/>
                  </a:solidFill>
                  <a:effectLst/>
                  <a:uLnTx/>
                  <a:uFillTx/>
                </a:rPr>
                <a:t>Hospital Insurance</a:t>
              </a:r>
            </a:p>
          </p:txBody>
        </p:sp>
      </p:grpSp>
      <p:sp>
        <p:nvSpPr>
          <p:cNvPr id="3" name="Date Placeholder 2">
            <a:extLst>
              <a:ext uri="{FF2B5EF4-FFF2-40B4-BE49-F238E27FC236}">
                <a16:creationId xmlns:a16="http://schemas.microsoft.com/office/drawing/2014/main" id="{FB56857D-FC6E-5D4B-B42E-6C8087DDC92E}"/>
              </a:ext>
            </a:extLst>
          </p:cNvPr>
          <p:cNvSpPr>
            <a:spLocks noGrp="1"/>
          </p:cNvSpPr>
          <p:nvPr>
            <p:ph type="dt" sz="half" idx="10"/>
          </p:nvPr>
        </p:nvSpPr>
        <p:spPr/>
        <p:txBody>
          <a:bodyPr/>
          <a:lstStyle/>
          <a:p>
            <a:r>
              <a:rPr lang="en-US"/>
              <a:t>November 2020</a:t>
            </a:r>
            <a:endParaRPr lang="en-US" dirty="0"/>
          </a:p>
        </p:txBody>
      </p:sp>
      <p:sp>
        <p:nvSpPr>
          <p:cNvPr id="4" name="Footer Placeholder 3">
            <a:extLst>
              <a:ext uri="{FF2B5EF4-FFF2-40B4-BE49-F238E27FC236}">
                <a16:creationId xmlns:a16="http://schemas.microsoft.com/office/drawing/2014/main" id="{2D7F6FC0-AD57-384B-94B4-E6D99D6D8CB1}"/>
              </a:ext>
            </a:extLst>
          </p:cNvPr>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305283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 A (Hospital Insurance) Covers (continued)</a:t>
            </a:r>
          </a:p>
        </p:txBody>
      </p:sp>
      <p:sp>
        <p:nvSpPr>
          <p:cNvPr id="6" name="Content Placeholder 7"/>
          <p:cNvSpPr txBox="1">
            <a:spLocks/>
          </p:cNvSpPr>
          <p:nvPr/>
        </p:nvSpPr>
        <p:spPr>
          <a:xfrm>
            <a:off x="2394370" y="1180618"/>
            <a:ext cx="9527554" cy="51757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Part A (Hospital Insurance)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helps cover:</a:t>
            </a:r>
          </a:p>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Blood (inpatient)</a:t>
            </a:r>
          </a:p>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Hospice care</a:t>
            </a:r>
          </a:p>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Home health care</a:t>
            </a:r>
          </a:p>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Inpatient care in a religious nonmedical health care institution (RNHCI)</a:t>
            </a:r>
          </a:p>
        </p:txBody>
      </p:sp>
      <p:grpSp>
        <p:nvGrpSpPr>
          <p:cNvPr id="7" name="Group 6" descr="Part A Hospital Insurance infographic"/>
          <p:cNvGrpSpPr/>
          <p:nvPr/>
        </p:nvGrpSpPr>
        <p:grpSpPr>
          <a:xfrm>
            <a:off x="219919" y="1956413"/>
            <a:ext cx="2174452" cy="1724704"/>
            <a:chOff x="159794" y="1180618"/>
            <a:chExt cx="2174452" cy="1724704"/>
          </a:xfrm>
        </p:grpSpPr>
        <p:pic>
          <p:nvPicPr>
            <p:cNvPr id="8" name="Picture 7"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304" y="1180618"/>
              <a:ext cx="1653433" cy="914400"/>
            </a:xfrm>
            <a:prstGeom prst="rect">
              <a:avLst/>
            </a:prstGeom>
          </p:spPr>
        </p:pic>
        <p:sp>
          <p:nvSpPr>
            <p:cNvPr id="9" name="TextBox 8"/>
            <p:cNvSpPr txBox="1"/>
            <p:nvPr/>
          </p:nvSpPr>
          <p:spPr>
            <a:xfrm>
              <a:off x="159794" y="2397234"/>
              <a:ext cx="2174452" cy="508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1" b="1" i="0" u="none" strike="noStrike" kern="0" cap="none" spc="0" normalizeH="0" baseline="0" noProof="0" dirty="0">
                  <a:ln>
                    <a:noFill/>
                  </a:ln>
                  <a:solidFill>
                    <a:srgbClr val="44546A"/>
                  </a:solidFill>
                  <a:effectLst/>
                  <a:uLnTx/>
                  <a:uFillTx/>
                </a:rPr>
                <a:t>Part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1" b="0" i="0" u="none" strike="noStrike" kern="0" cap="none" spc="0" normalizeH="0" baseline="0" noProof="0" dirty="0">
                  <a:ln>
                    <a:noFill/>
                  </a:ln>
                  <a:solidFill>
                    <a:srgbClr val="44546A"/>
                  </a:solidFill>
                  <a:effectLst/>
                  <a:uLnTx/>
                  <a:uFillTx/>
                </a:rPr>
                <a:t>Hospital Insurance</a:t>
              </a:r>
            </a:p>
          </p:txBody>
        </p:sp>
      </p:gr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552059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Paying for Part A</a:t>
            </a:r>
          </a:p>
        </p:txBody>
      </p:sp>
      <p:sp>
        <p:nvSpPr>
          <p:cNvPr id="6" name="Content Placeholder 7"/>
          <p:cNvSpPr txBox="1">
            <a:spLocks/>
          </p:cNvSpPr>
          <p:nvPr/>
        </p:nvSpPr>
        <p:spPr>
          <a:xfrm>
            <a:off x="2394370" y="1180618"/>
            <a:ext cx="9188030" cy="47571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Most people don’t pay a premium for Part A </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you or your spouse paid Federal Insurance Contributions Act (FICA) taxes for at least 10 years</a:t>
            </a:r>
          </a:p>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you paid FICA taxes less than 10 years, you can pay a monthly premium to get Part A</a:t>
            </a:r>
          </a:p>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May have a penalty if you don’t enroll when first eligible for Part A (if you have to buy it)</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Your monthly premium may go up 10%</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You'll have to pay the higher premium for twice the number of years you could’ve had Part A, but didn't sign up</a:t>
            </a:r>
          </a:p>
        </p:txBody>
      </p:sp>
      <p:grpSp>
        <p:nvGrpSpPr>
          <p:cNvPr id="7" name="Group 6" descr="Part A Hospital Insurance infographic"/>
          <p:cNvGrpSpPr/>
          <p:nvPr/>
        </p:nvGrpSpPr>
        <p:grpSpPr>
          <a:xfrm>
            <a:off x="219919" y="2830173"/>
            <a:ext cx="2174452" cy="1724704"/>
            <a:chOff x="159794" y="1180618"/>
            <a:chExt cx="2174452" cy="1724704"/>
          </a:xfrm>
        </p:grpSpPr>
        <p:pic>
          <p:nvPicPr>
            <p:cNvPr id="8" name="Picture 7"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304" y="1180618"/>
              <a:ext cx="1653433" cy="914400"/>
            </a:xfrm>
            <a:prstGeom prst="rect">
              <a:avLst/>
            </a:prstGeom>
          </p:spPr>
        </p:pic>
        <p:sp>
          <p:nvSpPr>
            <p:cNvPr id="9" name="TextBox 8"/>
            <p:cNvSpPr txBox="1"/>
            <p:nvPr/>
          </p:nvSpPr>
          <p:spPr>
            <a:xfrm>
              <a:off x="159794" y="2397234"/>
              <a:ext cx="2174452" cy="508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1" b="1" i="0" u="none" strike="noStrike" kern="0" cap="none" spc="0" normalizeH="0" baseline="0" noProof="0" dirty="0">
                  <a:ln>
                    <a:noFill/>
                  </a:ln>
                  <a:solidFill>
                    <a:srgbClr val="44546A"/>
                  </a:solidFill>
                  <a:effectLst/>
                  <a:uLnTx/>
                  <a:uFillTx/>
                </a:rPr>
                <a:t>Part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1" b="0" i="0" u="none" strike="noStrike" kern="0" cap="none" spc="0" normalizeH="0" baseline="0" noProof="0" dirty="0">
                  <a:ln>
                    <a:noFill/>
                  </a:ln>
                  <a:solidFill>
                    <a:srgbClr val="44546A"/>
                  </a:solidFill>
                  <a:effectLst/>
                  <a:uLnTx/>
                  <a:uFillTx/>
                </a:rPr>
                <a:t>Hospital Insurance</a:t>
              </a:r>
            </a:p>
          </p:txBody>
        </p:sp>
      </p:gr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839131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2020/2021 Part A—What You Pay in Original Medicare</a:t>
            </a:r>
          </a:p>
        </p:txBody>
      </p:sp>
      <p:graphicFrame>
        <p:nvGraphicFramePr>
          <p:cNvPr id="6" name="Table 5" descr="Hospital Inpatient Stay&#10;$1,184 deductible and no coinsurance for days 1–60 each benefit period &#10;$296 per day for days 61–90 each benefit period &#10;$592 per “lifetime reserve day” after day 90 of each benefit period (up to 60 days over your lifetime) &#10;All costs for each day after the lifetime reserve days &#10;Inpatient mental health care in a psychiatric hospital limited to 190 days in a lifetime&#10;&#10;&#10;Skilled Nursing Facility Stay&#10;$0 for the first 20 days each benefit period &#10;$148 per day for days 21–100 each benefit period &#10;All costs for each day after day 100 in a benefit period &#10;&#10;Home Health Care&#10;$0 for home health care services &#10;20% of the Medicare-approved amount for durable medical equipment&#10;"/>
          <p:cNvGraphicFramePr>
            <a:graphicFrameLocks noGrp="1"/>
          </p:cNvGraphicFramePr>
          <p:nvPr>
            <p:extLst>
              <p:ext uri="{D42A27DB-BD31-4B8C-83A1-F6EECF244321}">
                <p14:modId xmlns:p14="http://schemas.microsoft.com/office/powerpoint/2010/main" val="285691606"/>
              </p:ext>
            </p:extLst>
          </p:nvPr>
        </p:nvGraphicFramePr>
        <p:xfrm>
          <a:off x="0" y="1028702"/>
          <a:ext cx="12192000" cy="5359398"/>
        </p:xfrm>
        <a:graphic>
          <a:graphicData uri="http://schemas.openxmlformats.org/drawingml/2006/table">
            <a:tbl>
              <a:tblPr firstRow="1" bandRow="1"/>
              <a:tblGrid>
                <a:gridCol w="2316480">
                  <a:extLst>
                    <a:ext uri="{9D8B030D-6E8A-4147-A177-3AD203B41FA5}">
                      <a16:colId xmlns:a16="http://schemas.microsoft.com/office/drawing/2014/main" val="20000"/>
                    </a:ext>
                  </a:extLst>
                </a:gridCol>
                <a:gridCol w="9875520">
                  <a:extLst>
                    <a:ext uri="{9D8B030D-6E8A-4147-A177-3AD203B41FA5}">
                      <a16:colId xmlns:a16="http://schemas.microsoft.com/office/drawing/2014/main" val="20001"/>
                    </a:ext>
                  </a:extLst>
                </a:gridCol>
              </a:tblGrid>
              <a:tr h="2058754">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spcBef>
                          <a:spcPts val="0"/>
                        </a:spcBef>
                      </a:pPr>
                      <a:r>
                        <a:rPr lang="en-US" sz="1600" b="1" baseline="0" dirty="0">
                          <a:latin typeface="+mn-lt"/>
                        </a:rPr>
                        <a:t>Hospital Inpatient Stay</a:t>
                      </a:r>
                    </a:p>
                  </a:txBody>
                  <a:tcPr marL="68580" marR="68580" marT="34288" marB="34288">
                    <a:lnL w="12700" cmpd="sng">
                      <a:solidFill>
                        <a:srgbClr val="5B9BD5"/>
                      </a:solidFill>
                    </a:lnL>
                    <a:lnR w="12700" cmpd="sng">
                      <a:solidFill>
                        <a:srgbClr val="5B9BD5"/>
                      </a:solidFill>
                    </a:lnR>
                    <a:lnT w="12700" cmpd="sng">
                      <a:solidFill>
                        <a:srgbClr val="5B9BD5"/>
                      </a:solidFill>
                    </a:lnT>
                    <a:lnB w="254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228600" indent="-228600">
                        <a:spcBef>
                          <a:spcPts val="0"/>
                        </a:spcBef>
                        <a:spcAft>
                          <a:spcPts val="300"/>
                        </a:spcAft>
                        <a:buFont typeface="Wingdings" pitchFamily="2" charset="2"/>
                        <a:buChar char="§"/>
                      </a:pPr>
                      <a:r>
                        <a:rPr lang="en-US" sz="1600" b="0" baseline="0" dirty="0">
                          <a:latin typeface="+mn-lt"/>
                        </a:rPr>
                        <a:t>$1,408 ($1,484 in 2021) deductible for each benefit period.</a:t>
                      </a:r>
                    </a:p>
                    <a:p>
                      <a:pPr marL="228600" indent="-228600">
                        <a:spcBef>
                          <a:spcPts val="0"/>
                        </a:spcBef>
                        <a:spcAft>
                          <a:spcPts val="300"/>
                        </a:spcAft>
                        <a:buFont typeface="Wingdings" pitchFamily="2" charset="2"/>
                        <a:buChar char="§"/>
                      </a:pPr>
                      <a:r>
                        <a:rPr lang="en-US" sz="1600" b="0" baseline="0" dirty="0">
                          <a:latin typeface="+mn-lt"/>
                        </a:rPr>
                        <a:t>Days 1–60: $0 coinsurance for each benefit period.</a:t>
                      </a:r>
                    </a:p>
                    <a:p>
                      <a:pPr marL="228600" indent="-228600">
                        <a:spcBef>
                          <a:spcPts val="0"/>
                        </a:spcBef>
                        <a:spcAft>
                          <a:spcPts val="300"/>
                        </a:spcAft>
                        <a:buFont typeface="Wingdings" pitchFamily="2" charset="2"/>
                        <a:buChar char="§"/>
                      </a:pPr>
                      <a:r>
                        <a:rPr lang="en-US" sz="1600" b="0" baseline="0" dirty="0">
                          <a:latin typeface="+mn-lt"/>
                        </a:rPr>
                        <a:t>Days 61–90: $352 ($371 in 2021) coinsurance per day of each benefit period.</a:t>
                      </a:r>
                    </a:p>
                    <a:p>
                      <a:pPr marL="228600" indent="-228600">
                        <a:spcBef>
                          <a:spcPts val="0"/>
                        </a:spcBef>
                        <a:spcAft>
                          <a:spcPts val="300"/>
                        </a:spcAft>
                        <a:buFont typeface="Wingdings" pitchFamily="2" charset="2"/>
                        <a:buChar char="§"/>
                      </a:pPr>
                      <a:r>
                        <a:rPr lang="en-US" sz="1600" b="0" baseline="0" dirty="0">
                          <a:latin typeface="+mn-lt"/>
                        </a:rPr>
                        <a:t>Days 91 and beyond: $704 ($742 in 2021) coinsurance per each “lifetime reserve day” after day 90 for each benefit period (up to 60 days over your lifetime).</a:t>
                      </a:r>
                    </a:p>
                    <a:p>
                      <a:pPr marL="228600" indent="-228600">
                        <a:spcBef>
                          <a:spcPts val="0"/>
                        </a:spcBef>
                        <a:spcAft>
                          <a:spcPts val="300"/>
                        </a:spcAft>
                        <a:buFont typeface="Wingdings" pitchFamily="2" charset="2"/>
                        <a:buChar char="§"/>
                      </a:pPr>
                      <a:r>
                        <a:rPr lang="en-US" sz="1600" b="0" baseline="0" dirty="0">
                          <a:latin typeface="+mn-lt"/>
                        </a:rPr>
                        <a:t>Beyond lifetime reserve days: all costs.</a:t>
                      </a:r>
                    </a:p>
                    <a:p>
                      <a:pPr marL="228600" indent="-228600">
                        <a:spcBef>
                          <a:spcPts val="0"/>
                        </a:spcBef>
                        <a:spcAft>
                          <a:spcPts val="300"/>
                        </a:spcAft>
                        <a:buFont typeface="Wingdings" pitchFamily="2" charset="2"/>
                        <a:buChar char="§"/>
                      </a:pPr>
                      <a:r>
                        <a:rPr lang="en-US" sz="1600" b="1" baseline="0" dirty="0">
                          <a:latin typeface="+mn-lt"/>
                        </a:rPr>
                        <a:t>NOTE</a:t>
                      </a:r>
                      <a:r>
                        <a:rPr lang="en-US" sz="1600" b="0" baseline="0" dirty="0">
                          <a:latin typeface="+mn-lt"/>
                        </a:rPr>
                        <a:t>: You pay for private-duty nursing, a television, or a phone in your room. You pay for a private room unless it’s medically necessary.</a:t>
                      </a:r>
                    </a:p>
                  </a:txBody>
                  <a:tcPr marL="68580" marR="68580" marT="34288" marB="34288">
                    <a:lnL w="12700" cmpd="sng">
                      <a:solidFill>
                        <a:srgbClr val="5B9BD5"/>
                      </a:solidFill>
                    </a:lnL>
                    <a:lnR w="12700" cmpd="sng">
                      <a:solidFill>
                        <a:srgbClr val="5B9BD5"/>
                      </a:solidFill>
                    </a:lnR>
                    <a:lnT w="12700" cmpd="sng">
                      <a:solidFill>
                        <a:srgbClr val="5B9BD5"/>
                      </a:solidFill>
                    </a:lnT>
                    <a:lnB w="254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49602">
                <a:tc>
                  <a:txBody>
                    <a:bodyPr/>
                    <a:lstStyle/>
                    <a:p>
                      <a:pPr>
                        <a:spcBef>
                          <a:spcPts val="0"/>
                        </a:spcBef>
                      </a:pPr>
                      <a:r>
                        <a:rPr lang="en-US" sz="1600" b="1" dirty="0">
                          <a:latin typeface="+mn-lt"/>
                        </a:rPr>
                        <a:t>Mental Health Inpatient Stay</a:t>
                      </a:r>
                    </a:p>
                  </a:txBody>
                  <a:tcPr marL="68580" marR="68580" marT="34288" marB="34288">
                    <a:lnL w="12700" cmpd="sng">
                      <a:solidFill>
                        <a:srgbClr val="5B9BD5"/>
                      </a:solidFill>
                    </a:lnL>
                    <a:lnR w="12700" cap="flat" cmpd="sng" algn="ctr">
                      <a:solidFill>
                        <a:srgbClr val="5B9BD5"/>
                      </a:solidFill>
                      <a:prstDash val="solid"/>
                      <a:round/>
                      <a:headEnd type="none" w="med" len="med"/>
                      <a:tailEnd type="none" w="med" len="med"/>
                    </a:lnR>
                    <a:lnT w="25400" cmpd="sng">
                      <a:solidFill>
                        <a:srgbClr val="5B9BD5"/>
                      </a:solidFill>
                    </a:lnT>
                    <a:lnB w="254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5B9BD5">
                        <a:alpha val="20000"/>
                      </a:srgbClr>
                    </a:solidFill>
                  </a:tcPr>
                </a:tc>
                <a:tc>
                  <a:txBody>
                    <a:bodyPr/>
                    <a:lstStyle/>
                    <a:p>
                      <a:pPr marL="228600" indent="-228600">
                        <a:spcBef>
                          <a:spcPts val="0"/>
                        </a:spcBef>
                        <a:spcAft>
                          <a:spcPts val="300"/>
                        </a:spcAft>
                        <a:buFont typeface="Wingdings" pitchFamily="2" charset="2"/>
                        <a:buChar char="§"/>
                      </a:pPr>
                      <a:r>
                        <a:rPr lang="en-US" sz="1600" dirty="0">
                          <a:latin typeface="+mn-lt"/>
                        </a:rPr>
                        <a:t>$1,408 ($1,484 in 2021) deductible for each benefit period.</a:t>
                      </a:r>
                    </a:p>
                    <a:p>
                      <a:pPr marL="228600" indent="-228600">
                        <a:spcBef>
                          <a:spcPts val="0"/>
                        </a:spcBef>
                        <a:spcAft>
                          <a:spcPts val="300"/>
                        </a:spcAft>
                        <a:buFont typeface="Wingdings" pitchFamily="2" charset="2"/>
                        <a:buChar char="§"/>
                      </a:pPr>
                      <a:r>
                        <a:rPr lang="en-US" sz="1600" dirty="0">
                          <a:latin typeface="+mn-lt"/>
                        </a:rPr>
                        <a:t>Days 1–60: $0 coinsurance per day of each benefit period.</a:t>
                      </a:r>
                    </a:p>
                    <a:p>
                      <a:pPr marL="228600" indent="-228600">
                        <a:spcBef>
                          <a:spcPts val="0"/>
                        </a:spcBef>
                        <a:spcAft>
                          <a:spcPts val="300"/>
                        </a:spcAft>
                        <a:buFont typeface="Wingdings" pitchFamily="2" charset="2"/>
                        <a:buChar char="§"/>
                      </a:pPr>
                      <a:r>
                        <a:rPr lang="en-US" sz="1600" dirty="0">
                          <a:latin typeface="+mn-lt"/>
                        </a:rPr>
                        <a:t>Days 61–90: $352 ($371 in 2021) coinsurance per day of each benefit period.</a:t>
                      </a:r>
                    </a:p>
                    <a:p>
                      <a:pPr marL="228600" indent="-228600">
                        <a:spcBef>
                          <a:spcPts val="0"/>
                        </a:spcBef>
                        <a:spcAft>
                          <a:spcPts val="300"/>
                        </a:spcAft>
                        <a:buFont typeface="Wingdings" pitchFamily="2" charset="2"/>
                        <a:buChar char="§"/>
                      </a:pPr>
                      <a:r>
                        <a:rPr lang="en-US" sz="1600" dirty="0">
                          <a:latin typeface="+mn-lt"/>
                        </a:rPr>
                        <a:t>Days 91 and beyond: $704 ($742 in 2021) coinsurance per each "lifetime reserve day" after day 90 for each benefit period (up to 60 days over your lifetime).</a:t>
                      </a:r>
                    </a:p>
                    <a:p>
                      <a:pPr marL="228600" indent="-228600">
                        <a:spcBef>
                          <a:spcPts val="0"/>
                        </a:spcBef>
                        <a:spcAft>
                          <a:spcPts val="300"/>
                        </a:spcAft>
                        <a:buFont typeface="Wingdings" pitchFamily="2" charset="2"/>
                        <a:buChar char="§"/>
                      </a:pPr>
                      <a:r>
                        <a:rPr lang="en-US" sz="1600" dirty="0"/>
                        <a:t>Beyond lifetime reserve days: all costs. </a:t>
                      </a:r>
                    </a:p>
                    <a:p>
                      <a:pPr marL="228600" indent="-228600">
                        <a:spcBef>
                          <a:spcPts val="0"/>
                        </a:spcBef>
                        <a:spcAft>
                          <a:spcPts val="300"/>
                        </a:spcAft>
                        <a:buFont typeface="Wingdings" pitchFamily="2" charset="2"/>
                        <a:buChar char="§"/>
                      </a:pPr>
                      <a:r>
                        <a:rPr lang="en-US" sz="1600" strike="noStrike" dirty="0"/>
                        <a:t>20%</a:t>
                      </a:r>
                      <a:r>
                        <a:rPr lang="en-US" sz="1600" dirty="0"/>
                        <a:t> of the Medicare-approved amount for mental health services you get from doctors and other providers while you're a hospital inpatient.</a:t>
                      </a:r>
                    </a:p>
                    <a:p>
                      <a:pPr marL="228600" indent="-228600">
                        <a:spcBef>
                          <a:spcPts val="0"/>
                        </a:spcBef>
                        <a:spcAft>
                          <a:spcPts val="300"/>
                        </a:spcAft>
                        <a:buFont typeface="Wingdings" pitchFamily="2" charset="2"/>
                        <a:buChar char="§"/>
                      </a:pPr>
                      <a:r>
                        <a:rPr lang="en-US" sz="1600" b="1" dirty="0"/>
                        <a:t>NOTE</a:t>
                      </a:r>
                      <a:r>
                        <a:rPr lang="en-US" sz="1600" dirty="0"/>
                        <a:t>: There's no limit to the number of benefit periods you can have when you get mental health care in a general hospital. You can also have multiple benefit periods when you get care in a psychiatric hospital. Remember, there's a lifetime limit of 190 days.</a:t>
                      </a:r>
                      <a:endParaRPr lang="en-US" sz="1600" dirty="0">
                        <a:latin typeface="+mn-lt"/>
                      </a:endParaRPr>
                    </a:p>
                  </a:txBody>
                  <a:tcPr marL="68580" marR="68580" marT="34288" marB="34288">
                    <a:lnL w="12700" cap="flat" cmpd="sng" algn="ctr">
                      <a:solidFill>
                        <a:srgbClr val="5B9BD5"/>
                      </a:solidFill>
                      <a:prstDash val="solid"/>
                      <a:round/>
                      <a:headEnd type="none" w="med" len="med"/>
                      <a:tailEnd type="none" w="med" len="med"/>
                    </a:lnL>
                    <a:lnR w="12700" cmpd="sng">
                      <a:solidFill>
                        <a:srgbClr val="5B9BD5"/>
                      </a:solidFill>
                    </a:lnR>
                    <a:lnT w="25400" cmpd="sng">
                      <a:solidFill>
                        <a:srgbClr val="5B9BD5"/>
                      </a:solidFill>
                    </a:lnT>
                    <a:lnB w="254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502645474"/>
                  </a:ext>
                </a:extLst>
              </a:tr>
            </a:tbl>
          </a:graphicData>
        </a:graphic>
      </p:graphicFrame>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3049196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306F-E941-274C-ADC2-9530AD918CA5}"/>
              </a:ext>
            </a:extLst>
          </p:cNvPr>
          <p:cNvSpPr>
            <a:spLocks noGrp="1"/>
          </p:cNvSpPr>
          <p:nvPr>
            <p:ph type="title"/>
          </p:nvPr>
        </p:nvSpPr>
        <p:spPr/>
        <p:txBody>
          <a:bodyPr/>
          <a:lstStyle/>
          <a:p>
            <a:r>
              <a:rPr lang="en-US" dirty="0"/>
              <a:t>Session Objectives</a:t>
            </a:r>
          </a:p>
        </p:txBody>
      </p:sp>
      <p:sp>
        <p:nvSpPr>
          <p:cNvPr id="13" name="Content Placeholder 12"/>
          <p:cNvSpPr>
            <a:spLocks noGrp="1"/>
          </p:cNvSpPr>
          <p:nvPr>
            <p:ph idx="1"/>
          </p:nvPr>
        </p:nvSpPr>
        <p:spPr/>
        <p:txBody>
          <a:bodyPr/>
          <a:lstStyle/>
          <a:p>
            <a:pPr marL="0" lvl="0" indent="0">
              <a:lnSpc>
                <a:spcPct val="100000"/>
              </a:lnSpc>
              <a:spcBef>
                <a:spcPts val="600"/>
              </a:spcBef>
              <a:buNone/>
            </a:pPr>
            <a:r>
              <a:rPr lang="en-US" sz="3000" dirty="0"/>
              <a:t>This session should help you:</a:t>
            </a:r>
          </a:p>
          <a:p>
            <a:pPr marL="225425" lvl="1" indent="-220663">
              <a:lnSpc>
                <a:spcPct val="100000"/>
              </a:lnSpc>
              <a:spcBef>
                <a:spcPts val="600"/>
              </a:spcBef>
              <a:buFont typeface="Wingdings" panose="05000000000000000000" pitchFamily="2" charset="2"/>
              <a:buChar char="§"/>
            </a:pPr>
            <a:r>
              <a:rPr lang="en-US" sz="2600" dirty="0"/>
              <a:t>Compare the parts of Medicare and coverage options </a:t>
            </a:r>
          </a:p>
          <a:p>
            <a:pPr marL="225425" lvl="1" indent="-220663">
              <a:lnSpc>
                <a:spcPct val="100000"/>
              </a:lnSpc>
              <a:spcBef>
                <a:spcPts val="600"/>
              </a:spcBef>
              <a:buFont typeface="Wingdings" panose="05000000000000000000" pitchFamily="2" charset="2"/>
              <a:buChar char="§"/>
            </a:pPr>
            <a:r>
              <a:rPr lang="en-US" sz="2600" dirty="0"/>
              <a:t>Explain benefits and costs </a:t>
            </a:r>
          </a:p>
          <a:p>
            <a:pPr marL="225425" lvl="1" indent="-220663">
              <a:lnSpc>
                <a:spcPct val="100000"/>
              </a:lnSpc>
              <a:spcBef>
                <a:spcPts val="600"/>
              </a:spcBef>
              <a:buFont typeface="Wingdings" panose="05000000000000000000" pitchFamily="2" charset="2"/>
              <a:buChar char="§"/>
            </a:pPr>
            <a:r>
              <a:rPr lang="en-US" sz="2600" dirty="0"/>
              <a:t>Compare Original Medicare and Medicare Advantage </a:t>
            </a:r>
          </a:p>
          <a:p>
            <a:pPr marL="225425" lvl="1" indent="-220663">
              <a:lnSpc>
                <a:spcPct val="100000"/>
              </a:lnSpc>
              <a:spcBef>
                <a:spcPts val="600"/>
              </a:spcBef>
              <a:buFont typeface="Wingdings" panose="05000000000000000000" pitchFamily="2" charset="2"/>
              <a:buChar char="§"/>
            </a:pPr>
            <a:r>
              <a:rPr lang="en-US" sz="2600" dirty="0"/>
              <a:t>Discuss how Medicare Supplement Insurance (Medigap) policies and Medicare Advantage (MA) Plans are different </a:t>
            </a:r>
          </a:p>
          <a:p>
            <a:pPr marL="225425" lvl="1" indent="-220663">
              <a:lnSpc>
                <a:spcPct val="100000"/>
              </a:lnSpc>
              <a:spcBef>
                <a:spcPts val="600"/>
              </a:spcBef>
              <a:buFont typeface="Wingdings" panose="05000000000000000000" pitchFamily="2" charset="2"/>
              <a:buChar char="§"/>
            </a:pPr>
            <a:r>
              <a:rPr lang="en-US" sz="2600" dirty="0"/>
              <a:t>Describe the Health Insurance Marketplace® and what people nearing Medicare eligibility need to know</a:t>
            </a:r>
          </a:p>
          <a:p>
            <a:pPr marL="225425" lvl="1" indent="-220663">
              <a:lnSpc>
                <a:spcPct val="100000"/>
              </a:lnSpc>
              <a:spcBef>
                <a:spcPts val="600"/>
              </a:spcBef>
              <a:buFont typeface="Wingdings" panose="05000000000000000000" pitchFamily="2" charset="2"/>
              <a:buChar char="§"/>
            </a:pPr>
            <a:r>
              <a:rPr lang="en-US" sz="2600" dirty="0"/>
              <a:t>Recognize programs for people with limited income and resources </a:t>
            </a:r>
          </a:p>
        </p:txBody>
      </p:sp>
      <p:sp>
        <p:nvSpPr>
          <p:cNvPr id="4" name="Date Placeholder 3">
            <a:extLst>
              <a:ext uri="{FF2B5EF4-FFF2-40B4-BE49-F238E27FC236}">
                <a16:creationId xmlns:a16="http://schemas.microsoft.com/office/drawing/2014/main" id="{30BEAB62-196E-E14C-A6ED-C01E478BF8F9}"/>
              </a:ext>
            </a:extLst>
          </p:cNvPr>
          <p:cNvSpPr>
            <a:spLocks noGrp="1"/>
          </p:cNvSpPr>
          <p:nvPr>
            <p:ph type="dt" sz="half" idx="10"/>
          </p:nvPr>
        </p:nvSpPr>
        <p:spPr/>
        <p:txBody>
          <a:bodyPr/>
          <a:lstStyle/>
          <a:p>
            <a:r>
              <a:rPr lang="en-US"/>
              <a:t>November 2020</a:t>
            </a:r>
            <a:endParaRPr lang="en-US" dirty="0"/>
          </a:p>
        </p:txBody>
      </p:sp>
      <p:sp>
        <p:nvSpPr>
          <p:cNvPr id="5" name="Footer Placeholder 4">
            <a:extLst>
              <a:ext uri="{FF2B5EF4-FFF2-40B4-BE49-F238E27FC236}">
                <a16:creationId xmlns:a16="http://schemas.microsoft.com/office/drawing/2014/main" id="{C56967E0-47FC-794B-AD9C-C3A296618241}"/>
              </a:ext>
            </a:extLst>
          </p:cNvPr>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3340521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6" y="8054"/>
            <a:ext cx="12151894" cy="1020646"/>
          </a:xfrm>
        </p:spPr>
        <p:txBody>
          <a:bodyPr/>
          <a:lstStyle/>
          <a:p>
            <a:r>
              <a:rPr lang="en-US" dirty="0"/>
              <a:t>2020/2021 Part A—What You Pay in Original Medicare (continued)</a:t>
            </a:r>
          </a:p>
        </p:txBody>
      </p:sp>
      <p:graphicFrame>
        <p:nvGraphicFramePr>
          <p:cNvPr id="8" name="Table 7" descr="What you pay in Original Medicare table (continued)"/>
          <p:cNvGraphicFramePr>
            <a:graphicFrameLocks noGrp="1"/>
          </p:cNvGraphicFramePr>
          <p:nvPr>
            <p:extLst>
              <p:ext uri="{D42A27DB-BD31-4B8C-83A1-F6EECF244321}">
                <p14:modId xmlns:p14="http://schemas.microsoft.com/office/powerpoint/2010/main" val="1998168445"/>
              </p:ext>
            </p:extLst>
          </p:nvPr>
        </p:nvGraphicFramePr>
        <p:xfrm>
          <a:off x="8207" y="1056828"/>
          <a:ext cx="12192000" cy="4288025"/>
        </p:xfrm>
        <a:graphic>
          <a:graphicData uri="http://schemas.openxmlformats.org/drawingml/2006/table">
            <a:tbl>
              <a:tblPr firstRow="1" bandRow="1"/>
              <a:tblGrid>
                <a:gridCol w="2316480">
                  <a:extLst>
                    <a:ext uri="{9D8B030D-6E8A-4147-A177-3AD203B41FA5}">
                      <a16:colId xmlns:a16="http://schemas.microsoft.com/office/drawing/2014/main" val="2709976093"/>
                    </a:ext>
                  </a:extLst>
                </a:gridCol>
                <a:gridCol w="9875520">
                  <a:extLst>
                    <a:ext uri="{9D8B030D-6E8A-4147-A177-3AD203B41FA5}">
                      <a16:colId xmlns:a16="http://schemas.microsoft.com/office/drawing/2014/main" val="1580185984"/>
                    </a:ext>
                  </a:extLst>
                </a:gridCol>
              </a:tblGrid>
              <a:tr h="9967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Bef>
                          <a:spcPts val="0"/>
                        </a:spcBef>
                      </a:pPr>
                      <a:r>
                        <a:rPr lang="en-US" sz="1800" b="1" dirty="0"/>
                        <a:t>Skilled Nursing Facility (SNF) Stay</a:t>
                      </a:r>
                    </a:p>
                  </a:txBody>
                  <a:tcPr marL="68580" marR="68580" marT="34288" marB="34288">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indent="-228600">
                        <a:spcBef>
                          <a:spcPts val="0"/>
                        </a:spcBef>
                        <a:spcAft>
                          <a:spcPts val="300"/>
                        </a:spcAft>
                        <a:buFont typeface="Wingdings" pitchFamily="2" charset="2"/>
                        <a:buChar char="§"/>
                      </a:pPr>
                      <a:r>
                        <a:rPr lang="en-US" sz="1800" dirty="0"/>
                        <a:t>Days 1–20: $0 for each benefit period.</a:t>
                      </a:r>
                    </a:p>
                    <a:p>
                      <a:pPr marL="228600" indent="-228600">
                        <a:spcBef>
                          <a:spcPts val="0"/>
                        </a:spcBef>
                        <a:spcAft>
                          <a:spcPts val="300"/>
                        </a:spcAft>
                        <a:buFont typeface="Wingdings" pitchFamily="2" charset="2"/>
                        <a:buChar char="§"/>
                      </a:pPr>
                      <a:r>
                        <a:rPr lang="en-US" sz="1800" dirty="0"/>
                        <a:t>Days 21–100: $176 ($185.50 in 2021) coinsurance per day for each benefit period.</a:t>
                      </a:r>
                    </a:p>
                    <a:p>
                      <a:pPr marL="228600" indent="-228600">
                        <a:spcBef>
                          <a:spcPts val="0"/>
                        </a:spcBef>
                        <a:spcAft>
                          <a:spcPts val="300"/>
                        </a:spcAft>
                        <a:buFont typeface="Wingdings" pitchFamily="2" charset="2"/>
                        <a:buChar char="§"/>
                      </a:pPr>
                      <a:r>
                        <a:rPr lang="en-US" sz="1800" dirty="0"/>
                        <a:t>Days 101 and beyond: all costs.</a:t>
                      </a:r>
                    </a:p>
                  </a:txBody>
                  <a:tcPr marL="68580" marR="68580" marT="34288" marB="34288">
                    <a:lnL w="12700" cap="flat" cmpd="sng" algn="ctr">
                      <a:solidFill>
                        <a:srgbClr val="5B9BD5"/>
                      </a:solidFill>
                      <a:prstDash val="solid"/>
                      <a:round/>
                      <a:headEnd type="none" w="med" len="med"/>
                      <a:tailEnd type="none" w="med" len="med"/>
                    </a:lnL>
                    <a:lnR w="12700" cmpd="sng">
                      <a:solidFill>
                        <a:srgbClr val="5B9BD5"/>
                      </a:solidFill>
                    </a:lnR>
                    <a:lnT w="12700" cap="flat" cmpd="sng" algn="ctr">
                      <a:solidFill>
                        <a:srgbClr val="5B9BD5"/>
                      </a:solidFill>
                      <a:prstDash val="solid"/>
                      <a:round/>
                      <a:headEnd type="none" w="med" len="med"/>
                      <a:tailEnd type="none" w="med" len="med"/>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2542352796"/>
                  </a:ext>
                </a:extLst>
              </a:tr>
              <a:tr h="67496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Bef>
                          <a:spcPts val="0"/>
                        </a:spcBef>
                      </a:pPr>
                      <a:r>
                        <a:rPr lang="en-US" sz="1800" b="1" kern="1200" dirty="0"/>
                        <a:t>Home Health Care</a:t>
                      </a:r>
                      <a:endParaRPr lang="en-US" sz="1800" b="1" kern="1200" dirty="0">
                        <a:solidFill>
                          <a:schemeClr val="dk1"/>
                        </a:solidFill>
                        <a:latin typeface="+mn-lt"/>
                        <a:ea typeface="+mn-ea"/>
                        <a:cs typeface="+mn-cs"/>
                      </a:endParaRPr>
                    </a:p>
                  </a:txBody>
                  <a:tcPr marL="68580" marR="68580" marT="34288" marB="34288">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indent="-228600">
                        <a:spcBef>
                          <a:spcPts val="0"/>
                        </a:spcBef>
                        <a:spcAft>
                          <a:spcPts val="300"/>
                        </a:spcAft>
                        <a:buFont typeface="Wingdings" pitchFamily="2" charset="2"/>
                        <a:buChar char="§"/>
                        <a:tabLst>
                          <a:tab pos="288925" algn="l"/>
                        </a:tabLst>
                      </a:pPr>
                      <a:r>
                        <a:rPr lang="en-US" sz="1800" dirty="0"/>
                        <a:t>$0 for home health care services.</a:t>
                      </a:r>
                    </a:p>
                    <a:p>
                      <a:pPr marL="228600" indent="-228600">
                        <a:spcBef>
                          <a:spcPts val="0"/>
                        </a:spcBef>
                        <a:spcAft>
                          <a:spcPts val="300"/>
                        </a:spcAft>
                        <a:buFont typeface="Wingdings" pitchFamily="2" charset="2"/>
                        <a:buChar char="§"/>
                        <a:tabLst>
                          <a:tab pos="288925" algn="l"/>
                        </a:tabLst>
                      </a:pPr>
                      <a:r>
                        <a:rPr lang="en-US" sz="1800" dirty="0"/>
                        <a:t>20% of the Medicare-approved amount for Durable medical equipment (DME).</a:t>
                      </a:r>
                    </a:p>
                  </a:txBody>
                  <a:tcPr marL="68580" marR="68580" marT="34288" marB="34288">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830274200"/>
                  </a:ext>
                </a:extLst>
              </a:tr>
              <a:tr h="120081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Bef>
                          <a:spcPts val="0"/>
                        </a:spcBef>
                      </a:pPr>
                      <a:r>
                        <a:rPr lang="en-US" sz="1800" b="1" kern="1200" dirty="0">
                          <a:solidFill>
                            <a:schemeClr val="dk1"/>
                          </a:solidFill>
                          <a:latin typeface="+mn-lt"/>
                          <a:ea typeface="+mn-ea"/>
                          <a:cs typeface="+mn-cs"/>
                        </a:rPr>
                        <a:t>Hospice Care</a:t>
                      </a:r>
                    </a:p>
                  </a:txBody>
                  <a:tcPr marL="68580" marR="68580" marT="34288" marB="34288">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5425" marR="0" lvl="0" indent="-225425" algn="l" defTabSz="514338"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a:t>$0 for hospice care.</a:t>
                      </a:r>
                    </a:p>
                    <a:p>
                      <a:pPr marL="225425" marR="0" lvl="0" indent="-225425" algn="l" defTabSz="514338"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a:t>You may need to pay a copayment of no more than $5 for each prescription drug and other similar products for pain relief and symptom control while you're at home. In the rare case your drug isn’t covered by the hospice benefit, your hospice provider should contact your Medicare drug plan to see if it's covered under Medicare prescription drug coverage (Part D).</a:t>
                      </a:r>
                    </a:p>
                    <a:p>
                      <a:pPr marL="225425" marR="0" lvl="0" indent="-225425" algn="l" defTabSz="514338"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a:t>You may need to pay 5% of the Medicare-approved amount for inpatient respite care.</a:t>
                      </a:r>
                    </a:p>
                    <a:p>
                      <a:pPr marL="225425" marR="0" lvl="0" indent="-225425" algn="l" defTabSz="514338"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a:t>Medicare doesn't cover room and board when you get hospice care in your home or another facility where you live (like a nursing home).</a:t>
                      </a:r>
                    </a:p>
                  </a:txBody>
                  <a:tcPr marL="68580" marR="68580" marT="34288" marB="34288">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532046859"/>
                  </a:ext>
                </a:extLst>
              </a:tr>
              <a:tr h="35317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Bef>
                          <a:spcPts val="0"/>
                        </a:spcBef>
                      </a:pPr>
                      <a:r>
                        <a:rPr lang="en-US" sz="1800" b="1" kern="1200" dirty="0">
                          <a:solidFill>
                            <a:schemeClr val="dk1"/>
                          </a:solidFill>
                          <a:latin typeface="+mn-lt"/>
                          <a:ea typeface="+mn-ea"/>
                          <a:cs typeface="+mn-cs"/>
                        </a:rPr>
                        <a:t>Blood</a:t>
                      </a:r>
                    </a:p>
                  </a:txBody>
                  <a:tcPr marL="68580" marR="68580" marT="34288" marB="34288">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Bef>
                          <a:spcPts val="0"/>
                        </a:spcBef>
                      </a:pPr>
                      <a:r>
                        <a:rPr lang="en-US" sz="1800" b="0" i="0" u="none" strike="noStrike" kern="1200" baseline="0" dirty="0">
                          <a:solidFill>
                            <a:schemeClr val="tx1"/>
                          </a:solidFill>
                          <a:latin typeface="+mn-lt"/>
                          <a:ea typeface="+mn-ea"/>
                          <a:cs typeface="+mn-cs"/>
                        </a:rPr>
                        <a:t>If hospital gets it from a blood bank at no charge, you have no charge</a:t>
                      </a:r>
                      <a:endParaRPr lang="en-US" sz="1800" dirty="0"/>
                    </a:p>
                  </a:txBody>
                  <a:tcPr marL="68580" marR="68580" marT="34288" marB="34288">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287757664"/>
                  </a:ext>
                </a:extLst>
              </a:tr>
            </a:tbl>
          </a:graphicData>
        </a:graphic>
      </p:graphicFrame>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851461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Benefit Periods in Original Medicare</a:t>
            </a:r>
          </a:p>
        </p:txBody>
      </p:sp>
      <p:sp>
        <p:nvSpPr>
          <p:cNvPr id="6" name="Content Placeholder 7"/>
          <p:cNvSpPr txBox="1">
            <a:spLocks/>
          </p:cNvSpPr>
          <p:nvPr/>
        </p:nvSpPr>
        <p:spPr>
          <a:xfrm>
            <a:off x="838200" y="1180619"/>
            <a:ext cx="8935488" cy="39247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Measures use of inpatient hospital and SNF care</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Begins the day you first get inpatient care in hospital or SNF</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Ends when not in a hospital/SNF 60 days in a row  </a:t>
            </a:r>
          </a:p>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Pay Part A deductible for each benefit period</a:t>
            </a:r>
          </a:p>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No limit to number of benefit periods you can have</a:t>
            </a:r>
          </a:p>
        </p:txBody>
      </p:sp>
      <p:sp>
        <p:nvSpPr>
          <p:cNvPr id="7" name="TextBox 6" descr="Ends 60 days in a row here" title="Text box"/>
          <p:cNvSpPr txBox="1"/>
          <p:nvPr/>
        </p:nvSpPr>
        <p:spPr>
          <a:xfrm>
            <a:off x="9753600" y="1362906"/>
            <a:ext cx="1805705" cy="707886"/>
          </a:xfrm>
          <a:prstGeom prst="rect">
            <a:avLst/>
          </a:prstGeom>
          <a:noFill/>
        </p:spPr>
        <p:txBody>
          <a:bodyPr vert="horz"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44546A"/>
                </a:solidFill>
                <a:effectLst/>
                <a:uLnTx/>
                <a:uFillTx/>
              </a:rPr>
              <a:t>Ends 60 days in a row here…</a:t>
            </a:r>
          </a:p>
        </p:txBody>
      </p:sp>
      <p:pic>
        <p:nvPicPr>
          <p:cNvPr id="8" name="Picture 7" title="picture of a hous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44594" y="2321633"/>
            <a:ext cx="1363809" cy="909207"/>
          </a:xfrm>
          <a:prstGeom prst="rect">
            <a:avLst/>
          </a:prstGeom>
          <a:effectLst>
            <a:outerShdw blurRad="50800" dist="38100" dir="2700000" algn="tl" rotWithShape="0">
              <a:prstClr val="black">
                <a:alpha val="40000"/>
              </a:prstClr>
            </a:outerShdw>
          </a:effectLst>
        </p:spPr>
      </p:pic>
      <p:sp>
        <p:nvSpPr>
          <p:cNvPr id="9" name="TextBox 8" descr="Home" title="Text box"/>
          <p:cNvSpPr txBox="1"/>
          <p:nvPr/>
        </p:nvSpPr>
        <p:spPr>
          <a:xfrm>
            <a:off x="9809140" y="3162544"/>
            <a:ext cx="1434715"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44546A"/>
                </a:solidFill>
                <a:effectLst/>
                <a:uLnTx/>
                <a:uFillTx/>
              </a:rPr>
              <a:t>Home</a:t>
            </a:r>
            <a:endParaRPr kumimoji="0" lang="en-US" sz="2000" b="0" i="0" u="none" strike="noStrike" kern="0" cap="none" spc="0" normalizeH="0" baseline="0" noProof="0" dirty="0">
              <a:ln>
                <a:noFill/>
              </a:ln>
              <a:solidFill>
                <a:srgbClr val="44546A"/>
              </a:solidFill>
              <a:effectLst/>
              <a:uLnTx/>
              <a:uFillTx/>
            </a:endParaRPr>
          </a:p>
        </p:txBody>
      </p:sp>
      <p:pic>
        <p:nvPicPr>
          <p:cNvPr id="10" name="Picture 9" title="check mark"/>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083291" y="1958153"/>
            <a:ext cx="411480" cy="302895"/>
          </a:xfrm>
          <a:prstGeom prst="rect">
            <a:avLst/>
          </a:prstGeom>
        </p:spPr>
      </p:pic>
      <p:sp>
        <p:nvSpPr>
          <p:cNvPr id="11" name="TextBox 10" descr="Not here" title="Text box"/>
          <p:cNvSpPr txBox="1"/>
          <p:nvPr/>
        </p:nvSpPr>
        <p:spPr>
          <a:xfrm>
            <a:off x="9823219" y="3645772"/>
            <a:ext cx="1374708" cy="400110"/>
          </a:xfrm>
          <a:prstGeom prst="rect">
            <a:avLst/>
          </a:prstGeom>
          <a:noFill/>
        </p:spPr>
        <p:txBody>
          <a:bodyPr vert="horz"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44546A"/>
                </a:solidFill>
                <a:effectLst/>
                <a:uLnTx/>
                <a:uFillTx/>
              </a:rPr>
              <a:t>Not here...</a:t>
            </a:r>
          </a:p>
        </p:txBody>
      </p:sp>
      <p:pic>
        <p:nvPicPr>
          <p:cNvPr id="12" name="Picture 11" title="Picture of a nursa and a man at the hospital"/>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85005" y="4008901"/>
            <a:ext cx="1404027" cy="936019"/>
          </a:xfrm>
          <a:prstGeom prst="rect">
            <a:avLst/>
          </a:prstGeom>
          <a:effectLst>
            <a:outerShdw blurRad="50800" dist="38100" dir="2700000" algn="tl" rotWithShape="0">
              <a:prstClr val="black">
                <a:alpha val="40000"/>
              </a:prstClr>
            </a:outerShdw>
          </a:effectLst>
        </p:spPr>
      </p:pic>
      <p:sp>
        <p:nvSpPr>
          <p:cNvPr id="13" name="TextBox 12" descr="Hospital or SNF" title="Text box"/>
          <p:cNvSpPr txBox="1"/>
          <p:nvPr/>
        </p:nvSpPr>
        <p:spPr>
          <a:xfrm>
            <a:off x="9908108" y="4894405"/>
            <a:ext cx="1407357"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44546A"/>
                </a:solidFill>
                <a:effectLst/>
                <a:uLnTx/>
                <a:uFillTx/>
              </a:rPr>
              <a:t>Hospital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44546A"/>
                </a:solidFill>
                <a:effectLst/>
                <a:uLnTx/>
                <a:uFillTx/>
              </a:rPr>
              <a:t>or SNF</a:t>
            </a:r>
            <a:endParaRPr kumimoji="0" lang="en-US" sz="2000" b="0" i="0" u="none" strike="noStrike" kern="0" cap="none" spc="0" normalizeH="0" baseline="0" noProof="0" dirty="0">
              <a:ln>
                <a:noFill/>
              </a:ln>
              <a:solidFill>
                <a:srgbClr val="44546A"/>
              </a:solidFill>
              <a:effectLst/>
              <a:uLnTx/>
              <a:uFillTx/>
            </a:endParaRPr>
          </a:p>
        </p:txBody>
      </p:sp>
      <p:pic>
        <p:nvPicPr>
          <p:cNvPr id="14" name="Picture 13" title="red x"/>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118449" y="3608383"/>
            <a:ext cx="341163" cy="396861"/>
          </a:xfrm>
          <a:prstGeom prst="rect">
            <a:avLst/>
          </a:prstGeom>
        </p:spPr>
      </p:pic>
      <p:sp>
        <p:nvSpPr>
          <p:cNvPr id="15" name="TextBox 14" descr="Benefit periods can span across calendar years.&#10;" title="Text box"/>
          <p:cNvSpPr txBox="1"/>
          <p:nvPr/>
        </p:nvSpPr>
        <p:spPr>
          <a:xfrm>
            <a:off x="907819" y="5602291"/>
            <a:ext cx="8915400" cy="461665"/>
          </a:xfrm>
          <a:prstGeom prst="rect">
            <a:avLst/>
          </a:prstGeom>
          <a:solidFill>
            <a:srgbClr val="5B9BD5">
              <a:lumMod val="75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Benefit periods can span across calendar years.</a:t>
            </a: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3096124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
        <p:nvSpPr>
          <p:cNvPr id="4" name="Title 3"/>
          <p:cNvSpPr>
            <a:spLocks noGrp="1"/>
          </p:cNvSpPr>
          <p:nvPr>
            <p:ph type="title"/>
          </p:nvPr>
        </p:nvSpPr>
        <p:spPr/>
        <p:txBody>
          <a:bodyPr/>
          <a:lstStyle/>
          <a:p>
            <a:r>
              <a:rPr lang="en-US" dirty="0"/>
              <a:t>Decision: Do I Need to Sign Up for Part A?</a:t>
            </a:r>
          </a:p>
        </p:txBody>
      </p:sp>
      <p:sp>
        <p:nvSpPr>
          <p:cNvPr id="5" name="Content Placeholder 4"/>
          <p:cNvSpPr>
            <a:spLocks noGrp="1"/>
          </p:cNvSpPr>
          <p:nvPr>
            <p:ph idx="1"/>
          </p:nvPr>
        </p:nvSpPr>
        <p:spPr/>
        <p:txBody>
          <a:bodyPr/>
          <a:lstStyle/>
          <a:p>
            <a:pPr marL="230188" lvl="0" indent="-230188" defTabSz="685800">
              <a:lnSpc>
                <a:spcPct val="100000"/>
              </a:lnSpc>
              <a:spcBef>
                <a:spcPts val="600"/>
              </a:spcBef>
            </a:pPr>
            <a:r>
              <a:rPr lang="en-US" b="1" dirty="0"/>
              <a:t>Consider</a:t>
            </a:r>
          </a:p>
          <a:p>
            <a:pPr marL="457200" lvl="1" indent="-228600" defTabSz="685800">
              <a:lnSpc>
                <a:spcPct val="100000"/>
              </a:lnSpc>
              <a:spcBef>
                <a:spcPts val="600"/>
              </a:spcBef>
            </a:pPr>
            <a:r>
              <a:rPr lang="en-US" dirty="0"/>
              <a:t>It’s free for most people</a:t>
            </a:r>
          </a:p>
          <a:p>
            <a:pPr marL="457200" lvl="1" indent="-228600" defTabSz="685800">
              <a:lnSpc>
                <a:spcPct val="100000"/>
              </a:lnSpc>
              <a:spcBef>
                <a:spcPts val="600"/>
              </a:spcBef>
            </a:pPr>
            <a:r>
              <a:rPr lang="en-US" dirty="0"/>
              <a:t>You can pay for it if your work history isn’t sufficient</a:t>
            </a:r>
          </a:p>
          <a:p>
            <a:pPr marL="685800" lvl="2" indent="-228600" defTabSz="685800">
              <a:lnSpc>
                <a:spcPct val="100000"/>
              </a:lnSpc>
              <a:spcBef>
                <a:spcPts val="600"/>
              </a:spcBef>
              <a:buSzPct val="50000"/>
              <a:buFont typeface="Wingdings" panose="05000000000000000000" pitchFamily="2" charset="2"/>
              <a:buChar char="q"/>
            </a:pPr>
            <a:r>
              <a:rPr lang="en-US" dirty="0"/>
              <a:t>There may be a penalty if you delay</a:t>
            </a:r>
          </a:p>
          <a:p>
            <a:pPr marL="457200" lvl="1" indent="-228600" defTabSz="685800">
              <a:lnSpc>
                <a:spcPct val="100000"/>
              </a:lnSpc>
              <a:spcBef>
                <a:spcPts val="600"/>
              </a:spcBef>
            </a:pPr>
            <a:r>
              <a:rPr lang="en-US" dirty="0"/>
              <a:t>Talk to your benefits administrator if you (or your spouse) are actively working and covered by an employer plan</a:t>
            </a:r>
          </a:p>
          <a:p>
            <a:pPr marL="0" lvl="0" indent="0" defTabSz="685800">
              <a:lnSpc>
                <a:spcPct val="100000"/>
              </a:lnSpc>
              <a:spcBef>
                <a:spcPts val="600"/>
              </a:spcBef>
              <a:buNone/>
            </a:pPr>
            <a:r>
              <a:rPr lang="en-US" b="1" dirty="0"/>
              <a:t>NOTE</a:t>
            </a:r>
            <a:r>
              <a:rPr lang="en-US" dirty="0"/>
              <a:t>: To avoid Internal Revenue Service (IRS) tax penalties, stop contributions to your Health Savings Account (HSA) before Medicare starts.</a:t>
            </a:r>
          </a:p>
        </p:txBody>
      </p:sp>
    </p:spTree>
    <p:extLst>
      <p:ext uri="{BB962C8B-B14F-4D97-AF65-F5344CB8AC3E}">
        <p14:creationId xmlns:p14="http://schemas.microsoft.com/office/powerpoint/2010/main" val="861333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 B (Medical Insurance) Covers</a:t>
            </a:r>
          </a:p>
        </p:txBody>
      </p:sp>
      <p:sp>
        <p:nvSpPr>
          <p:cNvPr id="6" name="Content Placeholder 7"/>
          <p:cNvSpPr txBox="1">
            <a:spLocks/>
          </p:cNvSpPr>
          <p:nvPr/>
        </p:nvSpPr>
        <p:spPr>
          <a:xfrm>
            <a:off x="1828800" y="1180618"/>
            <a:ext cx="9340770" cy="475719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Tx/>
              <a:buSzTx/>
              <a:buFont typeface="Wingdings" panose="05000000000000000000" pitchFamily="2" charset="2"/>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Part B—Medical Insurance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helps cover medically necessary:</a:t>
            </a:r>
          </a:p>
          <a:p>
            <a:pPr marL="342891" marR="0" lvl="0" indent="-342891" algn="l" defTabSz="914400" rtl="0" eaLnBrk="1" fontAlgn="auto" latinLnBrk="0" hangingPunct="1">
              <a:lnSpc>
                <a:spcPct val="110000"/>
              </a:lnSpc>
              <a:spcBef>
                <a:spcPts val="60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Doctors’ services</a:t>
            </a:r>
          </a:p>
          <a:p>
            <a:pPr marL="342891" marR="0" lvl="0" indent="-342891" algn="l" defTabSz="914400" rtl="0" eaLnBrk="1" fontAlgn="auto" latinLnBrk="0" hangingPunct="1">
              <a:lnSpc>
                <a:spcPct val="110000"/>
              </a:lnSpc>
              <a:spcBef>
                <a:spcPts val="60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Outpatient medical and surgical services and supplies</a:t>
            </a:r>
          </a:p>
          <a:p>
            <a:pPr marL="342891" marR="0" lvl="0" indent="-342891" algn="l" defTabSz="914400" rtl="0" eaLnBrk="1" fontAlgn="auto" latinLnBrk="0" hangingPunct="1">
              <a:lnSpc>
                <a:spcPct val="110000"/>
              </a:lnSpc>
              <a:spcBef>
                <a:spcPts val="60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Clinical lab tests</a:t>
            </a:r>
          </a:p>
          <a:p>
            <a:pPr marL="342891" marR="0" lvl="0" indent="-342891" algn="l" defTabSz="914400" rtl="0" eaLnBrk="1" fontAlgn="auto" latinLnBrk="0" hangingPunct="1">
              <a:lnSpc>
                <a:spcPct val="110000"/>
              </a:lnSpc>
              <a:spcBef>
                <a:spcPts val="60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Durable medical equipment (DME) (like walkers and wheelchairs)</a:t>
            </a:r>
          </a:p>
          <a:p>
            <a:pPr marL="342891" marR="0" lvl="0" indent="-342891" algn="l" defTabSz="914400" rtl="0" eaLnBrk="1" fontAlgn="auto" latinLnBrk="0" hangingPunct="1">
              <a:lnSpc>
                <a:spcPct val="110000"/>
              </a:lnSpc>
              <a:spcBef>
                <a:spcPts val="60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Diabetic testing equipment and supplies</a:t>
            </a:r>
          </a:p>
          <a:p>
            <a:pPr marL="342891" marR="0" lvl="0" indent="-342891" algn="l" defTabSz="914400" rtl="0" eaLnBrk="1" fontAlgn="auto" latinLnBrk="0" hangingPunct="1">
              <a:lnSpc>
                <a:spcPct val="110000"/>
              </a:lnSpc>
              <a:spcBef>
                <a:spcPts val="60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Preventive services (like flu shots and a yearly wellness visit)</a:t>
            </a:r>
          </a:p>
          <a:p>
            <a:pPr marL="342891" marR="0" lvl="0" indent="-342891" algn="l" defTabSz="914400" rtl="0" eaLnBrk="1" fontAlgn="auto" latinLnBrk="0" hangingPunct="1">
              <a:lnSpc>
                <a:spcPct val="110000"/>
              </a:lnSpc>
              <a:spcBef>
                <a:spcPts val="60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Home health care</a:t>
            </a:r>
          </a:p>
          <a:p>
            <a:pPr marL="342891" marR="0" lvl="0" indent="-342891" algn="l" defTabSz="914400" rtl="0" eaLnBrk="1" fontAlgn="auto" latinLnBrk="0" hangingPunct="1">
              <a:lnSpc>
                <a:spcPct val="110000"/>
              </a:lnSpc>
              <a:spcBef>
                <a:spcPts val="60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Medically necessary outpatient physical and occupational therapy, and speech-language pathology services</a:t>
            </a:r>
          </a:p>
          <a:p>
            <a:pPr marL="342891" marR="0" lvl="0" indent="-342891" algn="l" defTabSz="914400" rtl="0" eaLnBrk="1" fontAlgn="auto" latinLnBrk="0" hangingPunct="1">
              <a:lnSpc>
                <a:spcPct val="110000"/>
              </a:lnSpc>
              <a:spcBef>
                <a:spcPts val="60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Outpatient mental health care services</a:t>
            </a:r>
          </a:p>
        </p:txBody>
      </p:sp>
      <p:grpSp>
        <p:nvGrpSpPr>
          <p:cNvPr id="7" name="Group 6" title="Part B icon"/>
          <p:cNvGrpSpPr>
            <a:grpSpLocks noChangeAspect="1"/>
          </p:cNvGrpSpPr>
          <p:nvPr/>
        </p:nvGrpSpPr>
        <p:grpSpPr>
          <a:xfrm>
            <a:off x="165608" y="2827695"/>
            <a:ext cx="2006092" cy="1463040"/>
            <a:chOff x="153025" y="1963783"/>
            <a:chExt cx="1568748" cy="1144086"/>
          </a:xfrm>
        </p:grpSpPr>
        <p:pic>
          <p:nvPicPr>
            <p:cNvPr id="8" name="Picture 7" title="Part B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p:cNvSpPr txBox="1"/>
            <p:nvPr/>
          </p:nvSpPr>
          <p:spPr>
            <a:xfrm>
              <a:off x="153025" y="2599781"/>
              <a:ext cx="1568748" cy="508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1" b="1" i="0" u="none" strike="noStrike" kern="0" cap="none" spc="0" normalizeH="0" baseline="0" noProof="0" dirty="0">
                  <a:ln>
                    <a:noFill/>
                  </a:ln>
                  <a:solidFill>
                    <a:srgbClr val="44546A"/>
                  </a:solidFill>
                  <a:effectLst/>
                  <a:uLnTx/>
                  <a:uFillTx/>
                </a:rPr>
                <a:t>Part 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1" b="0" i="0" u="none" strike="noStrike" kern="0" cap="none" spc="0" normalizeH="0" baseline="0" noProof="0" dirty="0">
                  <a:ln>
                    <a:noFill/>
                  </a:ln>
                  <a:solidFill>
                    <a:srgbClr val="44546A"/>
                  </a:solidFill>
                  <a:effectLst/>
                  <a:uLnTx/>
                  <a:uFillTx/>
                </a:rPr>
                <a:t>Medical Insurance</a:t>
              </a:r>
            </a:p>
          </p:txBody>
        </p:sp>
      </p:gr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3302578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
        <p:nvSpPr>
          <p:cNvPr id="4" name="Title 3"/>
          <p:cNvSpPr>
            <a:spLocks noGrp="1"/>
          </p:cNvSpPr>
          <p:nvPr>
            <p:ph type="title"/>
          </p:nvPr>
        </p:nvSpPr>
        <p:spPr/>
        <p:txBody>
          <a:bodyPr/>
          <a:lstStyle/>
          <a:p>
            <a:r>
              <a:rPr lang="en-US" dirty="0"/>
              <a:t>Part B—Preventive Services</a:t>
            </a:r>
          </a:p>
        </p:txBody>
      </p:sp>
      <p:sp>
        <p:nvSpPr>
          <p:cNvPr id="5" name="Content Placeholder 4"/>
          <p:cNvSpPr>
            <a:spLocks noGrp="1"/>
          </p:cNvSpPr>
          <p:nvPr>
            <p:ph idx="1"/>
          </p:nvPr>
        </p:nvSpPr>
        <p:spPr/>
        <p:txBody>
          <a:bodyPr numCol="2">
            <a:normAutofit fontScale="92500" lnSpcReduction="10000"/>
          </a:bodyPr>
          <a:lstStyle/>
          <a:p>
            <a:pPr lvl="0">
              <a:lnSpc>
                <a:spcPct val="110000"/>
              </a:lnSpc>
              <a:spcBef>
                <a:spcPts val="600"/>
              </a:spcBef>
            </a:pPr>
            <a:r>
              <a:rPr lang="en-US" sz="1800" dirty="0"/>
              <a:t>Abdominal aortic aneurysm screening</a:t>
            </a:r>
          </a:p>
          <a:p>
            <a:pPr lvl="0">
              <a:lnSpc>
                <a:spcPct val="110000"/>
              </a:lnSpc>
              <a:spcBef>
                <a:spcPts val="600"/>
              </a:spcBef>
            </a:pPr>
            <a:r>
              <a:rPr lang="en-US" sz="1800" dirty="0"/>
              <a:t>Alcohol misuse screening and counseling</a:t>
            </a:r>
          </a:p>
          <a:p>
            <a:pPr lvl="0">
              <a:lnSpc>
                <a:spcPct val="110000"/>
              </a:lnSpc>
              <a:spcBef>
                <a:spcPts val="600"/>
              </a:spcBef>
            </a:pPr>
            <a:r>
              <a:rPr lang="en-US" sz="1800" dirty="0"/>
              <a:t>Bone mass measurement (bone density)</a:t>
            </a:r>
          </a:p>
          <a:p>
            <a:pPr lvl="0">
              <a:lnSpc>
                <a:spcPct val="110000"/>
              </a:lnSpc>
              <a:spcBef>
                <a:spcPts val="600"/>
              </a:spcBef>
            </a:pPr>
            <a:r>
              <a:rPr lang="en-US" sz="1800" dirty="0"/>
              <a:t>Breast cancer screening (mammogram)</a:t>
            </a:r>
          </a:p>
          <a:p>
            <a:pPr lvl="0">
              <a:lnSpc>
                <a:spcPct val="110000"/>
              </a:lnSpc>
              <a:spcBef>
                <a:spcPts val="600"/>
              </a:spcBef>
            </a:pPr>
            <a:r>
              <a:rPr lang="en-US" sz="1800" dirty="0"/>
              <a:t>Cardiovascular disease (behavioral therapy)</a:t>
            </a:r>
          </a:p>
          <a:p>
            <a:pPr lvl="0">
              <a:lnSpc>
                <a:spcPct val="110000"/>
              </a:lnSpc>
              <a:spcBef>
                <a:spcPts val="600"/>
              </a:spcBef>
            </a:pPr>
            <a:r>
              <a:rPr lang="en-US" sz="1800" dirty="0"/>
              <a:t>Cardiovascular disease screenings</a:t>
            </a:r>
          </a:p>
          <a:p>
            <a:pPr lvl="0">
              <a:lnSpc>
                <a:spcPct val="110000"/>
              </a:lnSpc>
              <a:spcBef>
                <a:spcPts val="600"/>
              </a:spcBef>
            </a:pPr>
            <a:r>
              <a:rPr lang="en-US" sz="1800" dirty="0"/>
              <a:t>Cervical and vaginal cancer screenings</a:t>
            </a:r>
          </a:p>
          <a:p>
            <a:pPr lvl="0">
              <a:lnSpc>
                <a:spcPct val="110000"/>
              </a:lnSpc>
              <a:spcBef>
                <a:spcPts val="600"/>
              </a:spcBef>
            </a:pPr>
            <a:r>
              <a:rPr lang="en-US" sz="1800" dirty="0"/>
              <a:t>Colorectal cancer screenings</a:t>
            </a:r>
          </a:p>
          <a:p>
            <a:pPr lvl="0">
              <a:lnSpc>
                <a:spcPct val="110000"/>
              </a:lnSpc>
              <a:spcBef>
                <a:spcPts val="600"/>
              </a:spcBef>
            </a:pPr>
            <a:r>
              <a:rPr lang="en-US" sz="1800" dirty="0"/>
              <a:t>Depression screening</a:t>
            </a:r>
          </a:p>
          <a:p>
            <a:pPr lvl="0">
              <a:lnSpc>
                <a:spcPct val="110000"/>
              </a:lnSpc>
              <a:spcBef>
                <a:spcPts val="600"/>
              </a:spcBef>
            </a:pPr>
            <a:r>
              <a:rPr lang="en-US" sz="1800" dirty="0"/>
              <a:t>Diabetes screenings</a:t>
            </a:r>
          </a:p>
          <a:p>
            <a:pPr lvl="0">
              <a:lnSpc>
                <a:spcPct val="110000"/>
              </a:lnSpc>
              <a:spcBef>
                <a:spcPts val="600"/>
              </a:spcBef>
            </a:pPr>
            <a:r>
              <a:rPr lang="en-US" sz="1800" dirty="0"/>
              <a:t>Diabetes self-management training</a:t>
            </a:r>
          </a:p>
          <a:p>
            <a:pPr lvl="0">
              <a:lnSpc>
                <a:spcPct val="110000"/>
              </a:lnSpc>
              <a:spcBef>
                <a:spcPts val="600"/>
              </a:spcBef>
            </a:pPr>
            <a:r>
              <a:rPr lang="en-US" sz="1800" dirty="0"/>
              <a:t>Flu shots</a:t>
            </a:r>
          </a:p>
          <a:p>
            <a:pPr lvl="0">
              <a:lnSpc>
                <a:spcPct val="110000"/>
              </a:lnSpc>
              <a:spcBef>
                <a:spcPts val="600"/>
              </a:spcBef>
            </a:pPr>
            <a:r>
              <a:rPr lang="en-US" sz="1800" dirty="0"/>
              <a:t>Glaucoma tests</a:t>
            </a:r>
          </a:p>
          <a:p>
            <a:pPr lvl="0">
              <a:lnSpc>
                <a:spcPct val="110000"/>
              </a:lnSpc>
              <a:spcBef>
                <a:spcPts val="600"/>
              </a:spcBef>
            </a:pPr>
            <a:r>
              <a:rPr lang="en-US" sz="1800" dirty="0"/>
              <a:t>Hepatitis B shots</a:t>
            </a:r>
          </a:p>
          <a:p>
            <a:pPr lvl="0">
              <a:lnSpc>
                <a:spcPct val="110000"/>
              </a:lnSpc>
              <a:spcBef>
                <a:spcPts val="600"/>
              </a:spcBef>
            </a:pPr>
            <a:r>
              <a:rPr lang="en-US" sz="1800" dirty="0"/>
              <a:t>Hepatitis B Virus (HBV) infection screening</a:t>
            </a:r>
          </a:p>
          <a:p>
            <a:pPr lvl="0">
              <a:lnSpc>
                <a:spcPct val="110000"/>
              </a:lnSpc>
              <a:spcBef>
                <a:spcPts val="600"/>
              </a:spcBef>
            </a:pPr>
            <a:r>
              <a:rPr lang="en-US" sz="1800" dirty="0"/>
              <a:t>Hepatitis C screening test</a:t>
            </a:r>
          </a:p>
          <a:p>
            <a:pPr lvl="0">
              <a:lnSpc>
                <a:spcPct val="110000"/>
              </a:lnSpc>
              <a:spcBef>
                <a:spcPts val="600"/>
              </a:spcBef>
            </a:pPr>
            <a:r>
              <a:rPr lang="en-US" sz="1800" dirty="0"/>
              <a:t>HIV (Human Immunodeficiency Virus) screening</a:t>
            </a:r>
          </a:p>
          <a:p>
            <a:pPr lvl="0">
              <a:lnSpc>
                <a:spcPct val="110000"/>
              </a:lnSpc>
              <a:spcBef>
                <a:spcPts val="600"/>
              </a:spcBef>
            </a:pPr>
            <a:r>
              <a:rPr lang="en-US" sz="1800" dirty="0"/>
              <a:t>Lung cancer screening</a:t>
            </a:r>
          </a:p>
          <a:p>
            <a:pPr lvl="0">
              <a:lnSpc>
                <a:spcPct val="110000"/>
              </a:lnSpc>
              <a:spcBef>
                <a:spcPts val="600"/>
              </a:spcBef>
            </a:pPr>
            <a:r>
              <a:rPr lang="en-US" sz="1800" dirty="0"/>
              <a:t>Medical nutrition therapy services</a:t>
            </a:r>
          </a:p>
          <a:p>
            <a:pPr lvl="0">
              <a:lnSpc>
                <a:spcPct val="110000"/>
              </a:lnSpc>
              <a:spcBef>
                <a:spcPts val="600"/>
              </a:spcBef>
            </a:pPr>
            <a:r>
              <a:rPr lang="en-US" sz="1800" dirty="0"/>
              <a:t>Obesity screening and counseling</a:t>
            </a:r>
          </a:p>
          <a:p>
            <a:pPr lvl="0">
              <a:lnSpc>
                <a:spcPct val="110000"/>
              </a:lnSpc>
              <a:spcBef>
                <a:spcPts val="600"/>
              </a:spcBef>
            </a:pPr>
            <a:r>
              <a:rPr lang="en-US" sz="1800" dirty="0"/>
              <a:t>Pneumococcal shots</a:t>
            </a:r>
          </a:p>
          <a:p>
            <a:pPr lvl="0">
              <a:lnSpc>
                <a:spcPct val="110000"/>
              </a:lnSpc>
              <a:spcBef>
                <a:spcPts val="600"/>
              </a:spcBef>
            </a:pPr>
            <a:r>
              <a:rPr lang="en-US" sz="1800" dirty="0"/>
              <a:t>Prostate cancer screenings</a:t>
            </a:r>
          </a:p>
          <a:p>
            <a:pPr lvl="0">
              <a:lnSpc>
                <a:spcPct val="110000"/>
              </a:lnSpc>
              <a:spcBef>
                <a:spcPts val="600"/>
              </a:spcBef>
            </a:pPr>
            <a:r>
              <a:rPr lang="en-US" sz="1800" dirty="0"/>
              <a:t>Sexually transmitted infection (STI) screening and counseling</a:t>
            </a:r>
          </a:p>
          <a:p>
            <a:pPr lvl="0">
              <a:lnSpc>
                <a:spcPct val="110000"/>
              </a:lnSpc>
              <a:spcBef>
                <a:spcPts val="600"/>
              </a:spcBef>
            </a:pPr>
            <a:r>
              <a:rPr lang="en-US" sz="1800" dirty="0"/>
              <a:t>Smoking and tobacco-use cessation (counseling to prevent tobacco use &amp; tobacco-caused disease)</a:t>
            </a:r>
          </a:p>
          <a:p>
            <a:pPr lvl="0">
              <a:lnSpc>
                <a:spcPct val="110000"/>
              </a:lnSpc>
              <a:spcBef>
                <a:spcPts val="600"/>
              </a:spcBef>
            </a:pPr>
            <a:r>
              <a:rPr lang="en-US" sz="1800" dirty="0"/>
              <a:t>“Welcome to Medicare” preventive visit</a:t>
            </a:r>
          </a:p>
          <a:p>
            <a:pPr lvl="0">
              <a:lnSpc>
                <a:spcPct val="110000"/>
              </a:lnSpc>
              <a:spcBef>
                <a:spcPts val="600"/>
              </a:spcBef>
            </a:pPr>
            <a:r>
              <a:rPr lang="en-US" sz="1800" dirty="0"/>
              <a:t>Yearly “Wellness” visit</a:t>
            </a:r>
          </a:p>
        </p:txBody>
      </p:sp>
    </p:spTree>
    <p:extLst>
      <p:ext uri="{BB962C8B-B14F-4D97-AF65-F5344CB8AC3E}">
        <p14:creationId xmlns:p14="http://schemas.microsoft.com/office/powerpoint/2010/main" val="337359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
        <p:nvSpPr>
          <p:cNvPr id="4" name="Title 3"/>
          <p:cNvSpPr>
            <a:spLocks noGrp="1"/>
          </p:cNvSpPr>
          <p:nvPr>
            <p:ph type="title"/>
          </p:nvPr>
        </p:nvSpPr>
        <p:spPr/>
        <p:txBody>
          <a:bodyPr/>
          <a:lstStyle/>
          <a:p>
            <a:r>
              <a:rPr lang="en-US" dirty="0"/>
              <a:t>What’s Not Covered by Part A and Part B?</a:t>
            </a:r>
          </a:p>
        </p:txBody>
      </p:sp>
      <p:sp>
        <p:nvSpPr>
          <p:cNvPr id="5" name="Content Placeholder 4"/>
          <p:cNvSpPr>
            <a:spLocks noGrp="1"/>
          </p:cNvSpPr>
          <p:nvPr>
            <p:ph idx="1"/>
          </p:nvPr>
        </p:nvSpPr>
        <p:spPr/>
        <p:txBody>
          <a:bodyPr>
            <a:normAutofit fontScale="92500"/>
          </a:bodyPr>
          <a:lstStyle/>
          <a:p>
            <a:pPr marL="0" lvl="0" indent="0" defTabSz="685800">
              <a:lnSpc>
                <a:spcPct val="100000"/>
              </a:lnSpc>
              <a:spcBef>
                <a:spcPts val="600"/>
              </a:spcBef>
              <a:buNone/>
            </a:pPr>
            <a:r>
              <a:rPr lang="en-US" sz="2000" b="1" dirty="0"/>
              <a:t>Some of the items and services that Part A and Part B don’t cover include:</a:t>
            </a:r>
          </a:p>
          <a:p>
            <a:pPr marL="520700" lvl="0" indent="-342900" defTabSz="685800">
              <a:lnSpc>
                <a:spcPct val="100000"/>
              </a:lnSpc>
              <a:spcBef>
                <a:spcPts val="600"/>
              </a:spcBef>
            </a:pPr>
            <a:r>
              <a:rPr lang="en-US" sz="2000" dirty="0"/>
              <a:t>Most dental care</a:t>
            </a:r>
          </a:p>
          <a:p>
            <a:pPr marL="520700" lvl="0" indent="-342900" defTabSz="685800">
              <a:lnSpc>
                <a:spcPct val="100000"/>
              </a:lnSpc>
              <a:spcBef>
                <a:spcPts val="600"/>
              </a:spcBef>
            </a:pPr>
            <a:r>
              <a:rPr lang="en-US" sz="2000" dirty="0"/>
              <a:t>Eye examinations related to prescribing glasses</a:t>
            </a:r>
          </a:p>
          <a:p>
            <a:pPr marL="520700" lvl="0" indent="-342900" defTabSz="685800">
              <a:lnSpc>
                <a:spcPct val="100000"/>
              </a:lnSpc>
              <a:spcBef>
                <a:spcPts val="600"/>
              </a:spcBef>
            </a:pPr>
            <a:r>
              <a:rPr lang="en-US" sz="2000" dirty="0"/>
              <a:t>Dentures</a:t>
            </a:r>
          </a:p>
          <a:p>
            <a:pPr marL="520700" lvl="0" indent="-342900" defTabSz="685800">
              <a:lnSpc>
                <a:spcPct val="100000"/>
              </a:lnSpc>
              <a:spcBef>
                <a:spcPts val="600"/>
              </a:spcBef>
            </a:pPr>
            <a:r>
              <a:rPr lang="en-US" sz="2000" dirty="0"/>
              <a:t>Cosmetic surgery</a:t>
            </a:r>
          </a:p>
          <a:p>
            <a:pPr marL="520700" lvl="0" indent="-342900" defTabSz="685800">
              <a:lnSpc>
                <a:spcPct val="100000"/>
              </a:lnSpc>
              <a:spcBef>
                <a:spcPts val="600"/>
              </a:spcBef>
            </a:pPr>
            <a:r>
              <a:rPr lang="en-US" sz="2000" dirty="0"/>
              <a:t>Massage therapy</a:t>
            </a:r>
            <a:endParaRPr lang="en-US" sz="2000" strike="sngStrike" dirty="0">
              <a:solidFill>
                <a:srgbClr val="FF0000"/>
              </a:solidFill>
            </a:endParaRPr>
          </a:p>
          <a:p>
            <a:pPr marL="520700" lvl="0" indent="-342900" defTabSz="685800">
              <a:lnSpc>
                <a:spcPct val="100000"/>
              </a:lnSpc>
              <a:spcBef>
                <a:spcPts val="600"/>
              </a:spcBef>
            </a:pPr>
            <a:r>
              <a:rPr lang="en-US" sz="2000" dirty="0"/>
              <a:t>Routine physical exams</a:t>
            </a:r>
          </a:p>
          <a:p>
            <a:pPr marL="520700" lvl="0" indent="-342900" defTabSz="685800">
              <a:lnSpc>
                <a:spcPct val="100000"/>
              </a:lnSpc>
              <a:spcBef>
                <a:spcPts val="600"/>
              </a:spcBef>
            </a:pPr>
            <a:r>
              <a:rPr lang="en-US" sz="2000" dirty="0"/>
              <a:t>Acupuncture or other types of acupuncture (like dry needling) for any condition other than chronic low back pain</a:t>
            </a:r>
          </a:p>
          <a:p>
            <a:pPr marL="520700" lvl="0" indent="-342900" defTabSz="685800">
              <a:lnSpc>
                <a:spcPct val="100000"/>
              </a:lnSpc>
              <a:spcBef>
                <a:spcPts val="600"/>
              </a:spcBef>
            </a:pPr>
            <a:r>
              <a:rPr lang="en-US" sz="2000" dirty="0"/>
              <a:t>Hearing aids and exams for fitting them</a:t>
            </a:r>
          </a:p>
          <a:p>
            <a:pPr marL="520700" lvl="0" indent="-342900" defTabSz="685800">
              <a:lnSpc>
                <a:spcPct val="100000"/>
              </a:lnSpc>
              <a:spcBef>
                <a:spcPts val="600"/>
              </a:spcBef>
            </a:pPr>
            <a:r>
              <a:rPr lang="en-US" sz="2000" dirty="0"/>
              <a:t>Long-term care </a:t>
            </a:r>
          </a:p>
          <a:p>
            <a:pPr marL="520700" lvl="0" indent="-342900" defTabSz="685800">
              <a:lnSpc>
                <a:spcPct val="100000"/>
              </a:lnSpc>
              <a:spcBef>
                <a:spcPts val="600"/>
              </a:spcBef>
            </a:pPr>
            <a:r>
              <a:rPr lang="en-US" sz="2000" dirty="0"/>
              <a:t>Concierge care (also called concierge medicine, retainer-based medicine, boutique medicine, platinum practice, or direct care)</a:t>
            </a:r>
          </a:p>
          <a:p>
            <a:pPr marL="0" lvl="0" indent="0" defTabSz="685800">
              <a:lnSpc>
                <a:spcPct val="100000"/>
              </a:lnSpc>
              <a:spcBef>
                <a:spcPts val="600"/>
              </a:spcBef>
              <a:buNone/>
            </a:pPr>
            <a:r>
              <a:rPr lang="en-US" sz="2000" b="1" dirty="0"/>
              <a:t>They may be covered if you have other coverage, like Medicaid or an MA Plan that covers these services</a:t>
            </a:r>
          </a:p>
        </p:txBody>
      </p:sp>
    </p:spTree>
    <p:extLst>
      <p:ext uri="{BB962C8B-B14F-4D97-AF65-F5344CB8AC3E}">
        <p14:creationId xmlns:p14="http://schemas.microsoft.com/office/powerpoint/2010/main" val="1753650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You Pay—2020/2021 Part B Premiums</a:t>
            </a:r>
          </a:p>
        </p:txBody>
      </p:sp>
      <p:sp>
        <p:nvSpPr>
          <p:cNvPr id="6" name="Content Placeholder 7"/>
          <p:cNvSpPr txBox="1">
            <a:spLocks/>
          </p:cNvSpPr>
          <p:nvPr/>
        </p:nvSpPr>
        <p:spPr>
          <a:xfrm>
            <a:off x="2253032" y="1180618"/>
            <a:ext cx="8916538" cy="4757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marR="0" lvl="1" indent="-231775"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Monthly Premium</a:t>
            </a:r>
          </a:p>
          <a:p>
            <a:pPr marL="463550" marR="0" lvl="2" indent="-231775" algn="l" defTabSz="6858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Standard premium is $144.60 ($148.50 in 2021) (may have to pay a higher amount depending on your income, see next slide)</a:t>
            </a:r>
          </a:p>
          <a:p>
            <a:pPr marL="463550" marR="0" lvl="2" indent="-231775" algn="l" defTabSz="6858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Some people who get Social Security benefits pay less than this amount</a:t>
            </a:r>
          </a:p>
        </p:txBody>
      </p:sp>
      <p:grpSp>
        <p:nvGrpSpPr>
          <p:cNvPr id="7" name="Group 6" title="Part B icon"/>
          <p:cNvGrpSpPr>
            <a:grpSpLocks noChangeAspect="1"/>
          </p:cNvGrpSpPr>
          <p:nvPr/>
        </p:nvGrpSpPr>
        <p:grpSpPr>
          <a:xfrm>
            <a:off x="246940" y="2049925"/>
            <a:ext cx="2006092" cy="1463040"/>
            <a:chOff x="153025" y="1963783"/>
            <a:chExt cx="1568748" cy="1144086"/>
          </a:xfrm>
        </p:grpSpPr>
        <p:pic>
          <p:nvPicPr>
            <p:cNvPr id="8" name="Picture 7" title="Part B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p:cNvSpPr txBox="1"/>
            <p:nvPr/>
          </p:nvSpPr>
          <p:spPr>
            <a:xfrm>
              <a:off x="153025" y="2599781"/>
              <a:ext cx="1568748" cy="508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1" b="1" i="0" u="none" strike="noStrike" kern="0" cap="none" spc="0" normalizeH="0" baseline="0" noProof="0" dirty="0">
                  <a:ln>
                    <a:noFill/>
                  </a:ln>
                  <a:solidFill>
                    <a:srgbClr val="44546A"/>
                  </a:solidFill>
                  <a:effectLst/>
                  <a:uLnTx/>
                  <a:uFillTx/>
                </a:rPr>
                <a:t>Part 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1" b="0" i="0" u="none" strike="noStrike" kern="0" cap="none" spc="0" normalizeH="0" baseline="0" noProof="0" dirty="0">
                  <a:ln>
                    <a:noFill/>
                  </a:ln>
                  <a:solidFill>
                    <a:srgbClr val="44546A"/>
                  </a:solidFill>
                  <a:effectLst/>
                  <a:uLnTx/>
                  <a:uFillTx/>
                </a:rPr>
                <a:t>Medical Insurance</a:t>
              </a:r>
            </a:p>
          </p:txBody>
        </p:sp>
      </p:gr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1640433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nSpc>
                <a:spcPct val="100000"/>
              </a:lnSpc>
            </a:pPr>
            <a:r>
              <a:rPr lang="en-US" dirty="0">
                <a:solidFill>
                  <a:prstClr val="white"/>
                </a:solidFill>
              </a:rPr>
              <a:t>Monthly Part B Standard Premium—Income-Related Monthly Adjustment Amount (IRMAA) for 2020</a:t>
            </a:r>
            <a:endParaRPr lang="en-US" dirty="0"/>
          </a:p>
        </p:txBody>
      </p:sp>
      <p:sp>
        <p:nvSpPr>
          <p:cNvPr id="7" name="Rectangle 6"/>
          <p:cNvSpPr/>
          <p:nvPr/>
        </p:nvSpPr>
        <p:spPr>
          <a:xfrm>
            <a:off x="2989938" y="1139354"/>
            <a:ext cx="6161965" cy="369332"/>
          </a:xfrm>
          <a:prstGeom prst="rect">
            <a:avLst/>
          </a:prstGeom>
        </p:spPr>
        <p:txBody>
          <a:bodyPr wrap="square">
            <a:spAutoFit/>
          </a:bodyPr>
          <a:lstStyle/>
          <a:p>
            <a:pPr marL="215265">
              <a:spcAft>
                <a:spcPts val="50"/>
              </a:spcAft>
            </a:pPr>
            <a:r>
              <a:rPr lang="en-US" b="1" kern="0" dirty="0">
                <a:solidFill>
                  <a:prstClr val="black"/>
                </a:solidFill>
                <a:ea typeface="Calibri" panose="020F0502020204030204" pitchFamily="34" charset="0"/>
              </a:rPr>
              <a:t>Your Part B premium in 2020 based on your 2018 tax return:</a:t>
            </a:r>
          </a:p>
        </p:txBody>
      </p:sp>
      <p:graphicFrame>
        <p:nvGraphicFramePr>
          <p:cNvPr id="6" name="Table 5" descr="2020 IRMAA table"/>
          <p:cNvGraphicFramePr>
            <a:graphicFrameLocks noGrp="1"/>
          </p:cNvGraphicFramePr>
          <p:nvPr>
            <p:extLst>
              <p:ext uri="{D42A27DB-BD31-4B8C-83A1-F6EECF244321}">
                <p14:modId xmlns:p14="http://schemas.microsoft.com/office/powerpoint/2010/main" val="2153266459"/>
              </p:ext>
            </p:extLst>
          </p:nvPr>
        </p:nvGraphicFramePr>
        <p:xfrm>
          <a:off x="382134" y="1481932"/>
          <a:ext cx="11539791" cy="4964313"/>
        </p:xfrm>
        <a:graphic>
          <a:graphicData uri="http://schemas.openxmlformats.org/drawingml/2006/table">
            <a:tbl>
              <a:tblPr firstRow="1" bandRow="1"/>
              <a:tblGrid>
                <a:gridCol w="3391225">
                  <a:extLst>
                    <a:ext uri="{9D8B030D-6E8A-4147-A177-3AD203B41FA5}">
                      <a16:colId xmlns:a16="http://schemas.microsoft.com/office/drawing/2014/main" val="2082559654"/>
                    </a:ext>
                  </a:extLst>
                </a:gridCol>
                <a:gridCol w="3388757">
                  <a:extLst>
                    <a:ext uri="{9D8B030D-6E8A-4147-A177-3AD203B41FA5}">
                      <a16:colId xmlns:a16="http://schemas.microsoft.com/office/drawing/2014/main" val="743780762"/>
                    </a:ext>
                  </a:extLst>
                </a:gridCol>
                <a:gridCol w="3391225">
                  <a:extLst>
                    <a:ext uri="{9D8B030D-6E8A-4147-A177-3AD203B41FA5}">
                      <a16:colId xmlns:a16="http://schemas.microsoft.com/office/drawing/2014/main" val="790104051"/>
                    </a:ext>
                  </a:extLst>
                </a:gridCol>
                <a:gridCol w="1368584">
                  <a:extLst>
                    <a:ext uri="{9D8B030D-6E8A-4147-A177-3AD203B41FA5}">
                      <a16:colId xmlns:a16="http://schemas.microsoft.com/office/drawing/2014/main" val="3805910634"/>
                    </a:ext>
                  </a:extLst>
                </a:gridCol>
              </a:tblGrid>
              <a:tr h="82830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32080" marR="461645" algn="l">
                        <a:spcBef>
                          <a:spcPts val="10"/>
                        </a:spcBef>
                        <a:spcAft>
                          <a:spcPts val="0"/>
                        </a:spcAft>
                      </a:pPr>
                      <a:r>
                        <a:rPr lang="en-US" sz="2400" dirty="0">
                          <a:effectLst/>
                        </a:rPr>
                        <a:t>File Individual Tax Return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30810" marR="0" algn="l">
                        <a:spcBef>
                          <a:spcPts val="740"/>
                        </a:spcBef>
                        <a:spcAft>
                          <a:spcPts val="0"/>
                        </a:spcAft>
                      </a:pPr>
                      <a:r>
                        <a:rPr lang="en-US" sz="2400" dirty="0">
                          <a:effectLst/>
                        </a:rPr>
                        <a:t>File Joint Tax Return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32080" marR="90170" algn="l">
                        <a:spcBef>
                          <a:spcPts val="10"/>
                        </a:spcBef>
                        <a:spcAft>
                          <a:spcPts val="0"/>
                        </a:spcAft>
                      </a:pPr>
                      <a:r>
                        <a:rPr lang="en-US" sz="2400" dirty="0">
                          <a:effectLst/>
                        </a:rPr>
                        <a:t>File Married &amp; Separate Tax Return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32080" marR="316230" algn="l">
                        <a:spcBef>
                          <a:spcPts val="10"/>
                        </a:spcBef>
                        <a:spcAft>
                          <a:spcPts val="0"/>
                        </a:spcAft>
                      </a:pPr>
                      <a:r>
                        <a:rPr lang="en-US" sz="2400" dirty="0">
                          <a:effectLst/>
                        </a:rPr>
                        <a:t>You pay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122269565"/>
                  </a:ext>
                </a:extLst>
              </a:tr>
              <a:tr h="41277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lnSpc>
                          <a:spcPts val="1460"/>
                        </a:lnSpc>
                        <a:spcBef>
                          <a:spcPts val="0"/>
                        </a:spcBef>
                        <a:spcAft>
                          <a:spcPts val="0"/>
                        </a:spcAft>
                      </a:pPr>
                      <a:r>
                        <a:rPr lang="en-US" sz="2400" dirty="0">
                          <a:effectLst/>
                        </a:rPr>
                        <a:t>$87,000 or less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7635" marR="0">
                        <a:lnSpc>
                          <a:spcPts val="1460"/>
                        </a:lnSpc>
                        <a:spcBef>
                          <a:spcPts val="0"/>
                        </a:spcBef>
                        <a:spcAft>
                          <a:spcPts val="0"/>
                        </a:spcAft>
                      </a:pPr>
                      <a:r>
                        <a:rPr lang="en-US" sz="2400" dirty="0">
                          <a:effectLst/>
                        </a:rPr>
                        <a:t>$174,000 or less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lnSpc>
                          <a:spcPts val="1460"/>
                        </a:lnSpc>
                        <a:spcBef>
                          <a:spcPts val="0"/>
                        </a:spcBef>
                        <a:spcAft>
                          <a:spcPts val="0"/>
                        </a:spcAft>
                      </a:pPr>
                      <a:r>
                        <a:rPr lang="en-US" sz="2400" dirty="0">
                          <a:effectLst/>
                        </a:rPr>
                        <a:t>$87,000 or less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64135" algn="r">
                        <a:lnSpc>
                          <a:spcPts val="1460"/>
                        </a:lnSpc>
                        <a:spcBef>
                          <a:spcPts val="0"/>
                        </a:spcBef>
                        <a:spcAft>
                          <a:spcPts val="0"/>
                        </a:spcAft>
                      </a:pPr>
                      <a:r>
                        <a:rPr lang="en-US" sz="2400" dirty="0">
                          <a:effectLst/>
                        </a:rPr>
                        <a:t>$144.60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169736248"/>
                  </a:ext>
                </a:extLst>
              </a:tr>
              <a:tr h="8241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lnSpc>
                          <a:spcPts val="1460"/>
                        </a:lnSpc>
                        <a:spcBef>
                          <a:spcPts val="0"/>
                        </a:spcBef>
                        <a:spcAft>
                          <a:spcPts val="0"/>
                        </a:spcAft>
                      </a:pPr>
                      <a:r>
                        <a:rPr lang="en-US" sz="2400" dirty="0">
                          <a:effectLst/>
                        </a:rPr>
                        <a:t>Above $87,000 up to</a:t>
                      </a:r>
                      <a:endParaRPr lang="en-US" sz="2000" dirty="0">
                        <a:effectLst/>
                      </a:endParaRPr>
                    </a:p>
                    <a:p>
                      <a:pPr marL="128905" marR="0">
                        <a:spcBef>
                          <a:spcPts val="0"/>
                        </a:spcBef>
                        <a:spcAft>
                          <a:spcPts val="0"/>
                        </a:spcAft>
                      </a:pPr>
                      <a:r>
                        <a:rPr lang="en-US" sz="2400" dirty="0">
                          <a:effectLst/>
                        </a:rPr>
                        <a:t>$109,000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7635" marR="0">
                        <a:lnSpc>
                          <a:spcPts val="1460"/>
                        </a:lnSpc>
                        <a:spcBef>
                          <a:spcPts val="0"/>
                        </a:spcBef>
                        <a:spcAft>
                          <a:spcPts val="0"/>
                        </a:spcAft>
                      </a:pPr>
                      <a:r>
                        <a:rPr lang="en-US" sz="2400" dirty="0">
                          <a:effectLst/>
                        </a:rPr>
                        <a:t>Above $174,000 up to</a:t>
                      </a:r>
                      <a:endParaRPr lang="en-US" sz="2000" dirty="0">
                        <a:effectLst/>
                      </a:endParaRPr>
                    </a:p>
                    <a:p>
                      <a:pPr marL="127635" marR="0">
                        <a:spcBef>
                          <a:spcPts val="0"/>
                        </a:spcBef>
                        <a:spcAft>
                          <a:spcPts val="0"/>
                        </a:spcAft>
                      </a:pPr>
                      <a:r>
                        <a:rPr lang="en-US" sz="2400" dirty="0">
                          <a:effectLst/>
                        </a:rPr>
                        <a:t>$218,000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lnSpc>
                          <a:spcPts val="1460"/>
                        </a:lnSpc>
                        <a:spcBef>
                          <a:spcPts val="0"/>
                        </a:spcBef>
                        <a:spcAft>
                          <a:spcPts val="0"/>
                        </a:spcAft>
                      </a:pPr>
                      <a:r>
                        <a:rPr lang="en-US" sz="2400" dirty="0">
                          <a:effectLst/>
                        </a:rPr>
                        <a:t>Not applicable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64135" algn="r">
                        <a:lnSpc>
                          <a:spcPts val="1460"/>
                        </a:lnSpc>
                        <a:spcBef>
                          <a:spcPts val="0"/>
                        </a:spcBef>
                        <a:spcAft>
                          <a:spcPts val="0"/>
                        </a:spcAft>
                      </a:pPr>
                      <a:r>
                        <a:rPr lang="en-US" sz="2400" dirty="0">
                          <a:effectLst/>
                        </a:rPr>
                        <a:t>$202.40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126242931"/>
                  </a:ext>
                </a:extLst>
              </a:tr>
              <a:tr h="8241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lnSpc>
                          <a:spcPts val="1460"/>
                        </a:lnSpc>
                        <a:spcBef>
                          <a:spcPts val="0"/>
                        </a:spcBef>
                        <a:spcAft>
                          <a:spcPts val="0"/>
                        </a:spcAft>
                      </a:pPr>
                      <a:r>
                        <a:rPr lang="en-US" sz="2400" dirty="0">
                          <a:effectLst/>
                        </a:rPr>
                        <a:t>Above $109,000 up to</a:t>
                      </a:r>
                      <a:endParaRPr lang="en-US" sz="2000" dirty="0">
                        <a:effectLst/>
                      </a:endParaRPr>
                    </a:p>
                    <a:p>
                      <a:pPr marL="128905" marR="0">
                        <a:spcBef>
                          <a:spcPts val="0"/>
                        </a:spcBef>
                        <a:spcAft>
                          <a:spcPts val="0"/>
                        </a:spcAft>
                      </a:pPr>
                      <a:r>
                        <a:rPr lang="en-US" sz="2400" dirty="0">
                          <a:effectLst/>
                        </a:rPr>
                        <a:t>$136,000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7635" marR="0">
                        <a:lnSpc>
                          <a:spcPts val="1460"/>
                        </a:lnSpc>
                        <a:spcBef>
                          <a:spcPts val="0"/>
                        </a:spcBef>
                        <a:spcAft>
                          <a:spcPts val="0"/>
                        </a:spcAft>
                      </a:pPr>
                      <a:r>
                        <a:rPr lang="en-US" sz="2400" dirty="0">
                          <a:effectLst/>
                        </a:rPr>
                        <a:t>Above $218,000 up to</a:t>
                      </a:r>
                      <a:endParaRPr lang="en-US" sz="2000" dirty="0">
                        <a:effectLst/>
                      </a:endParaRPr>
                    </a:p>
                    <a:p>
                      <a:pPr marL="127635" marR="0">
                        <a:spcBef>
                          <a:spcPts val="0"/>
                        </a:spcBef>
                        <a:spcAft>
                          <a:spcPts val="0"/>
                        </a:spcAft>
                      </a:pPr>
                      <a:r>
                        <a:rPr lang="en-US" sz="2400" dirty="0">
                          <a:effectLst/>
                        </a:rPr>
                        <a:t>$272,000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lnSpc>
                          <a:spcPts val="1460"/>
                        </a:lnSpc>
                        <a:spcBef>
                          <a:spcPts val="0"/>
                        </a:spcBef>
                        <a:spcAft>
                          <a:spcPts val="0"/>
                        </a:spcAft>
                      </a:pPr>
                      <a:r>
                        <a:rPr lang="en-US" sz="2400" dirty="0">
                          <a:effectLst/>
                        </a:rPr>
                        <a:t>Not applicable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64135" algn="r">
                        <a:lnSpc>
                          <a:spcPts val="1460"/>
                        </a:lnSpc>
                        <a:spcBef>
                          <a:spcPts val="0"/>
                        </a:spcBef>
                        <a:spcAft>
                          <a:spcPts val="0"/>
                        </a:spcAft>
                      </a:pPr>
                      <a:r>
                        <a:rPr lang="en-US" sz="2400" dirty="0">
                          <a:effectLst/>
                        </a:rPr>
                        <a:t>$289.20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367883046"/>
                  </a:ext>
                </a:extLst>
              </a:tr>
              <a:tr h="8283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spcBef>
                          <a:spcPts val="10"/>
                        </a:spcBef>
                        <a:spcAft>
                          <a:spcPts val="0"/>
                        </a:spcAft>
                      </a:pPr>
                      <a:r>
                        <a:rPr lang="en-US" sz="2400" dirty="0">
                          <a:effectLst/>
                        </a:rPr>
                        <a:t>Above $136,000 up to</a:t>
                      </a:r>
                      <a:endParaRPr lang="en-US" sz="2000" dirty="0">
                        <a:effectLst/>
                      </a:endParaRPr>
                    </a:p>
                    <a:p>
                      <a:pPr marL="128905" marR="0">
                        <a:spcBef>
                          <a:spcPts val="0"/>
                        </a:spcBef>
                        <a:spcAft>
                          <a:spcPts val="0"/>
                        </a:spcAft>
                      </a:pPr>
                      <a:r>
                        <a:rPr lang="en-US" sz="2400" dirty="0">
                          <a:effectLst/>
                        </a:rPr>
                        <a:t>$163,000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7635" marR="0">
                        <a:spcBef>
                          <a:spcPts val="10"/>
                        </a:spcBef>
                        <a:spcAft>
                          <a:spcPts val="0"/>
                        </a:spcAft>
                      </a:pPr>
                      <a:r>
                        <a:rPr lang="en-US" sz="2400" dirty="0">
                          <a:effectLst/>
                        </a:rPr>
                        <a:t>Above $272,000 up to</a:t>
                      </a:r>
                      <a:endParaRPr lang="en-US" sz="2000" dirty="0">
                        <a:effectLst/>
                      </a:endParaRPr>
                    </a:p>
                    <a:p>
                      <a:pPr marL="127635" marR="0">
                        <a:spcBef>
                          <a:spcPts val="0"/>
                        </a:spcBef>
                        <a:spcAft>
                          <a:spcPts val="0"/>
                        </a:spcAft>
                      </a:pPr>
                      <a:r>
                        <a:rPr lang="en-US" sz="2400" dirty="0">
                          <a:effectLst/>
                        </a:rPr>
                        <a:t>$326,000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spcBef>
                          <a:spcPts val="10"/>
                        </a:spcBef>
                        <a:spcAft>
                          <a:spcPts val="0"/>
                        </a:spcAft>
                      </a:pPr>
                      <a:r>
                        <a:rPr lang="en-US" sz="2400" dirty="0">
                          <a:effectLst/>
                        </a:rPr>
                        <a:t>Not applicable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64135" algn="r">
                        <a:spcBef>
                          <a:spcPts val="10"/>
                        </a:spcBef>
                        <a:spcAft>
                          <a:spcPts val="0"/>
                        </a:spcAft>
                      </a:pPr>
                      <a:r>
                        <a:rPr lang="en-US" sz="2400" dirty="0">
                          <a:effectLst/>
                        </a:rPr>
                        <a:t>$376.00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794139933"/>
                  </a:ext>
                </a:extLst>
              </a:tr>
              <a:tr h="8241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58420">
                        <a:spcBef>
                          <a:spcPts val="0"/>
                        </a:spcBef>
                        <a:spcAft>
                          <a:spcPts val="0"/>
                        </a:spcAft>
                      </a:pPr>
                      <a:r>
                        <a:rPr lang="en-US" sz="2400" dirty="0">
                          <a:effectLst/>
                        </a:rPr>
                        <a:t>Above $163,000 and less than $500,000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7635" marR="58420">
                        <a:spcBef>
                          <a:spcPts val="0"/>
                        </a:spcBef>
                        <a:spcAft>
                          <a:spcPts val="0"/>
                        </a:spcAft>
                      </a:pPr>
                      <a:r>
                        <a:rPr lang="en-US" sz="2400" dirty="0">
                          <a:effectLst/>
                        </a:rPr>
                        <a:t>Above $326,000 and less than $750,000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135890">
                        <a:spcBef>
                          <a:spcPts val="0"/>
                        </a:spcBef>
                        <a:spcAft>
                          <a:spcPts val="0"/>
                        </a:spcAft>
                      </a:pPr>
                      <a:r>
                        <a:rPr lang="en-US" sz="2400" dirty="0">
                          <a:effectLst/>
                        </a:rPr>
                        <a:t>Above $87,000 and less than $413,000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64135" algn="r">
                        <a:lnSpc>
                          <a:spcPts val="1460"/>
                        </a:lnSpc>
                        <a:spcBef>
                          <a:spcPts val="0"/>
                        </a:spcBef>
                        <a:spcAft>
                          <a:spcPts val="0"/>
                        </a:spcAft>
                      </a:pPr>
                      <a:r>
                        <a:rPr lang="en-US" sz="2400" dirty="0">
                          <a:effectLst/>
                        </a:rPr>
                        <a:t>$462.70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765530644"/>
                  </a:ext>
                </a:extLst>
              </a:tr>
              <a:tr h="422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lnSpc>
                          <a:spcPts val="1460"/>
                        </a:lnSpc>
                        <a:spcBef>
                          <a:spcPts val="0"/>
                        </a:spcBef>
                        <a:spcAft>
                          <a:spcPts val="0"/>
                        </a:spcAft>
                      </a:pPr>
                      <a:r>
                        <a:rPr lang="en-US" sz="2400" dirty="0">
                          <a:effectLst/>
                        </a:rPr>
                        <a:t>$500,000 or above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7635" marR="0">
                        <a:lnSpc>
                          <a:spcPts val="1460"/>
                        </a:lnSpc>
                        <a:spcBef>
                          <a:spcPts val="0"/>
                        </a:spcBef>
                        <a:spcAft>
                          <a:spcPts val="0"/>
                        </a:spcAft>
                      </a:pPr>
                      <a:r>
                        <a:rPr lang="en-US" sz="2400" dirty="0">
                          <a:effectLst/>
                        </a:rPr>
                        <a:t>$750,000 and above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lnSpc>
                          <a:spcPts val="1460"/>
                        </a:lnSpc>
                        <a:spcBef>
                          <a:spcPts val="0"/>
                        </a:spcBef>
                        <a:spcAft>
                          <a:spcPts val="0"/>
                        </a:spcAft>
                      </a:pPr>
                      <a:r>
                        <a:rPr lang="en-US" sz="2400" dirty="0">
                          <a:effectLst/>
                        </a:rPr>
                        <a:t>$413,000 and above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64135" algn="r">
                        <a:lnSpc>
                          <a:spcPts val="1460"/>
                        </a:lnSpc>
                        <a:spcBef>
                          <a:spcPts val="0"/>
                        </a:spcBef>
                        <a:spcAft>
                          <a:spcPts val="0"/>
                        </a:spcAft>
                      </a:pPr>
                      <a:r>
                        <a:rPr lang="en-US" sz="2400" dirty="0">
                          <a:effectLst/>
                        </a:rPr>
                        <a:t>$491.60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605046744"/>
                  </a:ext>
                </a:extLst>
              </a:tr>
            </a:tbl>
          </a:graphicData>
        </a:graphic>
      </p:graphicFrame>
      <p:sp>
        <p:nvSpPr>
          <p:cNvPr id="8" name="Rectangle 7" descr="Red box highlighting people with Medicare who are married and lived with their spouses, but filed separate tax returns."/>
          <p:cNvSpPr/>
          <p:nvPr/>
        </p:nvSpPr>
        <p:spPr>
          <a:xfrm>
            <a:off x="382134" y="5194852"/>
            <a:ext cx="11539790" cy="1251393"/>
          </a:xfrm>
          <a:prstGeom prst="rect">
            <a:avLst/>
          </a:prstGeom>
          <a:no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3391397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nSpc>
                <a:spcPct val="100000"/>
              </a:lnSpc>
            </a:pPr>
            <a:r>
              <a:rPr lang="en-US" dirty="0">
                <a:solidFill>
                  <a:prstClr val="white"/>
                </a:solidFill>
              </a:rPr>
              <a:t>Monthly Part B Standard Premium—Income-Related Monthly Adjustment Amount (IRMAA) for 2021</a:t>
            </a:r>
            <a:endParaRPr lang="en-US" dirty="0"/>
          </a:p>
        </p:txBody>
      </p:sp>
      <p:sp>
        <p:nvSpPr>
          <p:cNvPr id="7" name="Rectangle 6"/>
          <p:cNvSpPr/>
          <p:nvPr/>
        </p:nvSpPr>
        <p:spPr>
          <a:xfrm>
            <a:off x="2989938" y="1139354"/>
            <a:ext cx="6161965" cy="369332"/>
          </a:xfrm>
          <a:prstGeom prst="rect">
            <a:avLst/>
          </a:prstGeom>
        </p:spPr>
        <p:txBody>
          <a:bodyPr wrap="square">
            <a:spAutoFit/>
          </a:bodyPr>
          <a:lstStyle/>
          <a:p>
            <a:pPr marL="215265">
              <a:spcAft>
                <a:spcPts val="50"/>
              </a:spcAft>
            </a:pPr>
            <a:r>
              <a:rPr lang="en-US" b="1" kern="0" dirty="0">
                <a:solidFill>
                  <a:prstClr val="black"/>
                </a:solidFill>
                <a:ea typeface="Calibri" panose="020F0502020204030204" pitchFamily="34" charset="0"/>
              </a:rPr>
              <a:t>Your Part B premium in 2021 based on your 2019 tax return:</a:t>
            </a:r>
          </a:p>
        </p:txBody>
      </p:sp>
      <p:graphicFrame>
        <p:nvGraphicFramePr>
          <p:cNvPr id="6" name="Table 5" descr="2020 IRMAA table"/>
          <p:cNvGraphicFramePr>
            <a:graphicFrameLocks noGrp="1"/>
          </p:cNvGraphicFramePr>
          <p:nvPr/>
        </p:nvGraphicFramePr>
        <p:xfrm>
          <a:off x="382134" y="1481932"/>
          <a:ext cx="11539791" cy="4964313"/>
        </p:xfrm>
        <a:graphic>
          <a:graphicData uri="http://schemas.openxmlformats.org/drawingml/2006/table">
            <a:tbl>
              <a:tblPr firstRow="1" bandRow="1"/>
              <a:tblGrid>
                <a:gridCol w="3391225">
                  <a:extLst>
                    <a:ext uri="{9D8B030D-6E8A-4147-A177-3AD203B41FA5}">
                      <a16:colId xmlns:a16="http://schemas.microsoft.com/office/drawing/2014/main" val="2082559654"/>
                    </a:ext>
                  </a:extLst>
                </a:gridCol>
                <a:gridCol w="3388757">
                  <a:extLst>
                    <a:ext uri="{9D8B030D-6E8A-4147-A177-3AD203B41FA5}">
                      <a16:colId xmlns:a16="http://schemas.microsoft.com/office/drawing/2014/main" val="743780762"/>
                    </a:ext>
                  </a:extLst>
                </a:gridCol>
                <a:gridCol w="3391225">
                  <a:extLst>
                    <a:ext uri="{9D8B030D-6E8A-4147-A177-3AD203B41FA5}">
                      <a16:colId xmlns:a16="http://schemas.microsoft.com/office/drawing/2014/main" val="790104051"/>
                    </a:ext>
                  </a:extLst>
                </a:gridCol>
                <a:gridCol w="1368584">
                  <a:extLst>
                    <a:ext uri="{9D8B030D-6E8A-4147-A177-3AD203B41FA5}">
                      <a16:colId xmlns:a16="http://schemas.microsoft.com/office/drawing/2014/main" val="3805910634"/>
                    </a:ext>
                  </a:extLst>
                </a:gridCol>
              </a:tblGrid>
              <a:tr h="82830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32080" marR="461645" algn="l">
                        <a:spcBef>
                          <a:spcPts val="10"/>
                        </a:spcBef>
                        <a:spcAft>
                          <a:spcPts val="0"/>
                        </a:spcAft>
                      </a:pPr>
                      <a:r>
                        <a:rPr lang="en-US" sz="2400" dirty="0">
                          <a:effectLst/>
                        </a:rPr>
                        <a:t>File Individual Tax Return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30810" marR="0" algn="l">
                        <a:spcBef>
                          <a:spcPts val="740"/>
                        </a:spcBef>
                        <a:spcAft>
                          <a:spcPts val="0"/>
                        </a:spcAft>
                      </a:pPr>
                      <a:r>
                        <a:rPr lang="en-US" sz="2400" dirty="0">
                          <a:effectLst/>
                        </a:rPr>
                        <a:t>File Joint Tax Return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32080" marR="90170" algn="l">
                        <a:spcBef>
                          <a:spcPts val="10"/>
                        </a:spcBef>
                        <a:spcAft>
                          <a:spcPts val="0"/>
                        </a:spcAft>
                      </a:pPr>
                      <a:r>
                        <a:rPr lang="en-US" sz="2400" dirty="0">
                          <a:effectLst/>
                        </a:rPr>
                        <a:t>File Married &amp; Separate Tax Return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132080" marR="316230" algn="l">
                        <a:spcBef>
                          <a:spcPts val="10"/>
                        </a:spcBef>
                        <a:spcAft>
                          <a:spcPts val="0"/>
                        </a:spcAft>
                      </a:pPr>
                      <a:r>
                        <a:rPr lang="en-US" sz="2400" dirty="0">
                          <a:effectLst/>
                        </a:rPr>
                        <a:t>You pay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122269565"/>
                  </a:ext>
                </a:extLst>
              </a:tr>
              <a:tr h="41277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lnSpc>
                          <a:spcPts val="1460"/>
                        </a:lnSpc>
                        <a:spcBef>
                          <a:spcPts val="0"/>
                        </a:spcBef>
                        <a:spcAft>
                          <a:spcPts val="0"/>
                        </a:spcAft>
                      </a:pPr>
                      <a:r>
                        <a:rPr lang="en-US" sz="2400" dirty="0">
                          <a:effectLst/>
                        </a:rPr>
                        <a:t>$88,000 or less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7635" marR="0">
                        <a:lnSpc>
                          <a:spcPts val="1460"/>
                        </a:lnSpc>
                        <a:spcBef>
                          <a:spcPts val="0"/>
                        </a:spcBef>
                        <a:spcAft>
                          <a:spcPts val="0"/>
                        </a:spcAft>
                      </a:pPr>
                      <a:r>
                        <a:rPr lang="en-US" sz="2400" dirty="0">
                          <a:effectLst/>
                        </a:rPr>
                        <a:t>$176,000 or less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lnSpc>
                          <a:spcPts val="1460"/>
                        </a:lnSpc>
                        <a:spcBef>
                          <a:spcPts val="0"/>
                        </a:spcBef>
                        <a:spcAft>
                          <a:spcPts val="0"/>
                        </a:spcAft>
                      </a:pPr>
                      <a:r>
                        <a:rPr lang="en-US" sz="2400" dirty="0">
                          <a:effectLst/>
                        </a:rPr>
                        <a:t>$88,000 or less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64135" algn="r">
                        <a:lnSpc>
                          <a:spcPts val="1460"/>
                        </a:lnSpc>
                        <a:spcBef>
                          <a:spcPts val="0"/>
                        </a:spcBef>
                        <a:spcAft>
                          <a:spcPts val="0"/>
                        </a:spcAft>
                      </a:pPr>
                      <a:r>
                        <a:rPr lang="en-US" sz="2400" dirty="0">
                          <a:effectLst/>
                        </a:rPr>
                        <a:t>$148.50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169736248"/>
                  </a:ext>
                </a:extLst>
              </a:tr>
              <a:tr h="8241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lnSpc>
                          <a:spcPts val="1460"/>
                        </a:lnSpc>
                        <a:spcBef>
                          <a:spcPts val="0"/>
                        </a:spcBef>
                        <a:spcAft>
                          <a:spcPts val="0"/>
                        </a:spcAft>
                      </a:pPr>
                      <a:r>
                        <a:rPr lang="en-US" sz="2400" dirty="0">
                          <a:effectLst/>
                        </a:rPr>
                        <a:t>Above $88,000 up to</a:t>
                      </a:r>
                      <a:endParaRPr lang="en-US" sz="2000" dirty="0">
                        <a:effectLst/>
                      </a:endParaRPr>
                    </a:p>
                    <a:p>
                      <a:pPr marL="128905" marR="0">
                        <a:spcBef>
                          <a:spcPts val="0"/>
                        </a:spcBef>
                        <a:spcAft>
                          <a:spcPts val="0"/>
                        </a:spcAft>
                      </a:pPr>
                      <a:r>
                        <a:rPr lang="en-US" sz="2400" dirty="0">
                          <a:effectLst/>
                        </a:rPr>
                        <a:t>$111,000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7635" marR="0">
                        <a:lnSpc>
                          <a:spcPts val="1460"/>
                        </a:lnSpc>
                        <a:spcBef>
                          <a:spcPts val="0"/>
                        </a:spcBef>
                        <a:spcAft>
                          <a:spcPts val="0"/>
                        </a:spcAft>
                      </a:pPr>
                      <a:r>
                        <a:rPr lang="en-US" sz="2400" dirty="0">
                          <a:effectLst/>
                        </a:rPr>
                        <a:t>Above $176,000 up to</a:t>
                      </a:r>
                      <a:endParaRPr lang="en-US" sz="2000" dirty="0">
                        <a:effectLst/>
                      </a:endParaRPr>
                    </a:p>
                    <a:p>
                      <a:pPr marL="127635" marR="0">
                        <a:spcBef>
                          <a:spcPts val="0"/>
                        </a:spcBef>
                        <a:spcAft>
                          <a:spcPts val="0"/>
                        </a:spcAft>
                      </a:pPr>
                      <a:r>
                        <a:rPr lang="en-US" sz="2400" dirty="0">
                          <a:effectLst/>
                        </a:rPr>
                        <a:t>$222,000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lnSpc>
                          <a:spcPts val="1460"/>
                        </a:lnSpc>
                        <a:spcBef>
                          <a:spcPts val="0"/>
                        </a:spcBef>
                        <a:spcAft>
                          <a:spcPts val="0"/>
                        </a:spcAft>
                      </a:pPr>
                      <a:r>
                        <a:rPr lang="en-US" sz="2400" dirty="0">
                          <a:effectLst/>
                        </a:rPr>
                        <a:t>Not applicable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64135" algn="r">
                        <a:lnSpc>
                          <a:spcPts val="1460"/>
                        </a:lnSpc>
                        <a:spcBef>
                          <a:spcPts val="0"/>
                        </a:spcBef>
                        <a:spcAft>
                          <a:spcPts val="0"/>
                        </a:spcAft>
                      </a:pPr>
                      <a:r>
                        <a:rPr lang="en-US" sz="2400" dirty="0">
                          <a:effectLst/>
                        </a:rPr>
                        <a:t>$207.90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126242931"/>
                  </a:ext>
                </a:extLst>
              </a:tr>
              <a:tr h="8241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lnSpc>
                          <a:spcPts val="1460"/>
                        </a:lnSpc>
                        <a:spcBef>
                          <a:spcPts val="0"/>
                        </a:spcBef>
                        <a:spcAft>
                          <a:spcPts val="0"/>
                        </a:spcAft>
                      </a:pPr>
                      <a:r>
                        <a:rPr lang="en-US" sz="2400" dirty="0">
                          <a:effectLst/>
                        </a:rPr>
                        <a:t>Above $111,000 up to</a:t>
                      </a:r>
                      <a:endParaRPr lang="en-US" sz="2000" dirty="0">
                        <a:effectLst/>
                      </a:endParaRPr>
                    </a:p>
                    <a:p>
                      <a:pPr marL="128905" marR="0">
                        <a:spcBef>
                          <a:spcPts val="0"/>
                        </a:spcBef>
                        <a:spcAft>
                          <a:spcPts val="0"/>
                        </a:spcAft>
                      </a:pPr>
                      <a:r>
                        <a:rPr lang="en-US" sz="2400" dirty="0">
                          <a:effectLst/>
                        </a:rPr>
                        <a:t>$138,000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7635" marR="0">
                        <a:lnSpc>
                          <a:spcPts val="1460"/>
                        </a:lnSpc>
                        <a:spcBef>
                          <a:spcPts val="0"/>
                        </a:spcBef>
                        <a:spcAft>
                          <a:spcPts val="0"/>
                        </a:spcAft>
                      </a:pPr>
                      <a:r>
                        <a:rPr lang="en-US" sz="2400" dirty="0">
                          <a:effectLst/>
                        </a:rPr>
                        <a:t>Above $222,000 up to</a:t>
                      </a:r>
                      <a:endParaRPr lang="en-US" sz="2000" dirty="0">
                        <a:effectLst/>
                      </a:endParaRPr>
                    </a:p>
                    <a:p>
                      <a:pPr marL="127635" marR="0">
                        <a:spcBef>
                          <a:spcPts val="0"/>
                        </a:spcBef>
                        <a:spcAft>
                          <a:spcPts val="0"/>
                        </a:spcAft>
                      </a:pPr>
                      <a:r>
                        <a:rPr lang="en-US" sz="2400" dirty="0">
                          <a:effectLst/>
                        </a:rPr>
                        <a:t>$276,000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lnSpc>
                          <a:spcPts val="1460"/>
                        </a:lnSpc>
                        <a:spcBef>
                          <a:spcPts val="0"/>
                        </a:spcBef>
                        <a:spcAft>
                          <a:spcPts val="0"/>
                        </a:spcAft>
                      </a:pPr>
                      <a:r>
                        <a:rPr lang="en-US" sz="2400" dirty="0">
                          <a:effectLst/>
                        </a:rPr>
                        <a:t>Not applicable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64135" algn="r">
                        <a:lnSpc>
                          <a:spcPts val="1460"/>
                        </a:lnSpc>
                        <a:spcBef>
                          <a:spcPts val="0"/>
                        </a:spcBef>
                        <a:spcAft>
                          <a:spcPts val="0"/>
                        </a:spcAft>
                      </a:pPr>
                      <a:r>
                        <a:rPr lang="en-US" sz="2400" dirty="0">
                          <a:effectLst/>
                        </a:rPr>
                        <a:t>$297.00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367883046"/>
                  </a:ext>
                </a:extLst>
              </a:tr>
              <a:tr h="8283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spcBef>
                          <a:spcPts val="10"/>
                        </a:spcBef>
                        <a:spcAft>
                          <a:spcPts val="0"/>
                        </a:spcAft>
                      </a:pPr>
                      <a:r>
                        <a:rPr lang="en-US" sz="2400" dirty="0">
                          <a:effectLst/>
                        </a:rPr>
                        <a:t>Above $138,000 up to</a:t>
                      </a:r>
                      <a:endParaRPr lang="en-US" sz="2000" dirty="0">
                        <a:effectLst/>
                      </a:endParaRPr>
                    </a:p>
                    <a:p>
                      <a:pPr marL="128905" marR="0">
                        <a:spcBef>
                          <a:spcPts val="0"/>
                        </a:spcBef>
                        <a:spcAft>
                          <a:spcPts val="0"/>
                        </a:spcAft>
                      </a:pPr>
                      <a:r>
                        <a:rPr lang="en-US" sz="2400" dirty="0">
                          <a:effectLst/>
                        </a:rPr>
                        <a:t>$165,000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7635" marR="0">
                        <a:spcBef>
                          <a:spcPts val="10"/>
                        </a:spcBef>
                        <a:spcAft>
                          <a:spcPts val="0"/>
                        </a:spcAft>
                      </a:pPr>
                      <a:r>
                        <a:rPr lang="en-US" sz="2400" dirty="0">
                          <a:effectLst/>
                        </a:rPr>
                        <a:t>Above $276,000 up to</a:t>
                      </a:r>
                      <a:endParaRPr lang="en-US" sz="2000" dirty="0">
                        <a:effectLst/>
                      </a:endParaRPr>
                    </a:p>
                    <a:p>
                      <a:pPr marL="127635" marR="0">
                        <a:spcBef>
                          <a:spcPts val="0"/>
                        </a:spcBef>
                        <a:spcAft>
                          <a:spcPts val="0"/>
                        </a:spcAft>
                      </a:pPr>
                      <a:r>
                        <a:rPr lang="en-US" sz="2400" dirty="0">
                          <a:effectLst/>
                        </a:rPr>
                        <a:t>$330,000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spcBef>
                          <a:spcPts val="10"/>
                        </a:spcBef>
                        <a:spcAft>
                          <a:spcPts val="0"/>
                        </a:spcAft>
                      </a:pPr>
                      <a:r>
                        <a:rPr lang="en-US" sz="2400" dirty="0">
                          <a:effectLst/>
                        </a:rPr>
                        <a:t>Not applicable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64135" algn="r">
                        <a:spcBef>
                          <a:spcPts val="10"/>
                        </a:spcBef>
                        <a:spcAft>
                          <a:spcPts val="0"/>
                        </a:spcAft>
                      </a:pPr>
                      <a:r>
                        <a:rPr lang="en-US" sz="2400" dirty="0">
                          <a:effectLst/>
                        </a:rPr>
                        <a:t>$386.10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794139933"/>
                  </a:ext>
                </a:extLst>
              </a:tr>
              <a:tr h="8241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58420">
                        <a:spcBef>
                          <a:spcPts val="0"/>
                        </a:spcBef>
                        <a:spcAft>
                          <a:spcPts val="0"/>
                        </a:spcAft>
                      </a:pPr>
                      <a:r>
                        <a:rPr lang="en-US" sz="2400" dirty="0">
                          <a:effectLst/>
                        </a:rPr>
                        <a:t>Above $165,000 and less than $500,000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7635" marR="58420">
                        <a:spcBef>
                          <a:spcPts val="0"/>
                        </a:spcBef>
                        <a:spcAft>
                          <a:spcPts val="0"/>
                        </a:spcAft>
                      </a:pPr>
                      <a:r>
                        <a:rPr lang="en-US" sz="2400" dirty="0">
                          <a:effectLst/>
                        </a:rPr>
                        <a:t>Above $330,000 and less than $750,000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135890">
                        <a:spcBef>
                          <a:spcPts val="0"/>
                        </a:spcBef>
                        <a:spcAft>
                          <a:spcPts val="0"/>
                        </a:spcAft>
                      </a:pPr>
                      <a:r>
                        <a:rPr lang="en-US" sz="2400" dirty="0">
                          <a:effectLst/>
                        </a:rPr>
                        <a:t>Above $88,000 and less than $412,000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64135" algn="r">
                        <a:lnSpc>
                          <a:spcPts val="1460"/>
                        </a:lnSpc>
                        <a:spcBef>
                          <a:spcPts val="0"/>
                        </a:spcBef>
                        <a:spcAft>
                          <a:spcPts val="0"/>
                        </a:spcAft>
                      </a:pPr>
                      <a:r>
                        <a:rPr lang="en-US" sz="2400" dirty="0">
                          <a:effectLst/>
                        </a:rPr>
                        <a:t>$475.20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765530644"/>
                  </a:ext>
                </a:extLst>
              </a:tr>
              <a:tr h="422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lnSpc>
                          <a:spcPts val="1460"/>
                        </a:lnSpc>
                        <a:spcBef>
                          <a:spcPts val="0"/>
                        </a:spcBef>
                        <a:spcAft>
                          <a:spcPts val="0"/>
                        </a:spcAft>
                      </a:pPr>
                      <a:r>
                        <a:rPr lang="en-US" sz="2400" dirty="0">
                          <a:effectLst/>
                        </a:rPr>
                        <a:t>$500,000 or above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7635" marR="0">
                        <a:lnSpc>
                          <a:spcPts val="1460"/>
                        </a:lnSpc>
                        <a:spcBef>
                          <a:spcPts val="0"/>
                        </a:spcBef>
                        <a:spcAft>
                          <a:spcPts val="0"/>
                        </a:spcAft>
                      </a:pPr>
                      <a:r>
                        <a:rPr lang="en-US" sz="2400" dirty="0">
                          <a:effectLst/>
                        </a:rPr>
                        <a:t>$750,000 and above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28905" marR="0">
                        <a:lnSpc>
                          <a:spcPts val="1460"/>
                        </a:lnSpc>
                        <a:spcBef>
                          <a:spcPts val="0"/>
                        </a:spcBef>
                        <a:spcAft>
                          <a:spcPts val="0"/>
                        </a:spcAft>
                      </a:pPr>
                      <a:r>
                        <a:rPr lang="en-US" sz="2400" dirty="0">
                          <a:effectLst/>
                        </a:rPr>
                        <a:t>$412,000 and above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64135" algn="r">
                        <a:lnSpc>
                          <a:spcPts val="1460"/>
                        </a:lnSpc>
                        <a:spcBef>
                          <a:spcPts val="0"/>
                        </a:spcBef>
                        <a:spcAft>
                          <a:spcPts val="0"/>
                        </a:spcAft>
                      </a:pPr>
                      <a:r>
                        <a:rPr lang="en-US" sz="2400" dirty="0">
                          <a:effectLst/>
                        </a:rPr>
                        <a:t>$504.90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605046744"/>
                  </a:ext>
                </a:extLst>
              </a:tr>
            </a:tbl>
          </a:graphicData>
        </a:graphic>
      </p:graphicFrame>
      <p:sp>
        <p:nvSpPr>
          <p:cNvPr id="8" name="Rectangle 7" descr="Red box highlighting people with Medicare who are married and lived with their spouses, but filed separate tax returns."/>
          <p:cNvSpPr/>
          <p:nvPr/>
        </p:nvSpPr>
        <p:spPr>
          <a:xfrm>
            <a:off x="382134" y="5194852"/>
            <a:ext cx="11539790" cy="1251393"/>
          </a:xfrm>
          <a:prstGeom prst="rect">
            <a:avLst/>
          </a:prstGeom>
          <a:no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1533373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 B—What You Pay in Original Medicare in 2020/2021</a:t>
            </a:r>
          </a:p>
        </p:txBody>
      </p:sp>
      <p:graphicFrame>
        <p:nvGraphicFramePr>
          <p:cNvPr id="6" name="Table 5" descr="All information in table also included in speakers' notes"/>
          <p:cNvGraphicFramePr>
            <a:graphicFrameLocks noGrp="1"/>
          </p:cNvGraphicFramePr>
          <p:nvPr>
            <p:extLst>
              <p:ext uri="{D42A27DB-BD31-4B8C-83A1-F6EECF244321}">
                <p14:modId xmlns:p14="http://schemas.microsoft.com/office/powerpoint/2010/main" val="1554156889"/>
              </p:ext>
            </p:extLst>
          </p:nvPr>
        </p:nvGraphicFramePr>
        <p:xfrm>
          <a:off x="838200" y="1191125"/>
          <a:ext cx="10496550" cy="5165225"/>
        </p:xfrm>
        <a:graphic>
          <a:graphicData uri="http://schemas.openxmlformats.org/drawingml/2006/table">
            <a:tbl>
              <a:tblPr firstRow="1" bandRow="1"/>
              <a:tblGrid>
                <a:gridCol w="2624140">
                  <a:extLst>
                    <a:ext uri="{9D8B030D-6E8A-4147-A177-3AD203B41FA5}">
                      <a16:colId xmlns:a16="http://schemas.microsoft.com/office/drawing/2014/main" val="20000"/>
                    </a:ext>
                  </a:extLst>
                </a:gridCol>
                <a:gridCol w="7872410">
                  <a:extLst>
                    <a:ext uri="{9D8B030D-6E8A-4147-A177-3AD203B41FA5}">
                      <a16:colId xmlns:a16="http://schemas.microsoft.com/office/drawing/2014/main" val="20001"/>
                    </a:ext>
                  </a:extLst>
                </a:gridCol>
              </a:tblGrid>
              <a:tr h="987048">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r>
                        <a:rPr lang="en-US" sz="2800" b="1" baseline="0" dirty="0"/>
                        <a:t>Yearly Deductible</a:t>
                      </a:r>
                      <a:endParaRPr lang="en-US" sz="2800" b="1" baseline="0" dirty="0">
                        <a:latin typeface="+mj-lt"/>
                      </a:endParaRPr>
                    </a:p>
                  </a:txBody>
                  <a:tcPr marL="68580" marR="68580" marT="34287" marB="34287">
                    <a:lnL w="12700" cmpd="sng">
                      <a:solidFill>
                        <a:srgbClr val="5B9BD5"/>
                      </a:solidFill>
                    </a:lnL>
                    <a:lnR w="12700" cmpd="sng">
                      <a:solidFill>
                        <a:srgbClr val="5B9BD5"/>
                      </a:solidFill>
                    </a:lnR>
                    <a:lnT w="12700" cmpd="sng">
                      <a:solidFill>
                        <a:srgbClr val="5B9BD5"/>
                      </a:solidFill>
                    </a:lnT>
                    <a:lnB w="254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indent="0">
                        <a:buFont typeface="Arial" pitchFamily="34" charset="0"/>
                        <a:buNone/>
                      </a:pPr>
                      <a:r>
                        <a:rPr lang="en-US" sz="2800" b="0" baseline="0" dirty="0">
                          <a:latin typeface="+mn-lt"/>
                        </a:rPr>
                        <a:t>$198 ($203 in 2021)</a:t>
                      </a:r>
                    </a:p>
                  </a:txBody>
                  <a:tcPr marL="68580" marR="68580" marT="34287" marB="34287">
                    <a:lnL w="12700" cmpd="sng">
                      <a:solidFill>
                        <a:srgbClr val="5B9BD5"/>
                      </a:solidFill>
                    </a:lnL>
                    <a:lnR w="12700" cmpd="sng">
                      <a:solidFill>
                        <a:srgbClr val="5B9BD5"/>
                      </a:solidFill>
                    </a:lnR>
                    <a:lnT w="12700" cmpd="sng">
                      <a:solidFill>
                        <a:srgbClr val="5B9BD5"/>
                      </a:solidFill>
                    </a:lnT>
                    <a:lnB w="254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7817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t>Coinsurance for Part B Services</a:t>
                      </a:r>
                    </a:p>
                    <a:p>
                      <a:endParaRPr lang="en-US" sz="2400" b="1" baseline="0" dirty="0">
                        <a:latin typeface="+mj-lt"/>
                      </a:endParaRPr>
                    </a:p>
                  </a:txBody>
                  <a:tcPr marL="68580" marR="68580" marT="34287" marB="34287">
                    <a:lnL w="12700" cmpd="sng">
                      <a:solidFill>
                        <a:srgbClr val="5B9BD5"/>
                      </a:solidFill>
                    </a:lnL>
                    <a:lnR w="12700" cmpd="sng">
                      <a:solidFill>
                        <a:srgbClr val="5B9BD5"/>
                      </a:solidFill>
                    </a:lnR>
                    <a:lnT w="254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7338" indent="-287338" eaLnBrk="1" hangingPunct="1">
                        <a:spcAft>
                          <a:spcPts val="200"/>
                        </a:spcAft>
                        <a:buClr>
                          <a:schemeClr val="tx1"/>
                        </a:buClr>
                        <a:buFont typeface="Wingdings" pitchFamily="2" charset="2"/>
                        <a:buChar char="§"/>
                      </a:pPr>
                      <a:r>
                        <a:rPr lang="en-US" sz="2800" dirty="0"/>
                        <a:t>20% coinsurance for most covered services, like doctor’s services and some preventive services,</a:t>
                      </a:r>
                      <a:r>
                        <a:rPr lang="en-US" sz="2800" baseline="0" dirty="0"/>
                        <a:t> </a:t>
                      </a:r>
                      <a:r>
                        <a:rPr lang="en-US" sz="2800" dirty="0"/>
                        <a:t>if provider accepts assignment </a:t>
                      </a:r>
                    </a:p>
                    <a:p>
                      <a:pPr marL="287338" indent="-287338" eaLnBrk="1" hangingPunct="1">
                        <a:spcAft>
                          <a:spcPts val="200"/>
                        </a:spcAft>
                        <a:buClr>
                          <a:schemeClr val="tx1"/>
                        </a:buClr>
                        <a:buFont typeface="Wingdings" pitchFamily="2" charset="2"/>
                        <a:buChar char="§"/>
                      </a:pPr>
                      <a:r>
                        <a:rPr lang="en-US" sz="2800" dirty="0"/>
                        <a:t>$0 for most preventive services</a:t>
                      </a:r>
                    </a:p>
                    <a:p>
                      <a:pPr marL="287338" lvl="1" indent="-287338" eaLnBrk="1" hangingPunct="1">
                        <a:spcAft>
                          <a:spcPts val="200"/>
                        </a:spcAft>
                        <a:buClr>
                          <a:schemeClr val="tx1"/>
                        </a:buClr>
                        <a:buFont typeface="Wingdings" pitchFamily="2" charset="2"/>
                        <a:buChar char="§"/>
                      </a:pPr>
                      <a:r>
                        <a:rPr lang="en-US" sz="2800" dirty="0"/>
                        <a:t>20% coinsurance</a:t>
                      </a:r>
                      <a:r>
                        <a:rPr lang="en-US" sz="2800" baseline="0" dirty="0"/>
                        <a:t> for outpatient mental health services, and c</a:t>
                      </a:r>
                      <a:r>
                        <a:rPr lang="en-US" sz="2800" dirty="0"/>
                        <a:t>opayments for hospital outpatient services</a:t>
                      </a:r>
                      <a:endParaRPr lang="en-US" sz="2800" baseline="0" dirty="0">
                        <a:latin typeface="Minion Pro"/>
                      </a:endParaRPr>
                    </a:p>
                  </a:txBody>
                  <a:tcPr marL="68580" marR="68580" marT="34287" marB="34287">
                    <a:lnL w="12700" cmpd="sng">
                      <a:solidFill>
                        <a:srgbClr val="5B9BD5"/>
                      </a:solidFill>
                    </a:lnL>
                    <a:lnR w="12700" cmpd="sng">
                      <a:solidFill>
                        <a:srgbClr val="5B9BD5"/>
                      </a:solidFill>
                    </a:lnR>
                    <a:lnT w="254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bl>
          </a:graphicData>
        </a:graphic>
      </p:graphicFrame>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0310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1</a:t>
            </a:r>
          </a:p>
        </p:txBody>
      </p:sp>
      <p:sp>
        <p:nvSpPr>
          <p:cNvPr id="5" name="Text Placeholder 4"/>
          <p:cNvSpPr>
            <a:spLocks noGrp="1"/>
          </p:cNvSpPr>
          <p:nvPr>
            <p:ph type="body" idx="1"/>
          </p:nvPr>
        </p:nvSpPr>
        <p:spPr/>
        <p:txBody>
          <a:bodyPr/>
          <a:lstStyle/>
          <a:p>
            <a:r>
              <a:rPr lang="en-US" dirty="0"/>
              <a:t>What’s Medicare</a:t>
            </a:r>
          </a:p>
        </p:txBody>
      </p:sp>
      <p:sp>
        <p:nvSpPr>
          <p:cNvPr id="3" name="Date Placeholder 2">
            <a:extLst>
              <a:ext uri="{FF2B5EF4-FFF2-40B4-BE49-F238E27FC236}">
                <a16:creationId xmlns:a16="http://schemas.microsoft.com/office/drawing/2014/main" id="{B90AA63E-4747-7C40-A25C-FF3D7E89BE60}"/>
              </a:ext>
            </a:extLst>
          </p:cNvPr>
          <p:cNvSpPr>
            <a:spLocks noGrp="1"/>
          </p:cNvSpPr>
          <p:nvPr>
            <p:ph type="dt" sz="half" idx="10"/>
          </p:nvPr>
        </p:nvSpPr>
        <p:spPr/>
        <p:txBody>
          <a:bodyPr/>
          <a:lstStyle/>
          <a:p>
            <a:r>
              <a:rPr lang="en-US"/>
              <a:t>November 2020</a:t>
            </a:r>
            <a:endParaRPr lang="en-US" dirty="0"/>
          </a:p>
        </p:txBody>
      </p:sp>
      <p:sp>
        <p:nvSpPr>
          <p:cNvPr id="4" name="Footer Placeholder 3">
            <a:extLst>
              <a:ext uri="{FF2B5EF4-FFF2-40B4-BE49-F238E27FC236}">
                <a16:creationId xmlns:a16="http://schemas.microsoft.com/office/drawing/2014/main" id="{826444F0-BEC3-DA4B-BD88-D6D958CB87F7}"/>
              </a:ext>
            </a:extLst>
          </p:cNvPr>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1953698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Decision: Should I Keep/Sign Up for Part B?</a:t>
            </a:r>
          </a:p>
        </p:txBody>
      </p:sp>
      <p:sp>
        <p:nvSpPr>
          <p:cNvPr id="6" name="Content Placeholder 7"/>
          <p:cNvSpPr txBox="1">
            <a:spLocks/>
          </p:cNvSpPr>
          <p:nvPr/>
        </p:nvSpPr>
        <p:spPr>
          <a:xfrm>
            <a:off x="1759756" y="1066318"/>
            <a:ext cx="10162168" cy="5105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Consider</a:t>
            </a:r>
          </a:p>
          <a:p>
            <a:pPr marL="463550"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Most people pay a monthly premium</a:t>
            </a:r>
          </a:p>
          <a:p>
            <a:pPr marL="682625" marR="0" lvl="2" indent="-219075"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Usually deducted from Social Security/RRB benefits</a:t>
            </a:r>
          </a:p>
          <a:p>
            <a:pPr marL="682625" marR="0" lvl="2" indent="-219075"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Amount depends on income</a:t>
            </a:r>
          </a:p>
          <a:p>
            <a:pPr marL="463550"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May supplement employer coverage</a:t>
            </a:r>
          </a:p>
          <a:p>
            <a:pPr marL="682625" marR="0" lvl="2" indent="-219075"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Contact your benefits administrator to understand the impact to your employer plan</a:t>
            </a:r>
          </a:p>
          <a:p>
            <a:pPr marL="682625" marR="0" lvl="2" indent="-219075"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you don’t have other coverage, declining Part B will mean you don’t have full coverage</a:t>
            </a:r>
          </a:p>
          <a:p>
            <a:pPr marL="463550" marR="0" lvl="1" indent="-23812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Sometimes, you must have it (see next slide)</a:t>
            </a:r>
          </a:p>
        </p:txBody>
      </p:sp>
      <p:grpSp>
        <p:nvGrpSpPr>
          <p:cNvPr id="7" name="Group 6" title="Part B icon"/>
          <p:cNvGrpSpPr>
            <a:grpSpLocks noChangeAspect="1"/>
          </p:cNvGrpSpPr>
          <p:nvPr/>
        </p:nvGrpSpPr>
        <p:grpSpPr>
          <a:xfrm>
            <a:off x="122244" y="2420981"/>
            <a:ext cx="2256854" cy="1645920"/>
            <a:chOff x="153025" y="1963783"/>
            <a:chExt cx="1568748" cy="1144086"/>
          </a:xfrm>
        </p:grpSpPr>
        <p:pic>
          <p:nvPicPr>
            <p:cNvPr id="8" name="Picture 7" title="Part B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p:cNvSpPr txBox="1"/>
            <p:nvPr/>
          </p:nvSpPr>
          <p:spPr>
            <a:xfrm>
              <a:off x="153025" y="2599781"/>
              <a:ext cx="1568748" cy="508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1" b="1" i="0" u="none" strike="noStrike" kern="0" cap="none" spc="0" normalizeH="0" baseline="0" noProof="0" dirty="0">
                  <a:ln>
                    <a:noFill/>
                  </a:ln>
                  <a:solidFill>
                    <a:srgbClr val="44546A"/>
                  </a:solidFill>
                  <a:effectLst/>
                  <a:uLnTx/>
                  <a:uFillTx/>
                </a:rPr>
                <a:t>Part 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1" b="0" i="0" u="none" strike="noStrike" kern="0" cap="none" spc="0" normalizeH="0" baseline="0" noProof="0" dirty="0">
                  <a:ln>
                    <a:noFill/>
                  </a:ln>
                  <a:solidFill>
                    <a:srgbClr val="44546A"/>
                  </a:solidFill>
                  <a:effectLst/>
                  <a:uLnTx/>
                  <a:uFillTx/>
                </a:rPr>
                <a:t>Medical Insurance</a:t>
              </a:r>
            </a:p>
          </p:txBody>
        </p:sp>
      </p:grpSp>
      <p:pic>
        <p:nvPicPr>
          <p:cNvPr id="10" name="Picture 9" descr="yes, no, maybe graphic with the &quot;y&quot; circled"/>
          <p:cNvPicPr>
            <a:picLocks noChangeAspect="1"/>
          </p:cNvPicPr>
          <p:nvPr/>
        </p:nvPicPr>
        <p:blipFill>
          <a:blip r:embed="rId4"/>
          <a:stretch>
            <a:fillRect/>
          </a:stretch>
        </p:blipFill>
        <p:spPr>
          <a:xfrm>
            <a:off x="9318424" y="1277981"/>
            <a:ext cx="2603500" cy="2286000"/>
          </a:xfrm>
          <a:prstGeom prst="rect">
            <a:avLst/>
          </a:prstGeom>
        </p:spPr>
      </p:pic>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317576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When You Must Have Part A and Part B</a:t>
            </a:r>
          </a:p>
        </p:txBody>
      </p:sp>
      <p:sp>
        <p:nvSpPr>
          <p:cNvPr id="6" name="Content Placeholder 10"/>
          <p:cNvSpPr txBox="1">
            <a:spLocks/>
          </p:cNvSpPr>
          <p:nvPr/>
        </p:nvSpPr>
        <p:spPr>
          <a:xfrm>
            <a:off x="2503792" y="1180618"/>
            <a:ext cx="9211958" cy="4757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you want to buy a Medicare Supplement Insurance (Medigap) Policy</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you want to join a Medicare Advantage (MA) Plan</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you're eligible for TRICARE for Life (TFL) or Civilian Health and Medical Program of the Department of Veterans Affairs (CHAMPVA)</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your employer coverage requires you have it (less than 20 employees)</a:t>
            </a:r>
          </a:p>
          <a:p>
            <a:pPr marL="463550"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Talk to your employer or union benefits administrator</a:t>
            </a:r>
          </a:p>
        </p:txBody>
      </p:sp>
      <p:grpSp>
        <p:nvGrpSpPr>
          <p:cNvPr id="7" name="Group 6" title="Part B icon"/>
          <p:cNvGrpSpPr>
            <a:grpSpLocks noChangeAspect="1"/>
          </p:cNvGrpSpPr>
          <p:nvPr/>
        </p:nvGrpSpPr>
        <p:grpSpPr>
          <a:xfrm>
            <a:off x="246939" y="2420981"/>
            <a:ext cx="2256854" cy="1645920"/>
            <a:chOff x="153025" y="1963783"/>
            <a:chExt cx="1568748" cy="1144086"/>
          </a:xfrm>
        </p:grpSpPr>
        <p:pic>
          <p:nvPicPr>
            <p:cNvPr id="8" name="Picture 7" title="Part B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p:cNvSpPr txBox="1"/>
            <p:nvPr/>
          </p:nvSpPr>
          <p:spPr>
            <a:xfrm>
              <a:off x="153025" y="2599781"/>
              <a:ext cx="1568748" cy="508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1" b="1" i="0" u="none" strike="noStrike" kern="0" cap="none" spc="0" normalizeH="0" baseline="0" noProof="0" dirty="0">
                  <a:ln>
                    <a:noFill/>
                  </a:ln>
                  <a:solidFill>
                    <a:srgbClr val="44546A"/>
                  </a:solidFill>
                  <a:effectLst/>
                  <a:uLnTx/>
                  <a:uFillTx/>
                </a:rPr>
                <a:t>Part 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1" b="0" i="0" u="none" strike="noStrike" kern="0" cap="none" spc="0" normalizeH="0" baseline="0" noProof="0" dirty="0">
                  <a:ln>
                    <a:noFill/>
                  </a:ln>
                  <a:solidFill>
                    <a:srgbClr val="44546A"/>
                  </a:solidFill>
                  <a:effectLst/>
                  <a:uLnTx/>
                  <a:uFillTx/>
                </a:rPr>
                <a:t>Medical Insurance</a:t>
              </a:r>
            </a:p>
          </p:txBody>
        </p:sp>
      </p:grpSp>
      <p:sp>
        <p:nvSpPr>
          <p:cNvPr id="10" name="TextBox 9"/>
          <p:cNvSpPr txBox="1"/>
          <p:nvPr/>
        </p:nvSpPr>
        <p:spPr>
          <a:xfrm>
            <a:off x="866280" y="5437240"/>
            <a:ext cx="10849469" cy="923330"/>
          </a:xfrm>
          <a:prstGeom prst="rect">
            <a:avLst/>
          </a:prstGeom>
          <a:solidFill>
            <a:srgbClr val="0070C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rPr>
              <a:t>NOTE</a:t>
            </a:r>
            <a:r>
              <a:rPr kumimoji="0" lang="en-US" sz="1800" i="0" u="none" strike="noStrike" kern="0" cap="none" spc="0" normalizeH="0" baseline="0" noProof="0" dirty="0">
                <a:ln>
                  <a:noFill/>
                </a:ln>
                <a:solidFill>
                  <a:prstClr val="white"/>
                </a:solidFill>
                <a:effectLst/>
                <a:uLnTx/>
                <a:uFillTx/>
              </a:rPr>
              <a:t>: Veterans Affairs (VA) benefits are separate from Medicare. With VA benefits, you may choose to not enroll in Part B, but you pay a penalty if you don’t sign up for Part B during your IEP and enroll later (visit VA.gov). If you have VA coverage, you won't be eligible to enroll in Part B using the SEP. </a:t>
            </a: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3466388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Your Knowledge—Question 2</a:t>
            </a:r>
          </a:p>
        </p:txBody>
      </p:sp>
      <p:sp>
        <p:nvSpPr>
          <p:cNvPr id="9" name="Content Placeholder 8"/>
          <p:cNvSpPr>
            <a:spLocks noGrp="1"/>
          </p:cNvSpPr>
          <p:nvPr>
            <p:ph idx="1"/>
          </p:nvPr>
        </p:nvSpPr>
        <p:spPr/>
        <p:txBody>
          <a:bodyPr/>
          <a:lstStyle/>
          <a:p>
            <a:pPr marL="0" lvl="0" indent="0" defTabSz="685800">
              <a:lnSpc>
                <a:spcPct val="100000"/>
              </a:lnSpc>
              <a:spcBef>
                <a:spcPts val="600"/>
              </a:spcBef>
              <a:buNone/>
            </a:pPr>
            <a:r>
              <a:rPr lang="en-US" dirty="0"/>
              <a:t>Part A helps pay for all of the following when medically necessary and requirements are met, EXCEPT for…</a:t>
            </a:r>
          </a:p>
          <a:p>
            <a:pPr marL="341313" lvl="0" indent="-341313" defTabSz="685800">
              <a:lnSpc>
                <a:spcPct val="100000"/>
              </a:lnSpc>
              <a:spcBef>
                <a:spcPts val="600"/>
              </a:spcBef>
              <a:buFont typeface="Wingdings" panose="05000000000000000000" pitchFamily="2" charset="2"/>
              <a:buAutoNum type="alphaLcPeriod"/>
            </a:pPr>
            <a:r>
              <a:rPr lang="en-US" dirty="0"/>
              <a:t>Diabetic testing supplies</a:t>
            </a:r>
          </a:p>
          <a:p>
            <a:pPr marL="341313" lvl="0" indent="-341313" defTabSz="685800">
              <a:lnSpc>
                <a:spcPct val="100000"/>
              </a:lnSpc>
              <a:spcBef>
                <a:spcPts val="600"/>
              </a:spcBef>
              <a:buFont typeface="Wingdings" panose="05000000000000000000" pitchFamily="2" charset="2"/>
              <a:buAutoNum type="alphaLcPeriod"/>
            </a:pPr>
            <a:r>
              <a:rPr lang="en-US" dirty="0"/>
              <a:t>An inpatient hospital stay</a:t>
            </a:r>
          </a:p>
          <a:p>
            <a:pPr marL="341313" lvl="0" indent="-341313" defTabSz="685800">
              <a:lnSpc>
                <a:spcPct val="100000"/>
              </a:lnSpc>
              <a:spcBef>
                <a:spcPts val="600"/>
              </a:spcBef>
              <a:buFont typeface="Wingdings" panose="05000000000000000000" pitchFamily="2" charset="2"/>
              <a:buAutoNum type="alphaLcPeriod"/>
            </a:pPr>
            <a:r>
              <a:rPr lang="en-US" dirty="0"/>
              <a:t>An inpatient skilled nursing facility (SNF) stay</a:t>
            </a:r>
          </a:p>
          <a:p>
            <a:pPr marL="341313" lvl="0" indent="-341313" defTabSz="685800">
              <a:lnSpc>
                <a:spcPct val="100000"/>
              </a:lnSpc>
              <a:spcBef>
                <a:spcPts val="600"/>
              </a:spcBef>
              <a:buFont typeface="Wingdings" panose="05000000000000000000" pitchFamily="2" charset="2"/>
              <a:buAutoNum type="alphaLcPeriod"/>
            </a:pPr>
            <a:r>
              <a:rPr lang="en-US" dirty="0"/>
              <a:t>Hospice care</a:t>
            </a:r>
          </a:p>
          <a:p>
            <a:pPr marL="0" indent="0">
              <a:buNone/>
            </a:pPr>
            <a:endParaRPr lang="en-US" dirty="0"/>
          </a:p>
        </p:txBody>
      </p:sp>
      <p:sp>
        <p:nvSpPr>
          <p:cNvPr id="6" name="Rounded Rectangle 5" descr="Red box answer selection"/>
          <p:cNvSpPr/>
          <p:nvPr/>
        </p:nvSpPr>
        <p:spPr>
          <a:xfrm>
            <a:off x="1866142" y="2273315"/>
            <a:ext cx="4643261" cy="481843"/>
          </a:xfrm>
          <a:prstGeom prst="roundRect">
            <a:avLst/>
          </a:prstGeom>
          <a:noFill/>
          <a:ln w="317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Date Placeholder 2">
            <a:extLst>
              <a:ext uri="{FF2B5EF4-FFF2-40B4-BE49-F238E27FC236}">
                <a16:creationId xmlns:a16="http://schemas.microsoft.com/office/drawing/2014/main" id="{0FDD92F1-9739-834A-85A2-E4D2EEE86F73}"/>
              </a:ext>
            </a:extLst>
          </p:cNvPr>
          <p:cNvSpPr>
            <a:spLocks noGrp="1"/>
          </p:cNvSpPr>
          <p:nvPr>
            <p:ph type="dt" sz="half" idx="10"/>
          </p:nvPr>
        </p:nvSpPr>
        <p:spPr/>
        <p:txBody>
          <a:bodyPr/>
          <a:lstStyle/>
          <a:p>
            <a:r>
              <a:rPr lang="en-US"/>
              <a:t>November 2020</a:t>
            </a:r>
            <a:endParaRPr lang="en-US" dirty="0"/>
          </a:p>
        </p:txBody>
      </p:sp>
      <p:sp>
        <p:nvSpPr>
          <p:cNvPr id="4" name="Footer Placeholder 3">
            <a:extLst>
              <a:ext uri="{FF2B5EF4-FFF2-40B4-BE49-F238E27FC236}">
                <a16:creationId xmlns:a16="http://schemas.microsoft.com/office/drawing/2014/main" id="{1CBAF6EE-A535-D943-B272-41C3739A3EED}"/>
              </a:ext>
            </a:extLst>
          </p:cNvPr>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21820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Check Your Knowledge—Question 3</a:t>
            </a:r>
          </a:p>
        </p:txBody>
      </p:sp>
      <p:sp>
        <p:nvSpPr>
          <p:cNvPr id="5" name="Content Placeholder 4"/>
          <p:cNvSpPr>
            <a:spLocks noGrp="1"/>
          </p:cNvSpPr>
          <p:nvPr>
            <p:ph idx="1"/>
          </p:nvPr>
        </p:nvSpPr>
        <p:spPr/>
        <p:txBody>
          <a:bodyPr/>
          <a:lstStyle/>
          <a:p>
            <a:pPr marL="0" lvl="0" indent="0" defTabSz="685800">
              <a:lnSpc>
                <a:spcPct val="100000"/>
              </a:lnSpc>
              <a:spcBef>
                <a:spcPts val="600"/>
              </a:spcBef>
              <a:buNone/>
            </a:pPr>
            <a:r>
              <a:rPr lang="en-US" dirty="0"/>
              <a:t>For Part B, in most cases, you pay ____________.</a:t>
            </a:r>
          </a:p>
          <a:p>
            <a:pPr marL="341313" lvl="0" indent="-341313" defTabSz="685800">
              <a:lnSpc>
                <a:spcPct val="100000"/>
              </a:lnSpc>
              <a:spcBef>
                <a:spcPts val="600"/>
              </a:spcBef>
              <a:buFont typeface="Wingdings" panose="05000000000000000000" pitchFamily="2" charset="2"/>
              <a:buAutoNum type="alphaLcPeriod"/>
            </a:pPr>
            <a:r>
              <a:rPr lang="en-US" dirty="0"/>
              <a:t>A monthly premium</a:t>
            </a:r>
          </a:p>
          <a:p>
            <a:pPr marL="341313" lvl="0" indent="-341313" defTabSz="685800">
              <a:lnSpc>
                <a:spcPct val="100000"/>
              </a:lnSpc>
              <a:spcBef>
                <a:spcPts val="600"/>
              </a:spcBef>
              <a:buFont typeface="Wingdings" panose="05000000000000000000" pitchFamily="2" charset="2"/>
              <a:buAutoNum type="alphaLcPeriod"/>
            </a:pPr>
            <a:r>
              <a:rPr lang="en-US" dirty="0"/>
              <a:t>A yearly deductible</a:t>
            </a:r>
          </a:p>
          <a:p>
            <a:pPr marL="341313" lvl="0" indent="-341313" defTabSz="685800">
              <a:lnSpc>
                <a:spcPct val="100000"/>
              </a:lnSpc>
              <a:spcBef>
                <a:spcPts val="600"/>
              </a:spcBef>
              <a:buFont typeface="Wingdings" panose="05000000000000000000" pitchFamily="2" charset="2"/>
              <a:buAutoNum type="alphaLcPeriod"/>
            </a:pPr>
            <a:r>
              <a:rPr lang="en-US" dirty="0"/>
              <a:t>20% coinsurance for most covered services</a:t>
            </a:r>
          </a:p>
          <a:p>
            <a:pPr marL="341313" lvl="0" indent="-341313" defTabSz="685800">
              <a:lnSpc>
                <a:spcPct val="100000"/>
              </a:lnSpc>
              <a:spcBef>
                <a:spcPts val="600"/>
              </a:spcBef>
              <a:buFont typeface="Wingdings" panose="05000000000000000000" pitchFamily="2" charset="2"/>
              <a:buAutoNum type="alphaLcPeriod"/>
            </a:pPr>
            <a:r>
              <a:rPr lang="en-US" dirty="0"/>
              <a:t>All of the above</a:t>
            </a:r>
          </a:p>
          <a:p>
            <a:pPr marL="0" indent="0">
              <a:buNone/>
            </a:pPr>
            <a:endParaRPr lang="en-US" dirty="0"/>
          </a:p>
        </p:txBody>
      </p:sp>
      <p:sp>
        <p:nvSpPr>
          <p:cNvPr id="6" name="Rounded Rectangle 5" descr="Red box answer selection"/>
          <p:cNvSpPr/>
          <p:nvPr/>
        </p:nvSpPr>
        <p:spPr>
          <a:xfrm>
            <a:off x="1870472" y="3410924"/>
            <a:ext cx="3421856" cy="485193"/>
          </a:xfrm>
          <a:prstGeom prst="roundRect">
            <a:avLst/>
          </a:prstGeom>
          <a:noFill/>
          <a:ln w="317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365938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3</a:t>
            </a:r>
          </a:p>
        </p:txBody>
      </p:sp>
      <p:sp>
        <p:nvSpPr>
          <p:cNvPr id="5" name="Text Placeholder 4"/>
          <p:cNvSpPr>
            <a:spLocks noGrp="1"/>
          </p:cNvSpPr>
          <p:nvPr>
            <p:ph type="body" idx="1"/>
          </p:nvPr>
        </p:nvSpPr>
        <p:spPr/>
        <p:txBody>
          <a:bodyPr>
            <a:normAutofit fontScale="70000" lnSpcReduction="20000"/>
          </a:bodyPr>
          <a:lstStyle/>
          <a:p>
            <a:pPr>
              <a:lnSpc>
                <a:spcPct val="120000"/>
              </a:lnSpc>
              <a:spcBef>
                <a:spcPts val="600"/>
              </a:spcBef>
            </a:pPr>
            <a:r>
              <a:rPr lang="en-US" dirty="0"/>
              <a:t>Medicare supplement insurance (medigap) policies</a:t>
            </a:r>
          </a:p>
        </p:txBody>
      </p:sp>
      <p:sp>
        <p:nvSpPr>
          <p:cNvPr id="3" name="Date Placeholder 2">
            <a:extLst>
              <a:ext uri="{FF2B5EF4-FFF2-40B4-BE49-F238E27FC236}">
                <a16:creationId xmlns:a16="http://schemas.microsoft.com/office/drawing/2014/main" id="{7CD5940D-5589-124D-902F-C62167E89B5A}"/>
              </a:ext>
            </a:extLst>
          </p:cNvPr>
          <p:cNvSpPr>
            <a:spLocks noGrp="1"/>
          </p:cNvSpPr>
          <p:nvPr>
            <p:ph type="dt" sz="half" idx="10"/>
          </p:nvPr>
        </p:nvSpPr>
        <p:spPr/>
        <p:txBody>
          <a:bodyPr/>
          <a:lstStyle/>
          <a:p>
            <a:r>
              <a:rPr lang="en-US"/>
              <a:t>November 2020</a:t>
            </a:r>
            <a:endParaRPr lang="en-US" dirty="0"/>
          </a:p>
        </p:txBody>
      </p:sp>
      <p:sp>
        <p:nvSpPr>
          <p:cNvPr id="4" name="Footer Placeholder 3">
            <a:extLst>
              <a:ext uri="{FF2B5EF4-FFF2-40B4-BE49-F238E27FC236}">
                <a16:creationId xmlns:a16="http://schemas.microsoft.com/office/drawing/2014/main" id="{68B978F1-BD75-104D-A130-BDE57EB1F202}"/>
              </a:ext>
            </a:extLst>
          </p:cNvPr>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1318935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A634F1B-815C-ED43-9EFE-69E863133376}"/>
              </a:ext>
            </a:extLst>
          </p:cNvPr>
          <p:cNvSpPr>
            <a:spLocks noGrp="1"/>
          </p:cNvSpPr>
          <p:nvPr>
            <p:ph type="title"/>
          </p:nvPr>
        </p:nvSpPr>
        <p:spPr/>
        <p:txBody>
          <a:bodyPr/>
          <a:lstStyle/>
          <a:p>
            <a:r>
              <a:rPr lang="en-US" dirty="0"/>
              <a:t>Medigap Policies</a:t>
            </a:r>
          </a:p>
        </p:txBody>
      </p:sp>
      <p:sp>
        <p:nvSpPr>
          <p:cNvPr id="6" name="Content Placeholder 2"/>
          <p:cNvSpPr txBox="1">
            <a:spLocks/>
          </p:cNvSpPr>
          <p:nvPr/>
        </p:nvSpPr>
        <p:spPr>
          <a:xfrm>
            <a:off x="6400801" y="1157506"/>
            <a:ext cx="5521124" cy="5138387"/>
          </a:xfrm>
          <a:prstGeom prst="rect">
            <a:avLst/>
          </a:prstGeom>
        </p:spPr>
        <p:txBody>
          <a:bodyPr vert="horz" lIns="91440" tIns="45720" rIns="91440" bIns="45720" rtlCol="0">
            <a:noAutofit/>
          </a:bodyPr>
          <a:lstStyle>
            <a:lvl1pPr marL="230188" indent="-230188"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1963" indent="-2317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84213" indent="-22225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914400" indent="-230188"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144588" indent="-230188"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Sold by private insurance companies</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Fills gaps in Original Medicare coverage</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Deductibles, coinsurance, copayments </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All plans with same letter </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Have same coverage</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Costs are different</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Plans are different in Minnesota, Massachusetts, and Wisconsin</a:t>
            </a:r>
          </a:p>
        </p:txBody>
      </p:sp>
      <p:grpSp>
        <p:nvGrpSpPr>
          <p:cNvPr id="4" name="Group 3" descr="Original Medicare option with a red box around Supplemental coverage."/>
          <p:cNvGrpSpPr/>
          <p:nvPr/>
        </p:nvGrpSpPr>
        <p:grpSpPr>
          <a:xfrm>
            <a:off x="1143993" y="1412675"/>
            <a:ext cx="3530107" cy="4913446"/>
            <a:chOff x="1143993" y="1412675"/>
            <a:chExt cx="3530107" cy="4913446"/>
          </a:xfrm>
        </p:grpSpPr>
        <p:pic>
          <p:nvPicPr>
            <p:cNvPr id="9" name="Picture 8" descr="Original Medicare Options infographic"/>
            <p:cNvPicPr>
              <a:picLocks noChangeAspect="1"/>
            </p:cNvPicPr>
            <p:nvPr/>
          </p:nvPicPr>
          <p:blipFill rotWithShape="1">
            <a:blip r:embed="rId3"/>
            <a:srcRect l="684" t="2794" r="3249" b="2044"/>
            <a:stretch/>
          </p:blipFill>
          <p:spPr>
            <a:xfrm>
              <a:off x="1198014" y="1412675"/>
              <a:ext cx="3417567" cy="4754880"/>
            </a:xfrm>
            <a:prstGeom prst="rect">
              <a:avLst/>
            </a:prstGeom>
          </p:spPr>
        </p:pic>
        <p:sp>
          <p:nvSpPr>
            <p:cNvPr id="10" name="Rounded Rectangle 9" descr="You can also add supplemental coverage to Original Medicare Part A and Part B." title="Medicare Supplement Insurance (Medigap) Policies"/>
            <p:cNvSpPr/>
            <p:nvPr/>
          </p:nvSpPr>
          <p:spPr>
            <a:xfrm>
              <a:off x="1143993" y="3848848"/>
              <a:ext cx="3530107" cy="2477273"/>
            </a:xfrm>
            <a:prstGeom prst="roundRect">
              <a:avLst/>
            </a:prstGeom>
            <a:no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sp>
        <p:nvSpPr>
          <p:cNvPr id="2" name="Date Placeholder 1">
            <a:extLst>
              <a:ext uri="{FF2B5EF4-FFF2-40B4-BE49-F238E27FC236}">
                <a16:creationId xmlns:a16="http://schemas.microsoft.com/office/drawing/2014/main" id="{D40AA308-170A-754E-B46F-1322630245DF}"/>
              </a:ext>
            </a:extLst>
          </p:cNvPr>
          <p:cNvSpPr>
            <a:spLocks noGrp="1"/>
          </p:cNvSpPr>
          <p:nvPr>
            <p:ph type="dt" sz="half" idx="10"/>
          </p:nvPr>
        </p:nvSpPr>
        <p:spPr/>
        <p:txBody>
          <a:bodyPr/>
          <a:lstStyle/>
          <a:p>
            <a:r>
              <a:rPr lang="en-US"/>
              <a:t>November 2020</a:t>
            </a:r>
            <a:endParaRPr lang="en-US" dirty="0"/>
          </a:p>
        </p:txBody>
      </p:sp>
      <p:sp>
        <p:nvSpPr>
          <p:cNvPr id="3" name="Footer Placeholder 2">
            <a:extLst>
              <a:ext uri="{FF2B5EF4-FFF2-40B4-BE49-F238E27FC236}">
                <a16:creationId xmlns:a16="http://schemas.microsoft.com/office/drawing/2014/main" id="{47C837F3-E991-8C4E-8A79-70566DDE0971}"/>
              </a:ext>
            </a:extLst>
          </p:cNvPr>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367010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Medigap Plan Coverage for 2020</a:t>
            </a:r>
          </a:p>
        </p:txBody>
      </p:sp>
      <p:pic>
        <p:nvPicPr>
          <p:cNvPr id="6" name="Picture 5" descr="Medigap plan benefits table"/>
          <p:cNvPicPr>
            <a:picLocks noChangeAspect="1"/>
          </p:cNvPicPr>
          <p:nvPr/>
        </p:nvPicPr>
        <p:blipFill rotWithShape="1">
          <a:blip r:embed="rId3"/>
          <a:srcRect b="1466"/>
          <a:stretch/>
        </p:blipFill>
        <p:spPr>
          <a:xfrm>
            <a:off x="15858" y="1083564"/>
            <a:ext cx="7131084" cy="5225796"/>
          </a:xfrm>
          <a:prstGeom prst="rect">
            <a:avLst/>
          </a:prstGeom>
        </p:spPr>
      </p:pic>
      <p:sp>
        <p:nvSpPr>
          <p:cNvPr id="7" name="TextBox 6"/>
          <p:cNvSpPr txBox="1"/>
          <p:nvPr/>
        </p:nvSpPr>
        <p:spPr>
          <a:xfrm>
            <a:off x="7146942" y="1083564"/>
            <a:ext cx="4774982" cy="5078313"/>
          </a:xfrm>
          <a:prstGeom prst="rect">
            <a:avLst/>
          </a:prstGeom>
          <a:solidFill>
            <a:srgbClr val="DCE6F2"/>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 Plan F and Plan G also offer a high-deductible plan in some states. With this option, you must pay for Medicare-covered costs (coinsurance, copayments, and deductibles) up to the deductible amount of $2,340 in 2020 before your policy pays anything. (Plans C and F aren’t available to people who are newly eligible for Medicare on or after January 1, 2020.)  </a:t>
            </a:r>
            <a:br>
              <a:rPr kumimoji="0" lang="en-US" sz="1800" b="0" i="0" u="none" strike="noStrike" kern="0" cap="none" spc="0" normalizeH="0" baseline="0" noProof="0" dirty="0">
                <a:ln>
                  <a:noFill/>
                </a:ln>
                <a:solidFill>
                  <a:prstClr val="black"/>
                </a:solidFill>
                <a:effectLst/>
                <a:uLnTx/>
                <a:uFillTx/>
              </a:rPr>
            </a:br>
            <a:r>
              <a:rPr kumimoji="0" lang="en-US" sz="1800" b="0" i="0" u="none" strike="noStrike" kern="0" cap="none" spc="0" normalizeH="0" baseline="0" noProof="0" dirty="0">
                <a:ln>
                  <a:noFill/>
                </a:ln>
                <a:solidFill>
                  <a:prstClr val="black"/>
                </a:solidFill>
                <a:effectLst/>
                <a:uLnTx/>
                <a:uFillTx/>
              </a:rPr>
              <a:t>** For Plan K and Plan L, after you meet your out-of-pocket yearly limit and your yearly Part B deductible ($198 in 2020), the Medigap plan pays 100% of covered services for the rest of the calendar year. </a:t>
            </a:r>
            <a:br>
              <a:rPr kumimoji="0" lang="en-US" sz="1800" b="0" i="0" u="none" strike="noStrike" kern="0" cap="none" spc="0" normalizeH="0" baseline="0" noProof="0" dirty="0">
                <a:ln>
                  <a:noFill/>
                </a:ln>
                <a:solidFill>
                  <a:prstClr val="black"/>
                </a:solidFill>
                <a:effectLst/>
                <a:uLnTx/>
                <a:uFillTx/>
              </a:rPr>
            </a:br>
            <a:r>
              <a:rPr kumimoji="0" lang="en-US" sz="1800" b="0" i="0" u="none" strike="noStrike" kern="0" cap="none" spc="0" normalizeH="0" baseline="0" noProof="0" dirty="0">
                <a:ln>
                  <a:noFill/>
                </a:ln>
                <a:solidFill>
                  <a:prstClr val="black"/>
                </a:solidFill>
                <a:effectLst/>
                <a:uLnTx/>
                <a:uFillTx/>
              </a:rPr>
              <a:t>*** Plan N pays 100% of the Part B coinsurance, except for a copayment of up to $20 for some office visits and up to a $50 copayment for emergency room visits that don’t result in an inpatient admission.</a:t>
            </a: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686536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Medigap Plan Coverage for 2021</a:t>
            </a:r>
          </a:p>
        </p:txBody>
      </p:sp>
      <p:sp>
        <p:nvSpPr>
          <p:cNvPr id="7" name="TextBox 6"/>
          <p:cNvSpPr txBox="1"/>
          <p:nvPr/>
        </p:nvSpPr>
        <p:spPr>
          <a:xfrm>
            <a:off x="7146942" y="1083564"/>
            <a:ext cx="4774982" cy="5078313"/>
          </a:xfrm>
          <a:prstGeom prst="rect">
            <a:avLst/>
          </a:prstGeom>
          <a:solidFill>
            <a:srgbClr val="DCE6F2"/>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 Plans F and G also offer a high-deductible plan in some states. With this option, you must pay for Medicare-covered costs (coinsurance, copayments, and deductibles) up to the deductible amount of $2,370 in 2021 before your policy pays anything. (Plans C and F aren’t available to people who were newly eligible for Medicare on or after January 1, 2020.)  </a:t>
            </a:r>
            <a:br>
              <a:rPr kumimoji="0" lang="en-US" sz="1800" b="0" i="0" u="none" strike="noStrike" kern="0" cap="none" spc="0" normalizeH="0" baseline="0" noProof="0" dirty="0">
                <a:ln>
                  <a:noFill/>
                </a:ln>
                <a:solidFill>
                  <a:prstClr val="black"/>
                </a:solidFill>
                <a:effectLst/>
                <a:uLnTx/>
                <a:uFillTx/>
              </a:rPr>
            </a:br>
            <a:r>
              <a:rPr kumimoji="0" lang="en-US" sz="1800" b="0" i="0" u="none" strike="noStrike" kern="0" cap="none" spc="0" normalizeH="0" baseline="0" noProof="0" dirty="0">
                <a:ln>
                  <a:noFill/>
                </a:ln>
                <a:solidFill>
                  <a:prstClr val="black"/>
                </a:solidFill>
                <a:effectLst/>
                <a:uLnTx/>
                <a:uFillTx/>
              </a:rPr>
              <a:t>** For Plans K and L, after you meet your out-of-pocket yearly limit and your yearly Part B deductible ($203 in 2021), the Medigap plan pays 100% of covered services for the rest of the calendar year. </a:t>
            </a:r>
            <a:br>
              <a:rPr kumimoji="0" lang="en-US" sz="1800" b="0" i="0" u="none" strike="noStrike" kern="0" cap="none" spc="0" normalizeH="0" baseline="0" noProof="0" dirty="0">
                <a:ln>
                  <a:noFill/>
                </a:ln>
                <a:solidFill>
                  <a:prstClr val="black"/>
                </a:solidFill>
                <a:effectLst/>
                <a:uLnTx/>
                <a:uFillTx/>
              </a:rPr>
            </a:br>
            <a:r>
              <a:rPr kumimoji="0" lang="en-US" sz="1800" b="0" i="0" u="none" strike="noStrike" kern="0" cap="none" spc="0" normalizeH="0" baseline="0" noProof="0" dirty="0">
                <a:ln>
                  <a:noFill/>
                </a:ln>
                <a:solidFill>
                  <a:prstClr val="black"/>
                </a:solidFill>
                <a:effectLst/>
                <a:uLnTx/>
                <a:uFillTx/>
              </a:rPr>
              <a:t>*** Plan N pays 100% of the Part B coinsurance, except for a copayment of up to $20 for some office visits and up to a $50 copayment for emergency room visits that don’t result in inpatient admission.</a:t>
            </a: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pic>
        <p:nvPicPr>
          <p:cNvPr id="5" name="Picture 4" descr="2021 Medigap plans table."/>
          <p:cNvPicPr>
            <a:picLocks noChangeAspect="1"/>
          </p:cNvPicPr>
          <p:nvPr/>
        </p:nvPicPr>
        <p:blipFill>
          <a:blip r:embed="rId3"/>
          <a:stretch>
            <a:fillRect/>
          </a:stretch>
        </p:blipFill>
        <p:spPr>
          <a:xfrm>
            <a:off x="0" y="1083564"/>
            <a:ext cx="7083077" cy="5212080"/>
          </a:xfrm>
          <a:prstGeom prst="rect">
            <a:avLst/>
          </a:prstGeom>
        </p:spPr>
      </p:pic>
    </p:spTree>
    <p:extLst>
      <p:ext uri="{BB962C8B-B14F-4D97-AF65-F5344CB8AC3E}">
        <p14:creationId xmlns:p14="http://schemas.microsoft.com/office/powerpoint/2010/main" val="2481430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Decision: Do I Need a Medigap Policy?</a:t>
            </a:r>
          </a:p>
        </p:txBody>
      </p:sp>
      <p:sp>
        <p:nvSpPr>
          <p:cNvPr id="6" name="Content Placeholder 2"/>
          <p:cNvSpPr txBox="1">
            <a:spLocks/>
          </p:cNvSpPr>
          <p:nvPr/>
        </p:nvSpPr>
        <p:spPr>
          <a:xfrm>
            <a:off x="1788028" y="1277309"/>
            <a:ext cx="10121325" cy="5005889"/>
          </a:xfrm>
          <a:prstGeom prst="rect">
            <a:avLst/>
          </a:prstGeom>
        </p:spPr>
        <p:txBody>
          <a:bodyPr vert="horz" lIns="91440" tIns="45720" rIns="91440" bIns="45720" rtlCol="0">
            <a:noAutofit/>
          </a:bodyPr>
          <a:lstStyle>
            <a:lvl1pPr marL="230188" indent="-230188"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1963" indent="-2317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1146175" indent="-338138"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1204913" indent="346075"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887538" indent="-315913"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Consider</a:t>
            </a:r>
          </a:p>
          <a:p>
            <a:pPr marL="463550"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It only works with Original Medicare</a:t>
            </a:r>
          </a:p>
          <a:p>
            <a:pPr marL="463550"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Do you have other supplemental coverage? </a:t>
            </a:r>
          </a:p>
          <a:p>
            <a:pPr marL="682625" marR="0" lvl="2" indent="-219075"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Like from an employer</a:t>
            </a:r>
          </a:p>
          <a:p>
            <a:pPr marL="682625" marR="0" lvl="2" indent="-219075"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If so, you might not need Medigap</a:t>
            </a:r>
          </a:p>
          <a:p>
            <a:pPr marL="463550"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Can you afford Medicare deductibles and copayments?</a:t>
            </a:r>
          </a:p>
          <a:p>
            <a:pPr marL="463550"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does the monthly Medigap premium cost?</a:t>
            </a:r>
          </a:p>
        </p:txBody>
      </p:sp>
      <p:pic>
        <p:nvPicPr>
          <p:cNvPr id="7" name="Picture 6" title="Medigap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028" y="2389948"/>
            <a:ext cx="1061663" cy="914400"/>
          </a:xfrm>
          <a:prstGeom prst="rect">
            <a:avLst/>
          </a:prstGeom>
        </p:spPr>
      </p:pic>
      <p:sp>
        <p:nvSpPr>
          <p:cNvPr id="8" name="TextBox 7"/>
          <p:cNvSpPr txBox="1"/>
          <p:nvPr/>
        </p:nvSpPr>
        <p:spPr>
          <a:xfrm>
            <a:off x="324672" y="3376483"/>
            <a:ext cx="116237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4546A"/>
                </a:solidFill>
                <a:effectLst/>
                <a:uLnTx/>
                <a:uFillTx/>
              </a:rPr>
              <a:t>Medigap Policy</a:t>
            </a:r>
            <a:endParaRPr kumimoji="0" lang="en-US" sz="1600" b="0" i="0" u="none" strike="noStrike" kern="0" cap="none" spc="0" normalizeH="0" baseline="0" noProof="0" dirty="0">
              <a:ln>
                <a:noFill/>
              </a:ln>
              <a:solidFill>
                <a:srgbClr val="44546A"/>
              </a:solidFill>
              <a:effectLst/>
              <a:uLnTx/>
              <a:uFillTx/>
            </a:endParaRP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617227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When is the Best Time to Buy a Medigap Policy?</a:t>
            </a:r>
          </a:p>
        </p:txBody>
      </p:sp>
      <p:pic>
        <p:nvPicPr>
          <p:cNvPr id="6" name="Picture 5" title="Medigap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028" y="2389948"/>
            <a:ext cx="1061663" cy="914400"/>
          </a:xfrm>
          <a:prstGeom prst="rect">
            <a:avLst/>
          </a:prstGeom>
        </p:spPr>
      </p:pic>
      <p:sp>
        <p:nvSpPr>
          <p:cNvPr id="7" name="TextBox 6"/>
          <p:cNvSpPr txBox="1"/>
          <p:nvPr/>
        </p:nvSpPr>
        <p:spPr>
          <a:xfrm>
            <a:off x="324672" y="3376483"/>
            <a:ext cx="116237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4546A"/>
                </a:solidFill>
                <a:effectLst/>
                <a:uLnTx/>
                <a:uFillTx/>
              </a:rPr>
              <a:t>Medigap Policy</a:t>
            </a:r>
            <a:endParaRPr kumimoji="0" lang="en-US" sz="1600" b="0" i="0" u="none" strike="noStrike" kern="0" cap="none" spc="0" normalizeH="0" baseline="0" noProof="0" dirty="0">
              <a:ln>
                <a:noFill/>
              </a:ln>
              <a:solidFill>
                <a:srgbClr val="44546A"/>
              </a:solidFill>
              <a:effectLst/>
              <a:uLnTx/>
              <a:uFillTx/>
            </a:endParaRPr>
          </a:p>
        </p:txBody>
      </p:sp>
      <p:sp>
        <p:nvSpPr>
          <p:cNvPr id="8" name="Content Placeholder 2"/>
          <p:cNvSpPr txBox="1">
            <a:spLocks/>
          </p:cNvSpPr>
          <p:nvPr/>
        </p:nvSpPr>
        <p:spPr>
          <a:xfrm>
            <a:off x="1436691" y="1219199"/>
            <a:ext cx="10485233" cy="5137151"/>
          </a:xfrm>
          <a:prstGeom prst="rect">
            <a:avLst/>
          </a:prstGeom>
        </p:spPr>
        <p:txBody>
          <a:bodyP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marR="0" lvl="0" indent="-223838"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Your Medigap Open Enrollment Period (OEP) begins the month you're 65 or older AND enrolled in Part B</a:t>
            </a:r>
          </a:p>
          <a:p>
            <a:pPr marL="463550" marR="0" lvl="1" indent="-23812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Lasts 6 months minimum, may be longer in your state</a:t>
            </a:r>
          </a:p>
          <a:p>
            <a:pPr marL="463550" marR="0" lvl="1" indent="-23812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You have protections</a:t>
            </a:r>
          </a:p>
          <a:p>
            <a:pPr marL="225425" marR="0" lvl="0" indent="-223838"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During your Medigap OEP, companies can’t</a:t>
            </a:r>
          </a:p>
          <a:p>
            <a:pPr marL="463550" marR="0" lvl="1" indent="-23812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Refuse to sell you any Medigap policy they offer</a:t>
            </a:r>
          </a:p>
          <a:p>
            <a:pPr marL="463550" marR="0" lvl="1" indent="-23812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Make you wait for coverage</a:t>
            </a:r>
          </a:p>
          <a:p>
            <a:pPr marL="463550" marR="0" lvl="1" indent="-23812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Charge more because of a past/present health problem</a:t>
            </a:r>
          </a:p>
          <a:p>
            <a:pPr marL="225425" marR="0" lvl="0" indent="-223838"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 can also buy a Medigap policy whenever a company agrees to sell you one</a:t>
            </a:r>
          </a:p>
          <a:p>
            <a:pPr marL="463550" marR="0" lvl="1" indent="-23812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later, there may be restrictions unless you have a guaranteed issue right</a:t>
            </a: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388352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Medicare</a:t>
            </a:r>
          </a:p>
        </p:txBody>
      </p:sp>
      <p:sp>
        <p:nvSpPr>
          <p:cNvPr id="8" name="Content Placeholder 9"/>
          <p:cNvSpPr txBox="1">
            <a:spLocks/>
          </p:cNvSpPr>
          <p:nvPr/>
        </p:nvSpPr>
        <p:spPr>
          <a:xfrm>
            <a:off x="838200" y="1219200"/>
            <a:ext cx="6438900" cy="51371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Health insurance for people</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65 and older</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Under 65 with certain disabilities</a:t>
            </a:r>
          </a:p>
          <a:p>
            <a:pPr marL="685800" marR="0" lvl="2" indent="-22860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ALS (Amyotrophic Lateral Sclerosis, also called Lou Gehrig’s disease) without a waiting period</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Any age with End-Stage Renal Disease (ESRD)</a:t>
            </a:r>
          </a:p>
          <a:p>
            <a:pPr marL="53975" marR="0" lvl="1"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NOTE:</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To get Medicare you must be a U.S. citizen or lawfully present in the U.S. Must reside in the U.S for 5 continuous years.</a:t>
            </a:r>
          </a:p>
        </p:txBody>
      </p:sp>
      <p:pic>
        <p:nvPicPr>
          <p:cNvPr id="10" name="Picture 9" descr="2020 Medicare &amp; You handbook cover" title="Lesson 1--What Is Medicare?"/>
          <p:cNvPicPr>
            <a:picLocks noChangeAspect="1"/>
          </p:cNvPicPr>
          <p:nvPr/>
        </p:nvPicPr>
        <p:blipFill>
          <a:blip r:embed="rId3"/>
          <a:stretch>
            <a:fillRect/>
          </a:stretch>
        </p:blipFill>
        <p:spPr>
          <a:xfrm>
            <a:off x="7732803" y="1269325"/>
            <a:ext cx="3221831" cy="4297680"/>
          </a:xfrm>
          <a:prstGeom prst="rect">
            <a:avLst/>
          </a:prstGeom>
          <a:ln>
            <a:solidFill>
              <a:sysClr val="windowText" lastClr="000000"/>
            </a:solidFill>
          </a:ln>
        </p:spPr>
      </p:pic>
      <p:sp>
        <p:nvSpPr>
          <p:cNvPr id="9" name="TextBox 8"/>
          <p:cNvSpPr txBox="1"/>
          <p:nvPr/>
        </p:nvSpPr>
        <p:spPr>
          <a:xfrm>
            <a:off x="8134348" y="5807631"/>
            <a:ext cx="2418739" cy="369332"/>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CMS Product No. 10050</a:t>
            </a:r>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a:t>November 2020</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3619478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Buy a Medigap Policy</a:t>
            </a:r>
          </a:p>
        </p:txBody>
      </p:sp>
      <p:pic>
        <p:nvPicPr>
          <p:cNvPr id="6" name="Picture 5" title="Medigap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028" y="2389948"/>
            <a:ext cx="1061663" cy="914400"/>
          </a:xfrm>
          <a:prstGeom prst="rect">
            <a:avLst/>
          </a:prstGeom>
        </p:spPr>
      </p:pic>
      <p:sp>
        <p:nvSpPr>
          <p:cNvPr id="7" name="TextBox 6"/>
          <p:cNvSpPr txBox="1"/>
          <p:nvPr/>
        </p:nvSpPr>
        <p:spPr>
          <a:xfrm>
            <a:off x="324672" y="3376483"/>
            <a:ext cx="116237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4546A"/>
                </a:solidFill>
                <a:effectLst/>
                <a:uLnTx/>
                <a:uFillTx/>
              </a:rPr>
              <a:t>Medigap Policy</a:t>
            </a:r>
            <a:endParaRPr kumimoji="0" lang="en-US" sz="1600" b="0" i="0" u="none" strike="noStrike" kern="0" cap="none" spc="0" normalizeH="0" baseline="0" noProof="0" dirty="0">
              <a:ln>
                <a:noFill/>
              </a:ln>
              <a:solidFill>
                <a:srgbClr val="44546A"/>
              </a:solidFill>
              <a:effectLst/>
              <a:uLnTx/>
              <a:uFillTx/>
            </a:endParaRPr>
          </a:p>
        </p:txBody>
      </p:sp>
      <p:sp>
        <p:nvSpPr>
          <p:cNvPr id="8" name="Content Placeholder 2"/>
          <p:cNvSpPr txBox="1">
            <a:spLocks/>
          </p:cNvSpPr>
          <p:nvPr/>
        </p:nvSpPr>
        <p:spPr>
          <a:xfrm>
            <a:off x="1436690" y="1335024"/>
            <a:ext cx="10485234" cy="5021326"/>
          </a:xfrm>
          <a:prstGeom prst="rect">
            <a:avLst/>
          </a:prstGeom>
        </p:spPr>
        <p:txBody>
          <a:bodyPr vert="horz" lIns="91440" tIns="45720" rIns="91440" bIns="45720" rtlCol="0">
            <a:noAutofit/>
          </a:bodyPr>
          <a:lstStyle>
            <a:lvl1pPr marL="230188" indent="-230188"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1963" indent="-2317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1146175" indent="-338138"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1204913" indent="346075"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887538" indent="-315913"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Decide which Medigap Plan (A–N) has the benefits you need</a:t>
            </a:r>
          </a:p>
          <a:p>
            <a:pPr marL="461963" marR="0" lvl="1"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Compare plans by computer or phone</a:t>
            </a:r>
          </a:p>
          <a:p>
            <a:pPr marL="682625" lvl="2" indent="-219075">
              <a:defRPr/>
            </a:pPr>
            <a:r>
              <a:rPr lang="en-US" sz="1600" dirty="0">
                <a:solidFill>
                  <a:prstClr val="black"/>
                </a:solidFill>
              </a:rPr>
              <a:t>Visit </a:t>
            </a:r>
            <a:r>
              <a:rPr lang="en-US" sz="1600" dirty="0">
                <a:solidFill>
                  <a:prstClr val="black"/>
                </a:solidFill>
                <a:hlinkClick r:id="rId4"/>
              </a:rPr>
              <a:t>Medicare.gov/</a:t>
            </a:r>
            <a:r>
              <a:rPr lang="en-US" sz="1600" dirty="0" err="1">
                <a:solidFill>
                  <a:prstClr val="black"/>
                </a:solidFill>
                <a:hlinkClick r:id="rId4"/>
              </a:rPr>
              <a:t>medigap</a:t>
            </a:r>
            <a:r>
              <a:rPr lang="en-US" sz="1600" dirty="0">
                <a:solidFill>
                  <a:prstClr val="black"/>
                </a:solidFill>
                <a:hlinkClick r:id="rId4"/>
              </a:rPr>
              <a:t>-supplemental-insurance-plans</a:t>
            </a:r>
            <a:r>
              <a:rPr lang="en-US" sz="1600" dirty="0">
                <a:solidFill>
                  <a:prstClr val="black"/>
                </a:solidFill>
              </a:rPr>
              <a:t> and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use the Medigap comparison tool</a:t>
            </a:r>
          </a:p>
          <a:p>
            <a:pPr marL="682625" marR="0" lvl="2" indent="-219075"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Call 1-800-MEDICARE (1-800-633-4227); TTY: 1-877-486-2048</a:t>
            </a: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Find out which insurance companies sell Medigap policies in your state </a:t>
            </a:r>
          </a:p>
          <a:p>
            <a:pPr lvl="1">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Contact your State Health Insurance Assistance Program (SHIP) at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hlinkClick r:id="rId5"/>
              </a:rPr>
              <a:t>shiptacenter.org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your State Insurance Department at </a:t>
            </a:r>
            <a:r>
              <a:rPr lang="en-US" sz="2000" dirty="0">
                <a:solidFill>
                  <a:prstClr val="black"/>
                </a:solidFill>
                <a:hlinkClick r:id="rId6"/>
              </a:rPr>
              <a:t>Medicare.gov/Contacts/#resources/</a:t>
            </a:r>
            <a:r>
              <a:rPr lang="en-US" sz="2000" dirty="0" err="1">
                <a:solidFill>
                  <a:prstClr val="black"/>
                </a:solidFill>
                <a:hlinkClick r:id="rId6"/>
              </a:rPr>
              <a:t>sids</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lang="en-US" sz="2000" dirty="0">
                <a:solidFill>
                  <a:sysClr val="windowText" lastClr="000000"/>
                </a:solidFill>
              </a:rPr>
              <a:t>or visit </a:t>
            </a:r>
            <a:r>
              <a:rPr lang="en-US" sz="2000" dirty="0">
                <a:solidFill>
                  <a:sysClr val="windowText" lastClr="000000"/>
                </a:solidFill>
                <a:hlinkClick r:id="rId4"/>
              </a:rPr>
              <a:t>Medicare.gov/</a:t>
            </a:r>
            <a:r>
              <a:rPr lang="en-US" sz="2000" dirty="0" err="1">
                <a:solidFill>
                  <a:sysClr val="windowText" lastClr="000000"/>
                </a:solidFill>
                <a:hlinkClick r:id="rId4"/>
              </a:rPr>
              <a:t>medigap</a:t>
            </a:r>
            <a:r>
              <a:rPr lang="en-US" sz="2000" dirty="0">
                <a:solidFill>
                  <a:sysClr val="windowText" lastClr="000000"/>
                </a:solidFill>
                <a:hlinkClick r:id="rId4"/>
              </a:rPr>
              <a:t>-supplemental-insurance-plans</a:t>
            </a:r>
            <a:r>
              <a:rPr lang="en-US" sz="2000" dirty="0">
                <a:solidFill>
                  <a:sysClr val="windowText" lastClr="000000"/>
                </a:solidFill>
              </a:rPr>
              <a:t> </a:t>
            </a:r>
            <a:endPar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Check if your state extends protections for those with a disability</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Call the insurance companies and shop around for the best plan at a price you can afford </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Once you choose the insurance company and the Medigap Plan, apply for the policy </a:t>
            </a:r>
            <a:endPar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3085143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Your Knowledge—Question 4</a:t>
            </a:r>
          </a:p>
        </p:txBody>
      </p:sp>
      <p:sp>
        <p:nvSpPr>
          <p:cNvPr id="9" name="Content Placeholder 8"/>
          <p:cNvSpPr>
            <a:spLocks noGrp="1"/>
          </p:cNvSpPr>
          <p:nvPr>
            <p:ph idx="1"/>
          </p:nvPr>
        </p:nvSpPr>
        <p:spPr/>
        <p:txBody>
          <a:bodyPr/>
          <a:lstStyle/>
          <a:p>
            <a:pPr marL="0" lvl="0" indent="0" defTabSz="685800">
              <a:lnSpc>
                <a:spcPct val="100000"/>
              </a:lnSpc>
              <a:spcBef>
                <a:spcPts val="600"/>
              </a:spcBef>
              <a:buNone/>
            </a:pPr>
            <a:r>
              <a:rPr lang="en-US" dirty="0"/>
              <a:t>All Medigap policies help pay for prescription drug copayments.</a:t>
            </a:r>
          </a:p>
          <a:p>
            <a:pPr marL="514350" lvl="0" indent="-514350" defTabSz="685800">
              <a:lnSpc>
                <a:spcPct val="100000"/>
              </a:lnSpc>
              <a:spcBef>
                <a:spcPts val="600"/>
              </a:spcBef>
              <a:buFont typeface="+mj-lt"/>
              <a:buAutoNum type="alphaLcPeriod"/>
            </a:pPr>
            <a:r>
              <a:rPr lang="en-US" dirty="0"/>
              <a:t>True</a:t>
            </a:r>
          </a:p>
          <a:p>
            <a:pPr marL="514350" lvl="0" indent="-514350" defTabSz="685800">
              <a:lnSpc>
                <a:spcPct val="100000"/>
              </a:lnSpc>
              <a:spcBef>
                <a:spcPts val="600"/>
              </a:spcBef>
              <a:buFont typeface="+mj-lt"/>
              <a:buAutoNum type="alphaLcPeriod"/>
            </a:pPr>
            <a:r>
              <a:rPr lang="en-US" dirty="0"/>
              <a:t>False</a:t>
            </a:r>
          </a:p>
          <a:p>
            <a:pPr marL="0" lvl="0" indent="0">
              <a:buNone/>
            </a:pPr>
            <a:endParaRPr lang="en-US" dirty="0"/>
          </a:p>
          <a:p>
            <a:pPr marL="0" indent="0">
              <a:buNone/>
            </a:pPr>
            <a:endParaRPr lang="en-US" dirty="0"/>
          </a:p>
        </p:txBody>
      </p:sp>
      <p:sp>
        <p:nvSpPr>
          <p:cNvPr id="6" name="Rounded Rectangle 5" descr="Red box answer selection"/>
          <p:cNvSpPr/>
          <p:nvPr/>
        </p:nvSpPr>
        <p:spPr>
          <a:xfrm>
            <a:off x="1811279" y="2784589"/>
            <a:ext cx="2172458" cy="578644"/>
          </a:xfrm>
          <a:prstGeom prst="roundRect">
            <a:avLst/>
          </a:prstGeom>
          <a:noFill/>
          <a:ln w="317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Date Placeholder 2">
            <a:extLst>
              <a:ext uri="{FF2B5EF4-FFF2-40B4-BE49-F238E27FC236}">
                <a16:creationId xmlns:a16="http://schemas.microsoft.com/office/drawing/2014/main" id="{AB42723D-EC3A-9142-A465-64C40B44D82B}"/>
              </a:ext>
            </a:extLst>
          </p:cNvPr>
          <p:cNvSpPr>
            <a:spLocks noGrp="1"/>
          </p:cNvSpPr>
          <p:nvPr>
            <p:ph type="dt" sz="half" idx="10"/>
          </p:nvPr>
        </p:nvSpPr>
        <p:spPr/>
        <p:txBody>
          <a:bodyPr/>
          <a:lstStyle/>
          <a:p>
            <a:r>
              <a:rPr lang="en-US"/>
              <a:t>November 2020</a:t>
            </a:r>
            <a:endParaRPr lang="en-US" dirty="0"/>
          </a:p>
        </p:txBody>
      </p:sp>
      <p:sp>
        <p:nvSpPr>
          <p:cNvPr id="4" name="Footer Placeholder 3">
            <a:extLst>
              <a:ext uri="{FF2B5EF4-FFF2-40B4-BE49-F238E27FC236}">
                <a16:creationId xmlns:a16="http://schemas.microsoft.com/office/drawing/2014/main" id="{82B29E6F-AF77-4147-91F2-07FB0DA3477B}"/>
              </a:ext>
            </a:extLst>
          </p:cNvPr>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391559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4</a:t>
            </a:r>
          </a:p>
        </p:txBody>
      </p:sp>
      <p:sp>
        <p:nvSpPr>
          <p:cNvPr id="5" name="Text Placeholder 4"/>
          <p:cNvSpPr>
            <a:spLocks noGrp="1"/>
          </p:cNvSpPr>
          <p:nvPr>
            <p:ph type="body" idx="1"/>
          </p:nvPr>
        </p:nvSpPr>
        <p:spPr/>
        <p:txBody>
          <a:bodyPr>
            <a:normAutofit fontScale="92500"/>
          </a:bodyPr>
          <a:lstStyle/>
          <a:p>
            <a:pPr>
              <a:lnSpc>
                <a:spcPct val="100000"/>
              </a:lnSpc>
              <a:spcBef>
                <a:spcPts val="600"/>
              </a:spcBef>
            </a:pPr>
            <a:r>
              <a:rPr lang="en-US" dirty="0"/>
              <a:t>Medicare prescription drug coverage (Part d)</a:t>
            </a:r>
          </a:p>
        </p:txBody>
      </p:sp>
      <p:sp>
        <p:nvSpPr>
          <p:cNvPr id="3" name="Date Placeholder 2">
            <a:extLst>
              <a:ext uri="{FF2B5EF4-FFF2-40B4-BE49-F238E27FC236}">
                <a16:creationId xmlns:a16="http://schemas.microsoft.com/office/drawing/2014/main" id="{33C0D68B-F4F6-144A-AF31-3CB80941E98E}"/>
              </a:ext>
            </a:extLst>
          </p:cNvPr>
          <p:cNvSpPr>
            <a:spLocks noGrp="1"/>
          </p:cNvSpPr>
          <p:nvPr>
            <p:ph type="dt" sz="half" idx="10"/>
          </p:nvPr>
        </p:nvSpPr>
        <p:spPr/>
        <p:txBody>
          <a:bodyPr/>
          <a:lstStyle/>
          <a:p>
            <a:r>
              <a:rPr lang="en-US"/>
              <a:t>November 2020</a:t>
            </a:r>
            <a:endParaRPr lang="en-US" dirty="0"/>
          </a:p>
        </p:txBody>
      </p:sp>
      <p:sp>
        <p:nvSpPr>
          <p:cNvPr id="4" name="Footer Placeholder 3">
            <a:extLst>
              <a:ext uri="{FF2B5EF4-FFF2-40B4-BE49-F238E27FC236}">
                <a16:creationId xmlns:a16="http://schemas.microsoft.com/office/drawing/2014/main" id="{9387F986-E384-5246-974E-F51BE462731A}"/>
              </a:ext>
            </a:extLst>
          </p:cNvPr>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13196679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B67B506-8DA9-BC46-A697-EBD5EB432098}"/>
              </a:ext>
            </a:extLst>
          </p:cNvPr>
          <p:cNvSpPr>
            <a:spLocks noGrp="1"/>
          </p:cNvSpPr>
          <p:nvPr>
            <p:ph type="title"/>
          </p:nvPr>
        </p:nvSpPr>
        <p:spPr/>
        <p:txBody>
          <a:bodyPr/>
          <a:lstStyle/>
          <a:p>
            <a:r>
              <a:rPr lang="en-US" dirty="0"/>
              <a:t>Prescription Drug Coverage (Part D)</a:t>
            </a:r>
          </a:p>
        </p:txBody>
      </p:sp>
      <p:sp>
        <p:nvSpPr>
          <p:cNvPr id="6" name="Content Placeholder 1"/>
          <p:cNvSpPr txBox="1">
            <a:spLocks/>
          </p:cNvSpPr>
          <p:nvPr/>
        </p:nvSpPr>
        <p:spPr>
          <a:xfrm>
            <a:off x="5248656" y="1240903"/>
            <a:ext cx="6673268" cy="5375719"/>
          </a:xfrm>
          <a:prstGeom prst="rect">
            <a:avLst/>
          </a:prstGeom>
        </p:spPr>
        <p:txBody>
          <a:bodyPr vert="horz" lIns="91440" tIns="45720" rIns="91440" bIns="45720" rtlCol="0">
            <a:normAutofit lnSpcReduction="10000"/>
          </a:bodyPr>
          <a:lstStyle>
            <a:lvl1pPr marL="230188" indent="-230188"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1963" indent="-2317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84213" indent="-22225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914400" indent="-230188"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144588" indent="-230188"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An optional benefit available to all people with Medicare </a:t>
            </a:r>
          </a:p>
          <a:p>
            <a:pPr marL="342900" marR="0" lvl="0" indent="-342900" algn="l" defTabSz="6858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Run by private companies that contract with Medicare</a:t>
            </a:r>
          </a:p>
          <a:p>
            <a:pPr marL="342900" marR="0" lvl="0" indent="-342900" algn="l" defTabSz="6858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Provided through</a:t>
            </a:r>
          </a:p>
          <a:p>
            <a:pPr marL="685800" marR="0" lvl="1" indent="-342900" algn="l" defTabSz="6858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Medicare Prescription Drug Plans (PDPs) (work with Original Medicare)</a:t>
            </a:r>
          </a:p>
          <a:p>
            <a:pPr marL="685800" marR="0" lvl="1" indent="-342900" algn="l" defTabSz="6858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Medicare Advantage Prescription Drug Plans (MA-PDs)</a:t>
            </a:r>
          </a:p>
          <a:p>
            <a:pPr marL="685800" marR="0" lvl="1" indent="-342900" algn="l" defTabSz="6858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Some other Medicare health plans</a:t>
            </a:r>
          </a:p>
        </p:txBody>
      </p:sp>
      <p:grpSp>
        <p:nvGrpSpPr>
          <p:cNvPr id="7" name="Group 6" descr="Check box showing that Part D is usually included in Medicare Advantage (MA)" title="Medicare Prescription Drug Coverage (Part D)"/>
          <p:cNvGrpSpPr/>
          <p:nvPr/>
        </p:nvGrpSpPr>
        <p:grpSpPr>
          <a:xfrm>
            <a:off x="1331976" y="1367008"/>
            <a:ext cx="2789489" cy="4566364"/>
            <a:chOff x="628650" y="1119673"/>
            <a:chExt cx="2789489" cy="4566364"/>
          </a:xfrm>
        </p:grpSpPr>
        <p:pic>
          <p:nvPicPr>
            <p:cNvPr id="8" name="Picture 7" title="Part D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7908" y="1119673"/>
              <a:ext cx="591028" cy="425094"/>
            </a:xfrm>
            <a:prstGeom prst="rect">
              <a:avLst/>
            </a:prstGeom>
          </p:spPr>
        </p:pic>
        <p:sp>
          <p:nvSpPr>
            <p:cNvPr id="9" name="TextBox 8"/>
            <p:cNvSpPr txBox="1"/>
            <p:nvPr/>
          </p:nvSpPr>
          <p:spPr>
            <a:xfrm>
              <a:off x="1144060" y="3008381"/>
              <a:ext cx="2274079" cy="26776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rPr>
                <a:t>Can add to Original Medicare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70C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rPr>
                <a:t>Usually included in Medicare Advantage (MA) </a:t>
              </a:r>
            </a:p>
          </p:txBody>
        </p:sp>
        <p:pic>
          <p:nvPicPr>
            <p:cNvPr id="10" name="Picture 9" descr="check box" title="Medicare Prescription Drug Coverage (Part D)"/>
            <p:cNvPicPr>
              <a:picLocks noChangeAspect="1"/>
            </p:cNvPicPr>
            <p:nvPr/>
          </p:nvPicPr>
          <p:blipFill rotWithShape="1">
            <a:blip r:embed="rId4"/>
            <a:srcRect t="3219" r="14846"/>
            <a:stretch/>
          </p:blipFill>
          <p:spPr>
            <a:xfrm>
              <a:off x="660263" y="4411938"/>
              <a:ext cx="489209" cy="635431"/>
            </a:xfrm>
            <a:prstGeom prst="rect">
              <a:avLst/>
            </a:prstGeom>
          </p:spPr>
        </p:pic>
        <p:pic>
          <p:nvPicPr>
            <p:cNvPr id="11" name="Picture 10" descr="unchecked box " title="Medicare Prescription Drug Coverage (Part D)"/>
            <p:cNvPicPr>
              <a:picLocks noChangeAspect="1"/>
            </p:cNvPicPr>
            <p:nvPr/>
          </p:nvPicPr>
          <p:blipFill rotWithShape="1">
            <a:blip r:embed="rId5"/>
            <a:srcRect t="1" r="14875" b="8706"/>
            <a:stretch/>
          </p:blipFill>
          <p:spPr>
            <a:xfrm>
              <a:off x="628650" y="3077483"/>
              <a:ext cx="489215" cy="524665"/>
            </a:xfrm>
            <a:prstGeom prst="rect">
              <a:avLst/>
            </a:prstGeom>
          </p:spPr>
        </p:pic>
        <p:sp>
          <p:nvSpPr>
            <p:cNvPr id="12" name="TextBox 11" title="Part D Icon"/>
            <p:cNvSpPr txBox="1"/>
            <p:nvPr/>
          </p:nvSpPr>
          <p:spPr>
            <a:xfrm>
              <a:off x="1010270" y="1634281"/>
              <a:ext cx="1466303" cy="107721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4546A"/>
                  </a:solidFill>
                  <a:effectLst/>
                  <a:uLnTx/>
                  <a:uFillTx/>
                </a:rPr>
                <a:t>Part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4546A"/>
                  </a:solidFill>
                  <a:effectLst/>
                  <a:uLnTx/>
                  <a:uFillTx/>
                </a:rPr>
                <a:t>Medicare prescription drug coverage</a:t>
              </a:r>
            </a:p>
          </p:txBody>
        </p:sp>
      </p:grpSp>
      <p:sp>
        <p:nvSpPr>
          <p:cNvPr id="2" name="Date Placeholder 1">
            <a:extLst>
              <a:ext uri="{FF2B5EF4-FFF2-40B4-BE49-F238E27FC236}">
                <a16:creationId xmlns:a16="http://schemas.microsoft.com/office/drawing/2014/main" id="{AF5DDDB5-2251-D94E-99EC-DD7FE1A954D6}"/>
              </a:ext>
            </a:extLst>
          </p:cNvPr>
          <p:cNvSpPr>
            <a:spLocks noGrp="1"/>
          </p:cNvSpPr>
          <p:nvPr>
            <p:ph type="dt" sz="half" idx="10"/>
          </p:nvPr>
        </p:nvSpPr>
        <p:spPr/>
        <p:txBody>
          <a:bodyPr/>
          <a:lstStyle/>
          <a:p>
            <a:r>
              <a:rPr lang="en-US"/>
              <a:t>November 2020</a:t>
            </a:r>
            <a:endParaRPr lang="en-US" dirty="0"/>
          </a:p>
        </p:txBody>
      </p:sp>
      <p:sp>
        <p:nvSpPr>
          <p:cNvPr id="3" name="Footer Placeholder 2">
            <a:extLst>
              <a:ext uri="{FF2B5EF4-FFF2-40B4-BE49-F238E27FC236}">
                <a16:creationId xmlns:a16="http://schemas.microsoft.com/office/drawing/2014/main" id="{555F0308-7417-554E-B824-12D76BE3CB94}"/>
              </a:ext>
            </a:extLst>
          </p:cNvPr>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7912137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Part D Works</a:t>
            </a:r>
          </a:p>
        </p:txBody>
      </p:sp>
      <p:sp>
        <p:nvSpPr>
          <p:cNvPr id="6" name="Content Placeholder 7"/>
          <p:cNvSpPr txBox="1">
            <a:spLocks/>
          </p:cNvSpPr>
          <p:nvPr/>
        </p:nvSpPr>
        <p:spPr>
          <a:xfrm>
            <a:off x="1650400" y="1180618"/>
            <a:ext cx="10389200" cy="51757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30188" algn="l" defTabSz="6858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It’s optional </a:t>
            </a:r>
          </a:p>
          <a:p>
            <a:pPr marL="463550" marR="0" lvl="1" indent="-231775" algn="l" defTabSz="6858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You can choose a plan and join</a:t>
            </a:r>
          </a:p>
          <a:p>
            <a:pPr marL="463550" marR="0" lvl="1" indent="-231775" algn="l" defTabSz="6858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May pay a lifetime penalty if you join late</a:t>
            </a:r>
          </a:p>
          <a:p>
            <a:pPr marL="230188" marR="0" lvl="0" indent="-230188" algn="l" defTabSz="6858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Plans have formularies </a:t>
            </a:r>
          </a:p>
          <a:p>
            <a:pPr marL="463550" marR="0" lvl="1" indent="-231775" algn="l" defTabSz="6858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Lists of covered drugs</a:t>
            </a:r>
          </a:p>
          <a:p>
            <a:pPr marL="463550" marR="0" lvl="1" indent="-231775" algn="l" defTabSz="6858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Must include range of drugs in each category</a:t>
            </a:r>
          </a:p>
          <a:p>
            <a:pPr marL="463550" marR="0" lvl="1" indent="-231775" algn="l" defTabSz="6858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Are subject to change—you’ll be notified</a:t>
            </a:r>
          </a:p>
          <a:p>
            <a:pPr marL="230188" marR="0" lvl="0" indent="-230188" algn="l" defTabSz="6858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Your out-of-pocket cost may be less if you use a preferred pharmacy</a:t>
            </a:r>
          </a:p>
          <a:p>
            <a:pPr marL="230188" marR="0" lvl="0" indent="-230188" algn="l" defTabSz="6858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you have limited income and resources, there’s Extra Help to pay Part D costs</a:t>
            </a:r>
          </a:p>
        </p:txBody>
      </p:sp>
      <p:grpSp>
        <p:nvGrpSpPr>
          <p:cNvPr id="7" name="Group 6" title="art"/>
          <p:cNvGrpSpPr/>
          <p:nvPr/>
        </p:nvGrpSpPr>
        <p:grpSpPr>
          <a:xfrm>
            <a:off x="184097" y="2633330"/>
            <a:ext cx="1466303" cy="1723626"/>
            <a:chOff x="7108787" y="2022298"/>
            <a:chExt cx="1909569" cy="1749774"/>
          </a:xfrm>
        </p:grpSpPr>
        <p:pic>
          <p:nvPicPr>
            <p:cNvPr id="8" name="Picture 7" title="Part D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p:cNvSpPr txBox="1"/>
            <p:nvPr/>
          </p:nvSpPr>
          <p:spPr>
            <a:xfrm>
              <a:off x="7108787" y="2678512"/>
              <a:ext cx="1909569" cy="10935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4546A"/>
                  </a:solidFill>
                  <a:effectLst/>
                  <a:uLnTx/>
                  <a:uFillTx/>
                </a:rPr>
                <a:t>Part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4546A"/>
                  </a:solidFill>
                  <a:effectLst/>
                  <a:uLnTx/>
                  <a:uFillTx/>
                </a:rPr>
                <a:t>Medicare prescription drug coverage</a:t>
              </a:r>
            </a:p>
          </p:txBody>
        </p:sp>
      </p:gr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2379979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Medicare Drug Plan Costs—What You Pay in 2020/2021</a:t>
            </a:r>
          </a:p>
        </p:txBody>
      </p:sp>
      <p:sp>
        <p:nvSpPr>
          <p:cNvPr id="11" name="Content Placeholder 7"/>
          <p:cNvSpPr txBox="1">
            <a:spLocks/>
          </p:cNvSpPr>
          <p:nvPr/>
        </p:nvSpPr>
        <p:spPr>
          <a:xfrm>
            <a:off x="1650400" y="1180618"/>
            <a:ext cx="9519170" cy="4757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Costs vary by plan</a:t>
            </a:r>
          </a:p>
          <a:p>
            <a:pPr marL="228600" marR="0" lvl="0" indent="-2286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Most people will pay</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monthly premium (varies by plan and income)</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yearly deductible (if applicable)</a:t>
            </a: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Copayments or coinsurance</a:t>
            </a:r>
          </a:p>
          <a:p>
            <a:pPr marL="457200" lvl="1" indent="-228600">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Percentage of cost while in the coverage gap, begins at $4,020 for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out-of</a:t>
            </a:r>
            <a:r>
              <a:rPr lang="en-US" dirty="0">
                <a:solidFill>
                  <a:prstClr val="black"/>
                </a:solidFill>
                <a:latin typeface="Calibri" panose="020F0502020204030204"/>
              </a:rPr>
              <a:t>-pocket spending in </a:t>
            </a:r>
            <a:r>
              <a:rPr lang="en-US" dirty="0">
                <a:solidFill>
                  <a:prstClr val="black"/>
                </a:solidFill>
              </a:rPr>
              <a:t>2020 ($4,130 in 2021)</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Very little after spending $6,350 out-of-pocket in 2020 ($6,550 in 2021)—automatically get catastrophic coverage</a:t>
            </a:r>
          </a:p>
        </p:txBody>
      </p:sp>
      <p:grpSp>
        <p:nvGrpSpPr>
          <p:cNvPr id="12" name="Group 11" title="art"/>
          <p:cNvGrpSpPr/>
          <p:nvPr/>
        </p:nvGrpSpPr>
        <p:grpSpPr>
          <a:xfrm>
            <a:off x="184097" y="2633330"/>
            <a:ext cx="1466303" cy="1723626"/>
            <a:chOff x="7108787" y="2022298"/>
            <a:chExt cx="1909569" cy="1749774"/>
          </a:xfrm>
        </p:grpSpPr>
        <p:pic>
          <p:nvPicPr>
            <p:cNvPr id="13" name="Picture 12" title="Part D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4" name="TextBox 13" title="Part D Icon"/>
            <p:cNvSpPr txBox="1"/>
            <p:nvPr/>
          </p:nvSpPr>
          <p:spPr>
            <a:xfrm>
              <a:off x="7108787" y="2678512"/>
              <a:ext cx="1909569" cy="10935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4546A"/>
                  </a:solidFill>
                  <a:effectLst/>
                  <a:uLnTx/>
                  <a:uFillTx/>
                </a:rPr>
                <a:t>Part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4546A"/>
                  </a:solidFill>
                  <a:effectLst/>
                  <a:uLnTx/>
                  <a:uFillTx/>
                </a:rPr>
                <a:t>Medicare prescription drug coverage</a:t>
              </a:r>
            </a:p>
          </p:txBody>
        </p:sp>
      </p:grpSp>
      <p:sp>
        <p:nvSpPr>
          <p:cNvPr id="2" name="Date Placeholder 1">
            <a:extLst>
              <a:ext uri="{FF2B5EF4-FFF2-40B4-BE49-F238E27FC236}">
                <a16:creationId xmlns:a16="http://schemas.microsoft.com/office/drawing/2014/main" id="{C6E7F8D9-CED2-CD4D-A286-87F1F7D1E672}"/>
              </a:ext>
            </a:extLst>
          </p:cNvPr>
          <p:cNvSpPr>
            <a:spLocks noGrp="1"/>
          </p:cNvSpPr>
          <p:nvPr>
            <p:ph type="dt" sz="half" idx="10"/>
          </p:nvPr>
        </p:nvSpPr>
        <p:spPr/>
        <p:txBody>
          <a:bodyPr/>
          <a:lstStyle/>
          <a:p>
            <a:r>
              <a:rPr lang="en-US"/>
              <a:t>November 2020</a:t>
            </a:r>
            <a:endParaRPr lang="en-US" dirty="0"/>
          </a:p>
        </p:txBody>
      </p:sp>
      <p:sp>
        <p:nvSpPr>
          <p:cNvPr id="3" name="Footer Placeholder 2">
            <a:extLst>
              <a:ext uri="{FF2B5EF4-FFF2-40B4-BE49-F238E27FC236}">
                <a16:creationId xmlns:a16="http://schemas.microsoft.com/office/drawing/2014/main" id="{06DE2F4C-04DF-364C-AEF2-DC82794718C5}"/>
              </a:ext>
            </a:extLst>
          </p:cNvPr>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36330800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nSpc>
                <a:spcPct val="100000"/>
              </a:lnSpc>
            </a:pPr>
            <a:r>
              <a:rPr lang="en-US" dirty="0">
                <a:solidFill>
                  <a:prstClr val="white"/>
                </a:solidFill>
              </a:rPr>
              <a:t>Monthly Part D Standard Premium—Income-Related Monthly Adjustment Amount (IRMAA) for 2020</a:t>
            </a:r>
            <a:endParaRPr lang="en-US" dirty="0"/>
          </a:p>
        </p:txBody>
      </p:sp>
      <p:sp>
        <p:nvSpPr>
          <p:cNvPr id="9" name="TextBox 8"/>
          <p:cNvSpPr txBox="1"/>
          <p:nvPr/>
        </p:nvSpPr>
        <p:spPr>
          <a:xfrm>
            <a:off x="1084383" y="1040682"/>
            <a:ext cx="9356662" cy="400110"/>
          </a:xfrm>
          <a:prstGeom prst="rect">
            <a:avLst/>
          </a:prstGeom>
          <a:noFill/>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5B9BD5">
                    <a:lumMod val="50000"/>
                  </a:srgbClr>
                </a:solidFill>
                <a:effectLst/>
                <a:uLnTx/>
                <a:uFillTx/>
              </a:rPr>
              <a:t>Chart is based on your yearly income </a:t>
            </a:r>
            <a:r>
              <a:rPr kumimoji="0" lang="en-US" sz="2000" b="1" i="1" u="none" strike="noStrike" kern="0" cap="none" spc="0" normalizeH="0" baseline="0" noProof="0" dirty="0">
                <a:ln>
                  <a:noFill/>
                </a:ln>
                <a:solidFill>
                  <a:srgbClr val="5B9BD5">
                    <a:lumMod val="50000"/>
                  </a:srgbClr>
                </a:solidFill>
                <a:effectLst/>
                <a:uLnTx/>
                <a:uFillTx/>
              </a:rPr>
              <a:t>in 2018 </a:t>
            </a:r>
            <a:r>
              <a:rPr kumimoji="0" lang="en-US" sz="2000" b="1" i="0" u="none" strike="noStrike" kern="0" cap="none" spc="0" normalizeH="0" baseline="0" noProof="0" dirty="0">
                <a:ln>
                  <a:noFill/>
                </a:ln>
                <a:solidFill>
                  <a:srgbClr val="5B9BD5">
                    <a:lumMod val="50000"/>
                  </a:srgbClr>
                </a:solidFill>
                <a:effectLst/>
                <a:uLnTx/>
                <a:uFillTx/>
              </a:rPr>
              <a:t>(for what you pay in 2020)</a:t>
            </a:r>
            <a:endParaRPr kumimoji="0" lang="en-US" sz="2000" b="0" i="0" u="none" strike="noStrike" kern="0" cap="none" spc="0" normalizeH="0" baseline="0" noProof="0" dirty="0">
              <a:ln>
                <a:noFill/>
              </a:ln>
              <a:solidFill>
                <a:prstClr val="black"/>
              </a:solidFill>
              <a:effectLst/>
              <a:uLnTx/>
              <a:uFillTx/>
            </a:endParaRPr>
          </a:p>
        </p:txBody>
      </p:sp>
      <p:graphicFrame>
        <p:nvGraphicFramePr>
          <p:cNvPr id="10" name="Content Placeholder 8" descr="Table showing monthly Part B premium based upon individual and joint tax filing status and rates. Details are included in the speakers' notes."/>
          <p:cNvGraphicFramePr>
            <a:graphicFrameLocks/>
          </p:cNvGraphicFramePr>
          <p:nvPr>
            <p:extLst>
              <p:ext uri="{D42A27DB-BD31-4B8C-83A1-F6EECF244321}">
                <p14:modId xmlns:p14="http://schemas.microsoft.com/office/powerpoint/2010/main" val="2812093770"/>
              </p:ext>
            </p:extLst>
          </p:nvPr>
        </p:nvGraphicFramePr>
        <p:xfrm>
          <a:off x="261809" y="1367833"/>
          <a:ext cx="11618224" cy="5052763"/>
        </p:xfrm>
        <a:graphic>
          <a:graphicData uri="http://schemas.openxmlformats.org/drawingml/2006/table">
            <a:tbl>
              <a:tblPr firstRow="1" bandRow="1"/>
              <a:tblGrid>
                <a:gridCol w="3287308">
                  <a:extLst>
                    <a:ext uri="{9D8B030D-6E8A-4147-A177-3AD203B41FA5}">
                      <a16:colId xmlns:a16="http://schemas.microsoft.com/office/drawing/2014/main" val="20000"/>
                    </a:ext>
                  </a:extLst>
                </a:gridCol>
                <a:gridCol w="2960170">
                  <a:extLst>
                    <a:ext uri="{9D8B030D-6E8A-4147-A177-3AD203B41FA5}">
                      <a16:colId xmlns:a16="http://schemas.microsoft.com/office/drawing/2014/main" val="20001"/>
                    </a:ext>
                  </a:extLst>
                </a:gridCol>
                <a:gridCol w="2971520">
                  <a:extLst>
                    <a:ext uri="{9D8B030D-6E8A-4147-A177-3AD203B41FA5}">
                      <a16:colId xmlns:a16="http://schemas.microsoft.com/office/drawing/2014/main" val="20002"/>
                    </a:ext>
                  </a:extLst>
                </a:gridCol>
                <a:gridCol w="2399226">
                  <a:extLst>
                    <a:ext uri="{9D8B030D-6E8A-4147-A177-3AD203B41FA5}">
                      <a16:colId xmlns:a16="http://schemas.microsoft.com/office/drawing/2014/main" val="20003"/>
                    </a:ext>
                  </a:extLst>
                </a:gridCol>
              </a:tblGrid>
              <a:tr h="118213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0000"/>
                        </a:lnSpc>
                        <a:spcBef>
                          <a:spcPts val="600"/>
                        </a:spcBef>
                        <a:spcAft>
                          <a:spcPts val="0"/>
                        </a:spcAft>
                      </a:pPr>
                      <a:endParaRPr lang="en-US" sz="2800" dirty="0"/>
                    </a:p>
                    <a:p>
                      <a:pPr marL="0" marR="0" algn="ctr">
                        <a:lnSpc>
                          <a:spcPct val="100000"/>
                        </a:lnSpc>
                        <a:spcBef>
                          <a:spcPts val="600"/>
                        </a:spcBef>
                        <a:spcAft>
                          <a:spcPts val="0"/>
                        </a:spcAft>
                      </a:pPr>
                      <a:r>
                        <a:rPr lang="en-US" sz="2000" dirty="0"/>
                        <a:t>File Individual Tax Return</a:t>
                      </a:r>
                      <a:endParaRPr lang="en-US" sz="2000" dirty="0">
                        <a:solidFill>
                          <a:schemeClr val="tx1"/>
                        </a:solidFill>
                        <a:latin typeface="+mn-lt"/>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0000"/>
                        </a:lnSpc>
                        <a:spcBef>
                          <a:spcPts val="600"/>
                        </a:spcBef>
                        <a:spcAft>
                          <a:spcPts val="0"/>
                        </a:spcAft>
                      </a:pPr>
                      <a:endParaRPr lang="en-US" sz="2800" dirty="0"/>
                    </a:p>
                    <a:p>
                      <a:pPr marL="0" marR="0" algn="ctr">
                        <a:lnSpc>
                          <a:spcPct val="100000"/>
                        </a:lnSpc>
                        <a:spcBef>
                          <a:spcPts val="600"/>
                        </a:spcBef>
                        <a:spcAft>
                          <a:spcPts val="0"/>
                        </a:spcAft>
                      </a:pPr>
                      <a:r>
                        <a:rPr lang="en-US" sz="2000" dirty="0"/>
                        <a:t>File Joint Tax</a:t>
                      </a:r>
                      <a:r>
                        <a:rPr lang="en-US" sz="2000" baseline="0" dirty="0"/>
                        <a:t> Return</a:t>
                      </a:r>
                      <a:endParaRPr lang="en-US" sz="2000" dirty="0">
                        <a:solidFill>
                          <a:schemeClr val="tx1"/>
                        </a:solidFill>
                        <a:latin typeface="+mn-lt"/>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0000"/>
                        </a:lnSpc>
                        <a:spcBef>
                          <a:spcPts val="600"/>
                        </a:spcBef>
                        <a:spcAft>
                          <a:spcPts val="0"/>
                        </a:spcAft>
                      </a:pPr>
                      <a:endParaRPr lang="en-US" sz="1800" dirty="0">
                        <a:solidFill>
                          <a:schemeClr val="bg1"/>
                        </a:solidFill>
                        <a:latin typeface="+mn-lt"/>
                        <a:ea typeface="Calibri"/>
                        <a:cs typeface="Times New Roman"/>
                      </a:endParaRPr>
                    </a:p>
                    <a:p>
                      <a:pPr marL="0" marR="0" algn="ctr">
                        <a:lnSpc>
                          <a:spcPct val="100000"/>
                        </a:lnSpc>
                        <a:spcBef>
                          <a:spcPts val="600"/>
                        </a:spcBef>
                        <a:spcAft>
                          <a:spcPts val="0"/>
                        </a:spcAft>
                      </a:pPr>
                      <a:r>
                        <a:rPr lang="en-US" sz="2000" dirty="0">
                          <a:solidFill>
                            <a:schemeClr val="bg1"/>
                          </a:solidFill>
                          <a:latin typeface="+mn-lt"/>
                          <a:ea typeface="Calibri"/>
                          <a:cs typeface="Times New Roman"/>
                        </a:rPr>
                        <a:t>File Married &amp; Separate Tax Return</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0000"/>
                        </a:lnSpc>
                        <a:spcBef>
                          <a:spcPts val="600"/>
                        </a:spcBef>
                        <a:spcAft>
                          <a:spcPts val="0"/>
                        </a:spcAft>
                      </a:pPr>
                      <a:r>
                        <a:rPr lang="en-US" sz="1800" dirty="0"/>
                        <a:t>You pay Income-related monthly adjustment amount + your plan premium</a:t>
                      </a:r>
                      <a:endParaRPr lang="en-US" sz="1800" dirty="0">
                        <a:solidFill>
                          <a:schemeClr val="tx1"/>
                        </a:solidFill>
                        <a:latin typeface="+mn-lt"/>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45000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dirty="0"/>
                        <a:t>$87,000 or less</a:t>
                      </a:r>
                      <a:endParaRPr lang="en-US" sz="240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dirty="0"/>
                        <a:t>$174,000 or less</a:t>
                      </a:r>
                      <a:endParaRPr lang="en-US" sz="240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dirty="0">
                          <a:latin typeface="Calibri"/>
                          <a:ea typeface="Calibri"/>
                          <a:cs typeface="Times New Roman"/>
                        </a:rPr>
                        <a:t>$87,000 or less</a:t>
                      </a:r>
                    </a:p>
                  </a:txBody>
                  <a:tcPr marL="51435" marR="5143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400" dirty="0"/>
                        <a:t>$0.00 + YPP</a:t>
                      </a:r>
                      <a:endParaRPr lang="en-US" sz="2400" spc="-7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60851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dirty="0"/>
                        <a:t>Above $87,000 up to $109,000 </a:t>
                      </a:r>
                      <a:endParaRPr lang="en-US" sz="240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spc="-50" baseline="0" dirty="0"/>
                        <a:t>Above $174,000 up to $218,000</a:t>
                      </a:r>
                      <a:endParaRPr lang="en-US" sz="2400" spc="-50" baseline="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spc="-50" baseline="0" dirty="0">
                          <a:latin typeface="Calibri"/>
                          <a:ea typeface="Calibri"/>
                          <a:cs typeface="Times New Roman"/>
                        </a:rPr>
                        <a:t>See below</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400" dirty="0"/>
                        <a:t>$12.20* + YPP </a:t>
                      </a:r>
                      <a:endParaRPr lang="en-US" sz="2400" dirty="0">
                        <a:latin typeface="+mn-lt"/>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60851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spc="-50" dirty="0"/>
                        <a:t>Above $109,000 up to $136,000 </a:t>
                      </a:r>
                      <a:endParaRPr lang="en-US" sz="2400" spc="-5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spc="-50" dirty="0"/>
                        <a:t>Above $218,000 up to $272,000</a:t>
                      </a:r>
                      <a:endParaRPr lang="en-US" sz="2400" spc="-5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spc="-50" dirty="0">
                          <a:latin typeface="Calibri"/>
                          <a:ea typeface="Calibri"/>
                          <a:cs typeface="Times New Roman"/>
                        </a:rPr>
                        <a:t>See below</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400" dirty="0"/>
                        <a:t>$31.50* + YPP</a:t>
                      </a:r>
                      <a:endParaRPr lang="en-US" sz="240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60851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spc="-50" baseline="0" dirty="0"/>
                        <a:t>Above $136,000 up to $163,000 </a:t>
                      </a:r>
                      <a:endParaRPr lang="en-US" sz="2400" spc="-50" baseline="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spc="-50" dirty="0"/>
                        <a:t>Above $272,000 up to $326,000</a:t>
                      </a:r>
                      <a:endParaRPr lang="en-US" sz="2400" spc="-5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spc="-50" dirty="0">
                          <a:latin typeface="Calibri"/>
                          <a:ea typeface="Calibri"/>
                          <a:cs typeface="Times New Roman"/>
                        </a:rPr>
                        <a:t>See below</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400" dirty="0"/>
                        <a:t>$50.70* + YPP</a:t>
                      </a:r>
                      <a:endParaRPr lang="en-US" sz="240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6809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spc="-50" baseline="0" dirty="0">
                          <a:latin typeface="Calibri"/>
                          <a:ea typeface="Calibri"/>
                          <a:cs typeface="Times New Roman"/>
                        </a:rPr>
                        <a:t>Above $163,000 and less than $500,000</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spc="-50" dirty="0">
                          <a:latin typeface="Calibri"/>
                          <a:ea typeface="Calibri"/>
                          <a:cs typeface="Times New Roman"/>
                        </a:rPr>
                        <a:t>Above $326,000 and less than $750,000</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spc="-50" dirty="0">
                          <a:latin typeface="Calibri"/>
                          <a:ea typeface="Calibri"/>
                          <a:cs typeface="Times New Roman"/>
                        </a:rPr>
                        <a:t>Above $87,000 and less than $413,000</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400" dirty="0"/>
                        <a:t>$70.00* + YPP</a:t>
                      </a:r>
                      <a:endParaRPr lang="en-US" sz="2400" dirty="0">
                        <a:latin typeface="+mn-lt"/>
                        <a:ea typeface="Calibri"/>
                        <a:cs typeface="Times New Roman"/>
                      </a:endParaRPr>
                    </a:p>
                    <a:p>
                      <a:pPr marL="0" marR="0" indent="0" algn="ctr" defTabSz="914400" rtl="0" eaLnBrk="1" fontAlgn="auto" latinLnBrk="0" hangingPunct="1">
                        <a:lnSpc>
                          <a:spcPct val="100000"/>
                        </a:lnSpc>
                        <a:spcBef>
                          <a:spcPts val="600"/>
                        </a:spcBef>
                        <a:spcAft>
                          <a:spcPts val="0"/>
                        </a:spcAft>
                        <a:buClrTx/>
                        <a:buSzTx/>
                        <a:buFontTx/>
                        <a:buNone/>
                        <a:tabLst/>
                        <a:defRPr/>
                      </a:pPr>
                      <a:endParaRPr lang="en-US" sz="240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6"/>
                  </a:ext>
                </a:extLst>
              </a:tr>
              <a:tr h="4183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dirty="0"/>
                        <a:t>$500,000</a:t>
                      </a:r>
                      <a:r>
                        <a:rPr lang="en-US" sz="2400" baseline="0" dirty="0"/>
                        <a:t> and above</a:t>
                      </a:r>
                      <a:endParaRPr lang="en-US" sz="240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dirty="0"/>
                        <a:t>$750,000 and above</a:t>
                      </a:r>
                      <a:endParaRPr lang="en-US" sz="240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dirty="0">
                          <a:latin typeface="Calibri"/>
                          <a:ea typeface="Calibri"/>
                          <a:cs typeface="Times New Roman"/>
                        </a:rPr>
                        <a:t>$413,000 and above</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400" dirty="0"/>
                        <a:t>$76.40* + YPP </a:t>
                      </a:r>
                      <a:endParaRPr lang="en-US" sz="240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5"/>
                  </a:ext>
                </a:extLst>
              </a:tr>
            </a:tbl>
          </a:graphicData>
        </a:graphic>
      </p:graphicFrame>
      <p:sp>
        <p:nvSpPr>
          <p:cNvPr id="11" name="Rectangle 10" title="Square"/>
          <p:cNvSpPr/>
          <p:nvPr/>
        </p:nvSpPr>
        <p:spPr>
          <a:xfrm>
            <a:off x="250687" y="5240238"/>
            <a:ext cx="11618224" cy="1180358"/>
          </a:xfrm>
          <a:prstGeom prst="rect">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1222590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nSpc>
                <a:spcPct val="100000"/>
              </a:lnSpc>
            </a:pPr>
            <a:r>
              <a:rPr lang="en-US" dirty="0">
                <a:solidFill>
                  <a:prstClr val="white"/>
                </a:solidFill>
              </a:rPr>
              <a:t>Monthly Part D Standard Premium—Income-Related Monthly Adjustment Amount (IRMAA) for 2021</a:t>
            </a:r>
            <a:endParaRPr lang="en-US" dirty="0"/>
          </a:p>
        </p:txBody>
      </p:sp>
      <p:sp>
        <p:nvSpPr>
          <p:cNvPr id="9" name="TextBox 8"/>
          <p:cNvSpPr txBox="1"/>
          <p:nvPr/>
        </p:nvSpPr>
        <p:spPr>
          <a:xfrm>
            <a:off x="1084383" y="1040682"/>
            <a:ext cx="9356662" cy="400110"/>
          </a:xfrm>
          <a:prstGeom prst="rect">
            <a:avLst/>
          </a:prstGeom>
          <a:noFill/>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5B9BD5">
                    <a:lumMod val="50000"/>
                  </a:srgbClr>
                </a:solidFill>
                <a:effectLst/>
                <a:uLnTx/>
                <a:uFillTx/>
              </a:rPr>
              <a:t>Chart is based on your yearly income </a:t>
            </a:r>
            <a:r>
              <a:rPr kumimoji="0" lang="en-US" sz="2000" b="1" i="1" u="none" strike="noStrike" kern="0" cap="none" spc="0" normalizeH="0" baseline="0" noProof="0" dirty="0">
                <a:ln>
                  <a:noFill/>
                </a:ln>
                <a:solidFill>
                  <a:srgbClr val="5B9BD5">
                    <a:lumMod val="50000"/>
                  </a:srgbClr>
                </a:solidFill>
                <a:effectLst/>
                <a:uLnTx/>
                <a:uFillTx/>
              </a:rPr>
              <a:t>in 2019 </a:t>
            </a:r>
            <a:r>
              <a:rPr kumimoji="0" lang="en-US" sz="2000" b="1" i="0" u="none" strike="noStrike" kern="0" cap="none" spc="0" normalizeH="0" baseline="0" noProof="0" dirty="0">
                <a:ln>
                  <a:noFill/>
                </a:ln>
                <a:solidFill>
                  <a:srgbClr val="5B9BD5">
                    <a:lumMod val="50000"/>
                  </a:srgbClr>
                </a:solidFill>
                <a:effectLst/>
                <a:uLnTx/>
                <a:uFillTx/>
              </a:rPr>
              <a:t>(for what you pay in 2021)</a:t>
            </a:r>
            <a:endParaRPr kumimoji="0" lang="en-US" sz="2000" b="0" i="0" u="none" strike="noStrike" kern="0" cap="none" spc="0" normalizeH="0" baseline="0" noProof="0" dirty="0">
              <a:ln>
                <a:noFill/>
              </a:ln>
              <a:solidFill>
                <a:prstClr val="black"/>
              </a:solidFill>
              <a:effectLst/>
              <a:uLnTx/>
              <a:uFillTx/>
            </a:endParaRPr>
          </a:p>
        </p:txBody>
      </p:sp>
      <p:graphicFrame>
        <p:nvGraphicFramePr>
          <p:cNvPr id="10" name="Content Placeholder 8" descr="Table showing monthly Part B premium based upon individual and joint tax filing status and rates. Details are included in the speakers' notes."/>
          <p:cNvGraphicFramePr>
            <a:graphicFrameLocks/>
          </p:cNvGraphicFramePr>
          <p:nvPr/>
        </p:nvGraphicFramePr>
        <p:xfrm>
          <a:off x="261809" y="1367833"/>
          <a:ext cx="11618224" cy="5052763"/>
        </p:xfrm>
        <a:graphic>
          <a:graphicData uri="http://schemas.openxmlformats.org/drawingml/2006/table">
            <a:tbl>
              <a:tblPr firstRow="1" bandRow="1"/>
              <a:tblGrid>
                <a:gridCol w="3287308">
                  <a:extLst>
                    <a:ext uri="{9D8B030D-6E8A-4147-A177-3AD203B41FA5}">
                      <a16:colId xmlns:a16="http://schemas.microsoft.com/office/drawing/2014/main" val="20000"/>
                    </a:ext>
                  </a:extLst>
                </a:gridCol>
                <a:gridCol w="2960170">
                  <a:extLst>
                    <a:ext uri="{9D8B030D-6E8A-4147-A177-3AD203B41FA5}">
                      <a16:colId xmlns:a16="http://schemas.microsoft.com/office/drawing/2014/main" val="20001"/>
                    </a:ext>
                  </a:extLst>
                </a:gridCol>
                <a:gridCol w="2971520">
                  <a:extLst>
                    <a:ext uri="{9D8B030D-6E8A-4147-A177-3AD203B41FA5}">
                      <a16:colId xmlns:a16="http://schemas.microsoft.com/office/drawing/2014/main" val="20002"/>
                    </a:ext>
                  </a:extLst>
                </a:gridCol>
                <a:gridCol w="2399226">
                  <a:extLst>
                    <a:ext uri="{9D8B030D-6E8A-4147-A177-3AD203B41FA5}">
                      <a16:colId xmlns:a16="http://schemas.microsoft.com/office/drawing/2014/main" val="20003"/>
                    </a:ext>
                  </a:extLst>
                </a:gridCol>
              </a:tblGrid>
              <a:tr h="118213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0000"/>
                        </a:lnSpc>
                        <a:spcBef>
                          <a:spcPts val="600"/>
                        </a:spcBef>
                        <a:spcAft>
                          <a:spcPts val="0"/>
                        </a:spcAft>
                      </a:pPr>
                      <a:endParaRPr lang="en-US" sz="2800" dirty="0"/>
                    </a:p>
                    <a:p>
                      <a:pPr marL="0" marR="0" algn="ctr">
                        <a:lnSpc>
                          <a:spcPct val="100000"/>
                        </a:lnSpc>
                        <a:spcBef>
                          <a:spcPts val="600"/>
                        </a:spcBef>
                        <a:spcAft>
                          <a:spcPts val="0"/>
                        </a:spcAft>
                      </a:pPr>
                      <a:r>
                        <a:rPr lang="en-US" sz="2000" dirty="0"/>
                        <a:t>File Individual Tax Return</a:t>
                      </a:r>
                      <a:endParaRPr lang="en-US" sz="2000" dirty="0">
                        <a:solidFill>
                          <a:schemeClr val="tx1"/>
                        </a:solidFill>
                        <a:latin typeface="+mn-lt"/>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0000"/>
                        </a:lnSpc>
                        <a:spcBef>
                          <a:spcPts val="600"/>
                        </a:spcBef>
                        <a:spcAft>
                          <a:spcPts val="0"/>
                        </a:spcAft>
                      </a:pPr>
                      <a:endParaRPr lang="en-US" sz="2800" dirty="0"/>
                    </a:p>
                    <a:p>
                      <a:pPr marL="0" marR="0" algn="ctr">
                        <a:lnSpc>
                          <a:spcPct val="100000"/>
                        </a:lnSpc>
                        <a:spcBef>
                          <a:spcPts val="600"/>
                        </a:spcBef>
                        <a:spcAft>
                          <a:spcPts val="0"/>
                        </a:spcAft>
                      </a:pPr>
                      <a:r>
                        <a:rPr lang="en-US" sz="2000" dirty="0"/>
                        <a:t>File Joint Tax</a:t>
                      </a:r>
                      <a:r>
                        <a:rPr lang="en-US" sz="2000" baseline="0" dirty="0"/>
                        <a:t> Return</a:t>
                      </a:r>
                      <a:endParaRPr lang="en-US" sz="2000" dirty="0">
                        <a:solidFill>
                          <a:schemeClr val="tx1"/>
                        </a:solidFill>
                        <a:latin typeface="+mn-lt"/>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0000"/>
                        </a:lnSpc>
                        <a:spcBef>
                          <a:spcPts val="600"/>
                        </a:spcBef>
                        <a:spcAft>
                          <a:spcPts val="0"/>
                        </a:spcAft>
                      </a:pPr>
                      <a:endParaRPr lang="en-US" sz="1800" dirty="0">
                        <a:solidFill>
                          <a:schemeClr val="bg1"/>
                        </a:solidFill>
                        <a:latin typeface="+mn-lt"/>
                        <a:ea typeface="Calibri"/>
                        <a:cs typeface="Times New Roman"/>
                      </a:endParaRPr>
                    </a:p>
                    <a:p>
                      <a:pPr marL="0" marR="0" algn="ctr">
                        <a:lnSpc>
                          <a:spcPct val="100000"/>
                        </a:lnSpc>
                        <a:spcBef>
                          <a:spcPts val="600"/>
                        </a:spcBef>
                        <a:spcAft>
                          <a:spcPts val="0"/>
                        </a:spcAft>
                      </a:pPr>
                      <a:r>
                        <a:rPr lang="en-US" sz="2000" dirty="0">
                          <a:solidFill>
                            <a:schemeClr val="bg1"/>
                          </a:solidFill>
                          <a:latin typeface="+mn-lt"/>
                          <a:ea typeface="Calibri"/>
                          <a:cs typeface="Times New Roman"/>
                        </a:rPr>
                        <a:t>File Married &amp; Separate Tax Return</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0000"/>
                        </a:lnSpc>
                        <a:spcBef>
                          <a:spcPts val="600"/>
                        </a:spcBef>
                        <a:spcAft>
                          <a:spcPts val="0"/>
                        </a:spcAft>
                      </a:pPr>
                      <a:r>
                        <a:rPr lang="en-US" sz="1800" dirty="0"/>
                        <a:t>You pay Income-related monthly adjustment amount + your plan premium</a:t>
                      </a:r>
                      <a:endParaRPr lang="en-US" sz="1800" dirty="0">
                        <a:solidFill>
                          <a:schemeClr val="tx1"/>
                        </a:solidFill>
                        <a:latin typeface="+mn-lt"/>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45000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dirty="0"/>
                        <a:t>$88,000 or less</a:t>
                      </a:r>
                      <a:endParaRPr lang="en-US" sz="240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dirty="0"/>
                        <a:t>$176,000 or less</a:t>
                      </a:r>
                      <a:endParaRPr lang="en-US" sz="240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dirty="0">
                          <a:latin typeface="Calibri"/>
                          <a:ea typeface="Calibri"/>
                          <a:cs typeface="Times New Roman"/>
                        </a:rPr>
                        <a:t>$88,000 or less</a:t>
                      </a:r>
                    </a:p>
                  </a:txBody>
                  <a:tcPr marL="51435" marR="5143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400" dirty="0"/>
                        <a:t>$0.00 + YPP</a:t>
                      </a:r>
                      <a:endParaRPr lang="en-US" sz="2400" spc="-7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60851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dirty="0"/>
                        <a:t>Above $88,000 up to $111,000 </a:t>
                      </a:r>
                      <a:endParaRPr lang="en-US" sz="240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spc="-50" baseline="0" dirty="0"/>
                        <a:t>Above $176,000 up to $222,000</a:t>
                      </a:r>
                      <a:endParaRPr lang="en-US" sz="2400" spc="-50" baseline="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spc="-50" baseline="0" dirty="0">
                          <a:latin typeface="Calibri"/>
                          <a:ea typeface="Calibri"/>
                          <a:cs typeface="Times New Roman"/>
                        </a:rPr>
                        <a:t>See below</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400" dirty="0"/>
                        <a:t>$12.30* + YPP </a:t>
                      </a:r>
                      <a:endParaRPr lang="en-US" sz="2400" dirty="0">
                        <a:latin typeface="+mn-lt"/>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60851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spc="-50" dirty="0"/>
                        <a:t>Above $111,000 up to $138,000 </a:t>
                      </a:r>
                      <a:endParaRPr lang="en-US" sz="2400" spc="-5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spc="-50" dirty="0"/>
                        <a:t>Above $222,000 up to $276,000</a:t>
                      </a:r>
                      <a:endParaRPr lang="en-US" sz="2400" spc="-5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spc="-50" dirty="0">
                          <a:latin typeface="Calibri"/>
                          <a:ea typeface="Calibri"/>
                          <a:cs typeface="Times New Roman"/>
                        </a:rPr>
                        <a:t>See below</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400" dirty="0"/>
                        <a:t>$31.80* + YPP</a:t>
                      </a:r>
                      <a:endParaRPr lang="en-US" sz="240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60851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spc="-50" baseline="0" dirty="0"/>
                        <a:t>Above $138,000 up to $165,000 </a:t>
                      </a:r>
                      <a:endParaRPr lang="en-US" sz="2400" spc="-50" baseline="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spc="-50" dirty="0"/>
                        <a:t>Above $276,000 up to $330,000</a:t>
                      </a:r>
                      <a:endParaRPr lang="en-US" sz="2400" spc="-5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spc="-50" dirty="0">
                          <a:latin typeface="Calibri"/>
                          <a:ea typeface="Calibri"/>
                          <a:cs typeface="Times New Roman"/>
                        </a:rPr>
                        <a:t>See below</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400" dirty="0"/>
                        <a:t>$51.20* + YPP</a:t>
                      </a:r>
                      <a:endParaRPr lang="en-US" sz="240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6809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spc="-50" baseline="0" dirty="0">
                          <a:latin typeface="Calibri"/>
                          <a:ea typeface="Calibri"/>
                          <a:cs typeface="Times New Roman"/>
                        </a:rPr>
                        <a:t>Above $165,000 and less than $500,000</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spc="-50" dirty="0">
                          <a:latin typeface="Calibri"/>
                          <a:ea typeface="Calibri"/>
                          <a:cs typeface="Times New Roman"/>
                        </a:rPr>
                        <a:t>Above $330,000 and less than $750,000</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spc="-50" dirty="0">
                          <a:latin typeface="Calibri"/>
                          <a:ea typeface="Calibri"/>
                          <a:cs typeface="Times New Roman"/>
                        </a:rPr>
                        <a:t>Above $88,000 and less than $412,000</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400" dirty="0"/>
                        <a:t>$70.70* + YPP</a:t>
                      </a:r>
                      <a:endParaRPr lang="en-US" sz="2400" dirty="0">
                        <a:latin typeface="+mn-lt"/>
                        <a:ea typeface="Calibri"/>
                        <a:cs typeface="Times New Roman"/>
                      </a:endParaRPr>
                    </a:p>
                    <a:p>
                      <a:pPr marL="0" marR="0" indent="0" algn="ctr" defTabSz="914400" rtl="0" eaLnBrk="1" fontAlgn="auto" latinLnBrk="0" hangingPunct="1">
                        <a:lnSpc>
                          <a:spcPct val="100000"/>
                        </a:lnSpc>
                        <a:spcBef>
                          <a:spcPts val="600"/>
                        </a:spcBef>
                        <a:spcAft>
                          <a:spcPts val="0"/>
                        </a:spcAft>
                        <a:buClrTx/>
                        <a:buSzTx/>
                        <a:buFontTx/>
                        <a:buNone/>
                        <a:tabLst/>
                        <a:defRPr/>
                      </a:pPr>
                      <a:endParaRPr lang="en-US" sz="240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6"/>
                  </a:ext>
                </a:extLst>
              </a:tr>
              <a:tr h="4183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dirty="0"/>
                        <a:t>$500,000</a:t>
                      </a:r>
                      <a:r>
                        <a:rPr lang="en-US" sz="2400" baseline="0" dirty="0"/>
                        <a:t> and above</a:t>
                      </a:r>
                      <a:endParaRPr lang="en-US" sz="240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dirty="0"/>
                        <a:t>$750,000 and above</a:t>
                      </a:r>
                      <a:endParaRPr lang="en-US" sz="240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0000"/>
                        </a:lnSpc>
                        <a:spcBef>
                          <a:spcPts val="600"/>
                        </a:spcBef>
                        <a:spcAft>
                          <a:spcPts val="0"/>
                        </a:spcAft>
                      </a:pPr>
                      <a:r>
                        <a:rPr lang="en-US" sz="2400" dirty="0">
                          <a:latin typeface="Calibri"/>
                          <a:ea typeface="Calibri"/>
                          <a:cs typeface="Times New Roman"/>
                        </a:rPr>
                        <a:t>$413,000 and above</a:t>
                      </a: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400" dirty="0"/>
                        <a:t>$77.10* + YPP </a:t>
                      </a:r>
                      <a:endParaRPr lang="en-US" sz="2400" dirty="0">
                        <a:latin typeface="Calibri"/>
                        <a:ea typeface="Calibri"/>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5"/>
                  </a:ext>
                </a:extLst>
              </a:tr>
            </a:tbl>
          </a:graphicData>
        </a:graphic>
      </p:graphicFrame>
      <p:sp>
        <p:nvSpPr>
          <p:cNvPr id="11" name="Rectangle 10" title="Square"/>
          <p:cNvSpPr/>
          <p:nvPr/>
        </p:nvSpPr>
        <p:spPr>
          <a:xfrm>
            <a:off x="250687" y="5240238"/>
            <a:ext cx="11618224" cy="1180358"/>
          </a:xfrm>
          <a:prstGeom prst="rect">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780252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 D Late Enrollment Penalty</a:t>
            </a:r>
          </a:p>
        </p:txBody>
      </p:sp>
      <p:sp>
        <p:nvSpPr>
          <p:cNvPr id="6" name="Content Placeholder 7"/>
          <p:cNvSpPr txBox="1">
            <a:spLocks/>
          </p:cNvSpPr>
          <p:nvPr/>
        </p:nvSpPr>
        <p:spPr>
          <a:xfrm>
            <a:off x="1818476" y="1180618"/>
            <a:ext cx="9351094" cy="5019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You may have to pay more if you wait to enroll</a:t>
            </a:r>
          </a:p>
          <a:p>
            <a:pPr marL="234950" marR="0" lvl="0" indent="-23495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Exceptions if you have</a:t>
            </a:r>
          </a:p>
          <a:p>
            <a:pPr marL="457200" marR="0" lvl="1" indent="-2222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Creditable drug coverage </a:t>
            </a:r>
          </a:p>
          <a:p>
            <a:pPr marL="457200" marR="0" lvl="1" indent="-2222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Extra Help</a:t>
            </a:r>
          </a:p>
          <a:p>
            <a:pPr marL="0" marR="0" lvl="0" indent="0" algn="l" defTabSz="6858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You’ll pay the penalty for as long as you have coverage</a:t>
            </a:r>
          </a:p>
          <a:p>
            <a:pPr marL="234950" marR="0" lvl="0" indent="-23495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 for each full month eligible and without creditable prescription drug coverage</a:t>
            </a:r>
          </a:p>
          <a:p>
            <a:pPr marL="234950" marR="0" lvl="0" indent="-23495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Multiply percentage by base beneficiary premium ($32.74 in 2020, and $33.06 in 2021)</a:t>
            </a:r>
          </a:p>
          <a:p>
            <a:pPr marL="234950" marR="0" lvl="0" indent="-23495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Amount changes every year</a:t>
            </a:r>
          </a:p>
        </p:txBody>
      </p:sp>
      <p:grpSp>
        <p:nvGrpSpPr>
          <p:cNvPr id="7" name="Group 6" title="art"/>
          <p:cNvGrpSpPr/>
          <p:nvPr/>
        </p:nvGrpSpPr>
        <p:grpSpPr>
          <a:xfrm>
            <a:off x="352173" y="2776769"/>
            <a:ext cx="1466303" cy="1723626"/>
            <a:chOff x="7108787" y="2022298"/>
            <a:chExt cx="1909569" cy="1749774"/>
          </a:xfrm>
        </p:grpSpPr>
        <p:pic>
          <p:nvPicPr>
            <p:cNvPr id="8" name="Picture 7" title="Part D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p:cNvSpPr txBox="1"/>
            <p:nvPr/>
          </p:nvSpPr>
          <p:spPr>
            <a:xfrm>
              <a:off x="7108787" y="2678512"/>
              <a:ext cx="1909569" cy="10935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4546A"/>
                  </a:solidFill>
                  <a:effectLst/>
                  <a:uLnTx/>
                  <a:uFillTx/>
                </a:rPr>
                <a:t>Part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4546A"/>
                  </a:solidFill>
                  <a:effectLst/>
                  <a:uLnTx/>
                  <a:uFillTx/>
                </a:rPr>
                <a:t>Medicare prescription drug coverage</a:t>
              </a:r>
            </a:p>
          </p:txBody>
        </p:sp>
      </p:gr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2296394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 D Cost Considerations</a:t>
            </a:r>
          </a:p>
        </p:txBody>
      </p:sp>
      <p:sp>
        <p:nvSpPr>
          <p:cNvPr id="6" name="Content Placeholder 7"/>
          <p:cNvSpPr txBox="1">
            <a:spLocks/>
          </p:cNvSpPr>
          <p:nvPr/>
        </p:nvSpPr>
        <p:spPr>
          <a:xfrm>
            <a:off x="1657350" y="1180618"/>
            <a:ext cx="9512220" cy="51757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marR="0" lvl="0" indent="-304792"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Plans have formularies</a:t>
            </a:r>
          </a:p>
          <a:p>
            <a:pPr marL="609585" marR="0" lvl="1" indent="-304792"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Make sure the plan covers the prescriptions you need</a:t>
            </a:r>
          </a:p>
          <a:p>
            <a:pPr marL="609585" marR="0" lvl="1" indent="-304792"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Can you use a preferred pharmacy?</a:t>
            </a:r>
          </a:p>
          <a:p>
            <a:pPr marL="304792" marR="0" lvl="0" indent="-304792"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You can choose a plan and join</a:t>
            </a:r>
          </a:p>
          <a:p>
            <a:pPr marL="609585" marR="0" lvl="1" indent="-304792"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May pay a lifetime penalty if you join later and didn’t have creditable coverage (no more than a 63-day gap)</a:t>
            </a:r>
          </a:p>
          <a:p>
            <a:pPr marL="304792" marR="0" lvl="0" indent="-304792"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Costs vary by plan</a:t>
            </a:r>
          </a:p>
          <a:p>
            <a:pPr marL="304792" marR="0" lvl="0" indent="-304792"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There’s Extra Help to pay Part D costs if you have limited income and resources</a:t>
            </a:r>
          </a:p>
        </p:txBody>
      </p:sp>
      <p:grpSp>
        <p:nvGrpSpPr>
          <p:cNvPr id="7" name="Group 6" title="art"/>
          <p:cNvGrpSpPr/>
          <p:nvPr/>
        </p:nvGrpSpPr>
        <p:grpSpPr>
          <a:xfrm>
            <a:off x="191047" y="2385422"/>
            <a:ext cx="1466303" cy="1723626"/>
            <a:chOff x="7108787" y="2022298"/>
            <a:chExt cx="1909569" cy="1749774"/>
          </a:xfrm>
        </p:grpSpPr>
        <p:pic>
          <p:nvPicPr>
            <p:cNvPr id="8" name="Picture 7" title="Part D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p:cNvSpPr txBox="1"/>
            <p:nvPr/>
          </p:nvSpPr>
          <p:spPr>
            <a:xfrm>
              <a:off x="7108787" y="2678512"/>
              <a:ext cx="1909569" cy="10935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4546A"/>
                  </a:solidFill>
                  <a:effectLst/>
                  <a:uLnTx/>
                  <a:uFillTx/>
                </a:rPr>
                <a:t>Part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4546A"/>
                  </a:solidFill>
                  <a:effectLst/>
                  <a:uLnTx/>
                  <a:uFillTx/>
                </a:rPr>
                <a:t>Medicare prescription drug coverage</a:t>
              </a:r>
            </a:p>
          </p:txBody>
        </p:sp>
      </p:gr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444334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Agencies are Responsible for Medicare?</a:t>
            </a:r>
          </a:p>
        </p:txBody>
      </p:sp>
      <p:sp>
        <p:nvSpPr>
          <p:cNvPr id="6" name="Left Brace 5" title="Bracket indicating SSA and RRB"/>
          <p:cNvSpPr/>
          <p:nvPr/>
        </p:nvSpPr>
        <p:spPr>
          <a:xfrm rot="5400000">
            <a:off x="3345030" y="58637"/>
            <a:ext cx="385168" cy="2687885"/>
          </a:xfrm>
          <a:prstGeom prst="leftBrace">
            <a:avLst>
              <a:gd name="adj1" fmla="val 8333"/>
              <a:gd name="adj2" fmla="val 49552"/>
            </a:avLst>
          </a:prstGeom>
          <a:no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flipH="1">
            <a:off x="2193673" y="1418848"/>
            <a:ext cx="2723509"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Handle Enrollment, Premiums</a:t>
            </a:r>
          </a:p>
        </p:txBody>
      </p:sp>
      <p:pic>
        <p:nvPicPr>
          <p:cNvPr id="8" name="Picture 7" title="Social Security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6649" y="2315259"/>
            <a:ext cx="1295765" cy="1299883"/>
          </a:xfrm>
          <a:prstGeom prst="rect">
            <a:avLst/>
          </a:prstGeom>
        </p:spPr>
      </p:pic>
      <p:sp>
        <p:nvSpPr>
          <p:cNvPr id="9" name="Rectangle 8"/>
          <p:cNvSpPr/>
          <p:nvPr/>
        </p:nvSpPr>
        <p:spPr>
          <a:xfrm>
            <a:off x="1368137" y="3651907"/>
            <a:ext cx="2356267" cy="923330"/>
          </a:xfrm>
          <a:prstGeom prst="rect">
            <a:avLst/>
          </a:prstGeom>
        </p:spPr>
        <p:txBody>
          <a:bodyPr wrap="square">
            <a:spAutoFit/>
          </a:bodyPr>
          <a:lstStyle/>
          <a:p>
            <a:pPr>
              <a:spcBef>
                <a:spcPts val="451"/>
              </a:spcBef>
              <a:spcAft>
                <a:spcPts val="1351"/>
              </a:spcAft>
            </a:pPr>
            <a:r>
              <a:rPr lang="en-US" b="1" dirty="0">
                <a:solidFill>
                  <a:prstClr val="black"/>
                </a:solidFill>
                <a:ea typeface="Calibri"/>
                <a:cs typeface="Times New Roman"/>
              </a:rPr>
              <a:t>Social Security </a:t>
            </a:r>
            <a:r>
              <a:rPr lang="en-US" dirty="0">
                <a:solidFill>
                  <a:prstClr val="black"/>
                </a:solidFill>
                <a:ea typeface="Calibri"/>
                <a:cs typeface="Times New Roman"/>
              </a:rPr>
              <a:t>enrolls most people in Medicare</a:t>
            </a:r>
          </a:p>
        </p:txBody>
      </p:sp>
      <p:pic>
        <p:nvPicPr>
          <p:cNvPr id="10" name="Picture 9" title="RRB logo"/>
          <p:cNvPicPr/>
          <p:nvPr/>
        </p:nvPicPr>
        <p:blipFill rotWithShape="1">
          <a:blip r:embed="rId4" cstate="email">
            <a:extLst>
              <a:ext uri="{28A0092B-C50C-407E-A947-70E740481C1C}">
                <a14:useLocalDpi xmlns:a14="http://schemas.microsoft.com/office/drawing/2010/main"/>
              </a:ext>
            </a:extLst>
          </a:blip>
          <a:srcRect t="8125" b="8516"/>
          <a:stretch/>
        </p:blipFill>
        <p:spPr>
          <a:xfrm>
            <a:off x="4293757" y="2315261"/>
            <a:ext cx="1624709" cy="1362313"/>
          </a:xfrm>
          <a:prstGeom prst="rect">
            <a:avLst/>
          </a:prstGeom>
        </p:spPr>
      </p:pic>
      <p:sp>
        <p:nvSpPr>
          <p:cNvPr id="11" name="Rectangle 10"/>
          <p:cNvSpPr/>
          <p:nvPr/>
        </p:nvSpPr>
        <p:spPr>
          <a:xfrm>
            <a:off x="4113690" y="3603491"/>
            <a:ext cx="2215733" cy="1200329"/>
          </a:xfrm>
          <a:prstGeom prst="rect">
            <a:avLst/>
          </a:prstGeom>
        </p:spPr>
        <p:txBody>
          <a:bodyPr wrap="square">
            <a:spAutoFit/>
          </a:bodyPr>
          <a:lstStyle/>
          <a:p>
            <a:pPr>
              <a:spcBef>
                <a:spcPts val="451"/>
              </a:spcBef>
              <a:spcAft>
                <a:spcPts val="900"/>
              </a:spcAft>
            </a:pPr>
            <a:r>
              <a:rPr lang="en-US" b="1" dirty="0">
                <a:solidFill>
                  <a:prstClr val="black"/>
                </a:solidFill>
                <a:ea typeface="Calibri"/>
                <a:cs typeface="Times New Roman"/>
              </a:rPr>
              <a:t>Railroad Retirement Board </a:t>
            </a:r>
            <a:r>
              <a:rPr lang="en-US" dirty="0">
                <a:solidFill>
                  <a:prstClr val="black"/>
                </a:solidFill>
                <a:ea typeface="Calibri"/>
                <a:cs typeface="Times New Roman"/>
              </a:rPr>
              <a:t>(RRB) enrolls railroad retirees in Medicare</a:t>
            </a:r>
          </a:p>
        </p:txBody>
      </p:sp>
      <p:pic>
        <p:nvPicPr>
          <p:cNvPr id="12" name="Picture 11" title="Office of Personnel Management logo"/>
          <p:cNvPicPr>
            <a:picLocks noChangeAspect="1"/>
          </p:cNvPicPr>
          <p:nvPr/>
        </p:nvPicPr>
        <p:blipFill rotWithShape="1">
          <a:blip r:embed="rId5"/>
          <a:srcRect l="15017" r="17051"/>
          <a:stretch/>
        </p:blipFill>
        <p:spPr>
          <a:xfrm>
            <a:off x="1462207" y="4942433"/>
            <a:ext cx="1344647" cy="1323721"/>
          </a:xfrm>
          <a:prstGeom prst="rect">
            <a:avLst/>
          </a:prstGeom>
        </p:spPr>
      </p:pic>
      <p:sp>
        <p:nvSpPr>
          <p:cNvPr id="13" name="TextBox 12" descr="Federal retirees’ premiums are handled by the Office of Personnel Management&#10;" title="Text box"/>
          <p:cNvSpPr txBox="1"/>
          <p:nvPr/>
        </p:nvSpPr>
        <p:spPr>
          <a:xfrm>
            <a:off x="2782414" y="5142628"/>
            <a:ext cx="3351253"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Federal retirees’ premiums are handled by the </a:t>
            </a:r>
            <a:r>
              <a:rPr kumimoji="0" lang="en-US" sz="1800" b="1" i="0" u="none" strike="noStrike" kern="0" cap="none" spc="0" normalizeH="0" baseline="0" noProof="0" dirty="0">
                <a:ln>
                  <a:noFill/>
                </a:ln>
                <a:solidFill>
                  <a:prstClr val="black"/>
                </a:solidFill>
                <a:effectLst/>
                <a:uLnTx/>
                <a:uFillTx/>
              </a:rPr>
              <a:t>Office of Personnel Management</a:t>
            </a:r>
            <a:r>
              <a:rPr kumimoji="0" lang="en-US" sz="1800" b="0" i="0" u="none" strike="noStrike" kern="0" cap="none" spc="0" normalizeH="0" baseline="0" noProof="0" dirty="0">
                <a:ln>
                  <a:noFill/>
                </a:ln>
                <a:solidFill>
                  <a:prstClr val="black"/>
                </a:solidFill>
                <a:effectLst/>
                <a:uLnTx/>
                <a:uFillTx/>
              </a:rPr>
              <a:t> (OPM)</a:t>
            </a:r>
            <a:endParaRPr kumimoji="0" lang="en-US" sz="1800" b="1" i="0" u="none" strike="noStrike" kern="0" cap="none" spc="0" normalizeH="0" baseline="0" noProof="0" dirty="0">
              <a:ln>
                <a:noFill/>
              </a:ln>
              <a:solidFill>
                <a:prstClr val="black"/>
              </a:solidFill>
              <a:effectLst/>
              <a:uLnTx/>
              <a:uFillTx/>
            </a:endParaRPr>
          </a:p>
        </p:txBody>
      </p:sp>
      <p:cxnSp>
        <p:nvCxnSpPr>
          <p:cNvPr id="14" name="Straight Connector 13" title="Dividing line"/>
          <p:cNvCxnSpPr/>
          <p:nvPr/>
        </p:nvCxnSpPr>
        <p:spPr>
          <a:xfrm>
            <a:off x="6289182" y="1418847"/>
            <a:ext cx="12031" cy="3403492"/>
          </a:xfrm>
          <a:prstGeom prst="line">
            <a:avLst/>
          </a:prstGeom>
          <a:noFill/>
          <a:ln w="12700" cap="flat" cmpd="sng" algn="ctr">
            <a:solidFill>
              <a:srgbClr val="5B9BD5"/>
            </a:solidFill>
            <a:prstDash val="solid"/>
            <a:miter lim="800000"/>
          </a:ln>
          <a:effectLst/>
        </p:spPr>
      </p:cxnSp>
      <p:sp>
        <p:nvSpPr>
          <p:cNvPr id="15" name="TextBox 14"/>
          <p:cNvSpPr txBox="1"/>
          <p:nvPr/>
        </p:nvSpPr>
        <p:spPr>
          <a:xfrm flipH="1">
            <a:off x="6876532" y="1564153"/>
            <a:ext cx="295646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rPr>
              <a:t>We Handle the Rest</a:t>
            </a:r>
            <a:endParaRPr kumimoji="0" lang="en-US" sz="2400" b="1" i="0" u="none" strike="noStrike" kern="0" cap="none" spc="0" normalizeH="0" baseline="0" noProof="0" dirty="0">
              <a:ln>
                <a:noFill/>
              </a:ln>
              <a:solidFill>
                <a:prstClr val="black"/>
              </a:solidFill>
              <a:effectLst/>
              <a:uLnTx/>
              <a:uFillTx/>
            </a:endParaRPr>
          </a:p>
        </p:txBody>
      </p:sp>
      <p:pic>
        <p:nvPicPr>
          <p:cNvPr id="16" name="Content Placeholder 11" title="CMS Logo"/>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19753" y="2315259"/>
            <a:ext cx="2735259" cy="942291"/>
          </a:xfrm>
          <a:prstGeom prst="rect">
            <a:avLst/>
          </a:prstGeom>
        </p:spPr>
      </p:pic>
      <p:sp>
        <p:nvSpPr>
          <p:cNvPr id="17" name="Rectangle 16"/>
          <p:cNvSpPr/>
          <p:nvPr/>
        </p:nvSpPr>
        <p:spPr>
          <a:xfrm>
            <a:off x="6770910" y="3646358"/>
            <a:ext cx="3398451" cy="1443985"/>
          </a:xfrm>
          <a:prstGeom prst="rect">
            <a:avLst/>
          </a:prstGeom>
        </p:spPr>
        <p:txBody>
          <a:bodyPr wrap="square">
            <a:spAutoFit/>
          </a:bodyPr>
          <a:lstStyle/>
          <a:p>
            <a:pPr>
              <a:spcBef>
                <a:spcPts val="451"/>
              </a:spcBef>
              <a:spcAft>
                <a:spcPts val="1351"/>
              </a:spcAft>
            </a:pPr>
            <a:r>
              <a:rPr lang="en-US" b="1" dirty="0">
                <a:solidFill>
                  <a:prstClr val="black"/>
                </a:solidFill>
                <a:ea typeface="Calibri"/>
                <a:cs typeface="Times New Roman"/>
              </a:rPr>
              <a:t>Centers for Medicare &amp; Medicaid Services </a:t>
            </a:r>
            <a:r>
              <a:rPr lang="en-US" dirty="0">
                <a:solidFill>
                  <a:prstClr val="black"/>
                </a:solidFill>
                <a:ea typeface="Calibri"/>
                <a:cs typeface="Times New Roman"/>
              </a:rPr>
              <a:t>(CMS) administers the Medicare Program</a:t>
            </a:r>
          </a:p>
          <a:p>
            <a:pPr>
              <a:spcBef>
                <a:spcPts val="451"/>
              </a:spcBef>
              <a:spcAft>
                <a:spcPts val="1351"/>
              </a:spcAft>
            </a:pPr>
            <a:endParaRPr lang="en-US" dirty="0">
              <a:solidFill>
                <a:prstClr val="black"/>
              </a:solidFill>
              <a:ea typeface="Calibri"/>
              <a:cs typeface="Times New Roman"/>
            </a:endParaRP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113213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Who Can Join Part D?</a:t>
            </a:r>
          </a:p>
        </p:txBody>
      </p:sp>
      <p:sp>
        <p:nvSpPr>
          <p:cNvPr id="6" name="Content Placeholder 7"/>
          <p:cNvSpPr txBox="1">
            <a:spLocks/>
          </p:cNvSpPr>
          <p:nvPr/>
        </p:nvSpPr>
        <p:spPr>
          <a:xfrm>
            <a:off x="1650400" y="1180618"/>
            <a:ext cx="9519170" cy="4757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marR="0" lvl="0" indent="-339725"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 must have Part A and/or Part B to join a Medicare PDP</a:t>
            </a:r>
          </a:p>
          <a:p>
            <a:pPr marL="339725" marR="0" lvl="0" indent="-339725"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 must have Part A and Part B to join an MA-PD</a:t>
            </a:r>
          </a:p>
          <a:p>
            <a:pPr marL="339725" marR="0" lvl="0" indent="-339725"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 must have Part A and Part B or only Part B to join a Medicare Cost Plan with Part D coverage</a:t>
            </a:r>
          </a:p>
          <a:p>
            <a:pPr marL="339725" marR="0" lvl="0" indent="-339725"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 must live in the plan’s service area </a:t>
            </a:r>
          </a:p>
          <a:p>
            <a:pPr marL="514350" marR="0" lvl="1" indent="-17462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You can’t be incarcerated</a:t>
            </a:r>
          </a:p>
          <a:p>
            <a:pPr marL="514350" marR="0" lvl="1" indent="-17462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You can’t be unlawfully present in the U.S.</a:t>
            </a:r>
          </a:p>
          <a:p>
            <a:pPr marL="514350" marR="0" lvl="1" indent="-17462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You can’t live outside the U.S.</a:t>
            </a:r>
          </a:p>
          <a:p>
            <a:pPr marL="339725" marR="0" lvl="0" indent="-339725"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 must join a plan to get drug coverage (in most cases)</a:t>
            </a:r>
          </a:p>
        </p:txBody>
      </p:sp>
      <p:grpSp>
        <p:nvGrpSpPr>
          <p:cNvPr id="7" name="Group 6" title="art"/>
          <p:cNvGrpSpPr/>
          <p:nvPr/>
        </p:nvGrpSpPr>
        <p:grpSpPr>
          <a:xfrm>
            <a:off x="184097" y="2633330"/>
            <a:ext cx="1466303" cy="1723626"/>
            <a:chOff x="7108787" y="2022298"/>
            <a:chExt cx="1909569" cy="1749774"/>
          </a:xfrm>
        </p:grpSpPr>
        <p:pic>
          <p:nvPicPr>
            <p:cNvPr id="8" name="Picture 7" title="Part D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p:cNvSpPr txBox="1"/>
            <p:nvPr/>
          </p:nvSpPr>
          <p:spPr>
            <a:xfrm>
              <a:off x="7108787" y="2678512"/>
              <a:ext cx="1909569" cy="10935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4546A"/>
                  </a:solidFill>
                  <a:effectLst/>
                  <a:uLnTx/>
                  <a:uFillTx/>
                </a:rPr>
                <a:t>Part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4546A"/>
                  </a:solidFill>
                  <a:effectLst/>
                  <a:uLnTx/>
                  <a:uFillTx/>
                </a:rPr>
                <a:t>Medicare prescription drug coverage</a:t>
              </a:r>
            </a:p>
          </p:txBody>
        </p:sp>
      </p:gr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15053047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When Can I Enroll in a Part D Plan?</a:t>
            </a:r>
          </a:p>
        </p:txBody>
      </p:sp>
      <p:sp>
        <p:nvSpPr>
          <p:cNvPr id="6" name="Content Placeholder 7"/>
          <p:cNvSpPr txBox="1">
            <a:spLocks/>
          </p:cNvSpPr>
          <p:nvPr/>
        </p:nvSpPr>
        <p:spPr>
          <a:xfrm>
            <a:off x="1882930" y="1180618"/>
            <a:ext cx="10044376" cy="51757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During your 7-month Initial Enrollment Period (IEP)</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During the yearly Open Enrollment Period (OEP)</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October 15–December 7 each year</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Coverage begins January 1</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you get Part B for the first time during a General Enrollment Period (GEP) you can join a Part D plan from April 1–June 30 with coverage starting July 1</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May be able to join at other times, like if you’re</a:t>
            </a:r>
          </a:p>
          <a:p>
            <a:pPr marL="457200" marR="0" lvl="1" indent="-2222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an MA Plan on January 1, your MA OEP is from January 1–March 31 each year</a:t>
            </a:r>
          </a:p>
          <a:p>
            <a:pPr lvl="1" indent="-236538">
              <a:defRPr/>
            </a:pPr>
            <a:r>
              <a:rPr lang="en-US" sz="2000" dirty="0">
                <a:solidFill>
                  <a:prstClr val="black"/>
                </a:solidFill>
              </a:rPr>
              <a:t>New to Medicare and enrolled in an MA Plan during your IEP, you can make a change within the first 3 months you have Medicare.</a:t>
            </a:r>
            <a:endParaRPr lang="en-US" sz="2000" dirty="0">
              <a:solidFill>
                <a:sysClr val="windowText" lastClr="000000"/>
              </a:solidFill>
            </a:endParaRPr>
          </a:p>
          <a:p>
            <a:pPr marL="457200" marR="0" lvl="1" indent="-2222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Special Enrollment Period (SEP), if you qualify</a:t>
            </a:r>
          </a:p>
          <a:p>
            <a:pPr marL="463550"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5-star SEP</a:t>
            </a:r>
          </a:p>
        </p:txBody>
      </p:sp>
      <p:grpSp>
        <p:nvGrpSpPr>
          <p:cNvPr id="7" name="Group 6" title="art"/>
          <p:cNvGrpSpPr>
            <a:grpSpLocks noChangeAspect="1"/>
          </p:cNvGrpSpPr>
          <p:nvPr/>
        </p:nvGrpSpPr>
        <p:grpSpPr>
          <a:xfrm>
            <a:off x="171576" y="2036172"/>
            <a:ext cx="1711354" cy="2011680"/>
            <a:chOff x="7108787" y="2022298"/>
            <a:chExt cx="1909569" cy="1749774"/>
          </a:xfrm>
        </p:grpSpPr>
        <p:pic>
          <p:nvPicPr>
            <p:cNvPr id="8" name="Picture 7" title="Part D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p:cNvSpPr txBox="1"/>
            <p:nvPr/>
          </p:nvSpPr>
          <p:spPr>
            <a:xfrm>
              <a:off x="7108787" y="2678512"/>
              <a:ext cx="1909569" cy="10935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4546A"/>
                  </a:solidFill>
                  <a:effectLst/>
                  <a:uLnTx/>
                  <a:uFillTx/>
                </a:rPr>
                <a:t>Part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4546A"/>
                  </a:solidFill>
                  <a:effectLst/>
                  <a:uLnTx/>
                  <a:uFillTx/>
                </a:rPr>
                <a:t>Medicare prescription drug coverage</a:t>
              </a:r>
            </a:p>
          </p:txBody>
        </p:sp>
      </p:gr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36588961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Choosing a Part D Plan</a:t>
            </a:r>
          </a:p>
        </p:txBody>
      </p:sp>
      <p:sp>
        <p:nvSpPr>
          <p:cNvPr id="6" name="Content Placeholder 7"/>
          <p:cNvSpPr txBox="1">
            <a:spLocks/>
          </p:cNvSpPr>
          <p:nvPr/>
        </p:nvSpPr>
        <p:spPr>
          <a:xfrm>
            <a:off x="1844822" y="1180618"/>
            <a:ext cx="9324748" cy="475719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30188" algn="l" defTabSz="685800" rtl="0" eaLnBrk="1" fontAlgn="auto" latinLnBrk="0" hangingPunct="1">
              <a:lnSpc>
                <a:spcPct val="120000"/>
              </a:lnSpc>
              <a:spcBef>
                <a:spcPts val="60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Compare plans by computer or phone</a:t>
            </a:r>
          </a:p>
          <a:p>
            <a:pPr marL="463550" lvl="1">
              <a:lnSpc>
                <a:spcPct val="120000"/>
              </a:lnSpc>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Use the Medicare Plan Finder at </a:t>
            </a:r>
            <a:r>
              <a:rPr lang="en-US" sz="2000" dirty="0">
                <a:hlinkClick r:id="rId3"/>
              </a:rPr>
              <a:t>Medicare.gov/plan-compare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63550" marR="0" lvl="1" indent="-231775" algn="l" defTabSz="6858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Call 1-800-MEDICARE (1-800-633-4227); TTY: 1-877-486-2048</a:t>
            </a:r>
          </a:p>
          <a:p>
            <a:pPr marL="463550" marR="0" lvl="1" indent="-231775" algn="l" defTabSz="6858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Contact your SHIP for help comparing plans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shiptacenter.org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30188" marR="0" lvl="0" indent="-230188" algn="l" defTabSz="685800" rtl="0" eaLnBrk="1" fontAlgn="auto" latinLnBrk="0" hangingPunct="1">
              <a:lnSpc>
                <a:spcPct val="120000"/>
              </a:lnSpc>
              <a:spcBef>
                <a:spcPts val="60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To join a Part D plan</a:t>
            </a:r>
          </a:p>
          <a:p>
            <a:pPr marL="463550" lvl="1">
              <a:lnSpc>
                <a:spcPct val="120000"/>
              </a:lnSpc>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Enroll at </a:t>
            </a:r>
            <a:r>
              <a:rPr lang="en-US" sz="2000" dirty="0">
                <a:hlinkClick r:id="rId3"/>
              </a:rPr>
              <a:t>Medicare.gov/plan-compare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63550" marR="0" lvl="1" indent="-231775" algn="l" defTabSz="6858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Call 1-800-MEDICARE (1-800-633-4227); TTY: 1-877-486-2048</a:t>
            </a:r>
          </a:p>
          <a:p>
            <a:pPr marL="463550" marR="0" lvl="1" indent="-231775" algn="l" defTabSz="6858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Enroll on the plan’s website or call the plan</a:t>
            </a:r>
          </a:p>
          <a:p>
            <a:pPr marL="463550" marR="0" lvl="1" indent="-231775" algn="l" defTabSz="6858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Complete a paper enrollment form</a:t>
            </a:r>
          </a:p>
          <a:p>
            <a:pPr marL="463550" marR="0" lvl="1" indent="-231775" algn="l" defTabSz="6858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plan will notify you whether it’s accepted or denied your application</a:t>
            </a:r>
          </a:p>
          <a:p>
            <a:pPr marL="744538" marR="0" lvl="2" indent="-279400" algn="l" defTabSz="685800" rtl="0" eaLnBrk="1" fontAlgn="auto" latinLnBrk="0" hangingPunct="1">
              <a:lnSpc>
                <a:spcPct val="120000"/>
              </a:lnSpc>
              <a:spcBef>
                <a:spcPts val="600"/>
              </a:spcBef>
              <a:spcAft>
                <a:spcPts val="0"/>
              </a:spcAft>
              <a:buClrTx/>
              <a:buSzPct val="50000"/>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can’t be denied based on health condition or the drugs you take</a:t>
            </a:r>
          </a:p>
        </p:txBody>
      </p:sp>
      <p:grpSp>
        <p:nvGrpSpPr>
          <p:cNvPr id="7" name="Group 6" title="art"/>
          <p:cNvGrpSpPr>
            <a:grpSpLocks noChangeAspect="1"/>
          </p:cNvGrpSpPr>
          <p:nvPr/>
        </p:nvGrpSpPr>
        <p:grpSpPr>
          <a:xfrm>
            <a:off x="133468" y="2036172"/>
            <a:ext cx="1711354" cy="2011680"/>
            <a:chOff x="7108787" y="2022298"/>
            <a:chExt cx="1909569" cy="1749774"/>
          </a:xfrm>
        </p:grpSpPr>
        <p:pic>
          <p:nvPicPr>
            <p:cNvPr id="8" name="Picture 7" title="Part D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p:cNvSpPr txBox="1"/>
            <p:nvPr/>
          </p:nvSpPr>
          <p:spPr>
            <a:xfrm>
              <a:off x="7108787" y="2678512"/>
              <a:ext cx="1909569" cy="10935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4546A"/>
                  </a:solidFill>
                  <a:effectLst/>
                  <a:uLnTx/>
                  <a:uFillTx/>
                </a:rPr>
                <a:t>Part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4546A"/>
                  </a:solidFill>
                  <a:effectLst/>
                  <a:uLnTx/>
                  <a:uFillTx/>
                </a:rPr>
                <a:t>Medicare prescription drug coverage</a:t>
              </a:r>
            </a:p>
          </p:txBody>
        </p:sp>
      </p:gr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37079226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Decision: Should I Enroll in a Part D Plan?</a:t>
            </a:r>
          </a:p>
        </p:txBody>
      </p:sp>
      <p:sp>
        <p:nvSpPr>
          <p:cNvPr id="6" name="Content Placeholder 7"/>
          <p:cNvSpPr txBox="1">
            <a:spLocks/>
          </p:cNvSpPr>
          <p:nvPr/>
        </p:nvSpPr>
        <p:spPr>
          <a:xfrm>
            <a:off x="1830972" y="1180618"/>
            <a:ext cx="9338598" cy="475719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Consider</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If you have creditable prescription drug coverage </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95338" lvl="2" indent="-342900">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Will it pay at least</a:t>
            </a:r>
            <a:r>
              <a:rPr kumimoji="0" lang="en-US" sz="2200" b="0" i="0" u="none" strike="noStrike" kern="1200" cap="none" spc="0" normalizeH="0" noProof="0" dirty="0">
                <a:ln>
                  <a:noFill/>
                </a:ln>
                <a:solidFill>
                  <a:prstClr val="black"/>
                </a:solidFill>
                <a:effectLst/>
                <a:uLnTx/>
                <a:uFillTx/>
                <a:latin typeface="Calibri" panose="020F0502020204030204"/>
                <a:ea typeface="+mn-ea"/>
                <a:cs typeface="+mn-cs"/>
              </a:rPr>
              <a:t> pay as much as standard Medicare drug coverage?</a:t>
            </a:r>
          </a:p>
          <a:p>
            <a:pPr marL="795338" lvl="2" indent="-342900">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Will you</a:t>
            </a:r>
            <a:r>
              <a:rPr kumimoji="0" lang="en-US" sz="2200" b="0" i="0" u="none" strike="noStrike" kern="1200" cap="none" spc="0" normalizeH="0" noProof="0" dirty="0">
                <a:ln>
                  <a:noFill/>
                </a:ln>
                <a:solidFill>
                  <a:prstClr val="black"/>
                </a:solidFill>
                <a:effectLst/>
                <a:uLnTx/>
                <a:uFillTx/>
                <a:latin typeface="Calibri" panose="020F0502020204030204"/>
                <a:ea typeface="+mn-ea"/>
                <a:cs typeface="+mn-cs"/>
              </a:rPr>
              <a:t> or your spouse or dependents lose your health coverage if you join a Medicare drug plan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795338" lvl="2" indent="-342900">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How do your out-of-pocket drug costs compare to out-of-pocket drug costs with a Medicare drug plan?</a:t>
            </a:r>
          </a:p>
          <a:p>
            <a:pPr marL="795338" lvl="2" indent="-342900">
              <a:defRPr/>
            </a:pPr>
            <a:r>
              <a:rPr lang="en-US" sz="2200" dirty="0">
                <a:solidFill>
                  <a:prstClr val="black"/>
                </a:solidFill>
                <a:latin typeface="Calibri" panose="020F0502020204030204"/>
              </a:rPr>
              <a:t>How will your costs change if you get Extra Help with your Medicare drug plan costs?</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600" i="0" u="none" strike="noStrike" kern="1200" cap="none" spc="0" normalizeH="0" baseline="0" noProof="0" dirty="0">
                <a:ln>
                  <a:noFill/>
                </a:ln>
                <a:solidFill>
                  <a:prstClr val="black"/>
                </a:solidFill>
                <a:effectLst/>
                <a:uLnTx/>
                <a:uFillTx/>
                <a:latin typeface="Calibri" panose="020F0502020204030204"/>
                <a:ea typeface="+mn-ea"/>
                <a:cs typeface="+mn-cs"/>
              </a:rPr>
              <a:t>If you don’t have creditable</a:t>
            </a:r>
            <a:r>
              <a:rPr kumimoji="0" lang="en-US" sz="2600" i="0" u="none" strike="noStrike" kern="1200" cap="none" spc="0" normalizeH="0" noProof="0" dirty="0">
                <a:ln>
                  <a:noFill/>
                </a:ln>
                <a:solidFill>
                  <a:prstClr val="black"/>
                </a:solidFill>
                <a:effectLst/>
                <a:uLnTx/>
                <a:uFillTx/>
                <a:latin typeface="Calibri" panose="020F0502020204030204"/>
                <a:ea typeface="+mn-ea"/>
                <a:cs typeface="+mn-cs"/>
              </a:rPr>
              <a:t> prescription drug coverage</a:t>
            </a:r>
            <a:endParaRPr kumimoji="0" lang="en-US" sz="26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Later enrollment may mean you pay a penalty</a:t>
            </a:r>
          </a:p>
          <a:p>
            <a:pPr marL="682625" marR="0" lvl="2" indent="-219075"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If you go 63 or more days in a row without creditable coverage</a:t>
            </a:r>
          </a:p>
        </p:txBody>
      </p:sp>
      <p:grpSp>
        <p:nvGrpSpPr>
          <p:cNvPr id="7" name="Group 6" title="art"/>
          <p:cNvGrpSpPr>
            <a:grpSpLocks noChangeAspect="1"/>
          </p:cNvGrpSpPr>
          <p:nvPr/>
        </p:nvGrpSpPr>
        <p:grpSpPr>
          <a:xfrm>
            <a:off x="119618" y="2036172"/>
            <a:ext cx="1711354" cy="2011680"/>
            <a:chOff x="7108787" y="2022298"/>
            <a:chExt cx="1909569" cy="1749774"/>
          </a:xfrm>
        </p:grpSpPr>
        <p:pic>
          <p:nvPicPr>
            <p:cNvPr id="8" name="Picture 7" title="Part D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p:cNvSpPr txBox="1"/>
            <p:nvPr/>
          </p:nvSpPr>
          <p:spPr>
            <a:xfrm>
              <a:off x="7108787" y="2678512"/>
              <a:ext cx="1909569" cy="10935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4546A"/>
                  </a:solidFill>
                  <a:effectLst/>
                  <a:uLnTx/>
                  <a:uFillTx/>
                </a:rPr>
                <a:t>Part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4546A"/>
                  </a:solidFill>
                  <a:effectLst/>
                  <a:uLnTx/>
                  <a:uFillTx/>
                </a:rPr>
                <a:t>Medicare prescription drug coverage</a:t>
              </a:r>
            </a:p>
          </p:txBody>
        </p:sp>
      </p:gr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2757871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Your Knowledge—Question 5</a:t>
            </a:r>
          </a:p>
        </p:txBody>
      </p:sp>
      <p:sp>
        <p:nvSpPr>
          <p:cNvPr id="8" name="Content Placeholder 7"/>
          <p:cNvSpPr>
            <a:spLocks noGrp="1"/>
          </p:cNvSpPr>
          <p:nvPr>
            <p:ph idx="1"/>
          </p:nvPr>
        </p:nvSpPr>
        <p:spPr/>
        <p:txBody>
          <a:bodyPr/>
          <a:lstStyle/>
          <a:p>
            <a:pPr marL="0" lvl="0" indent="0" defTabSz="685800">
              <a:lnSpc>
                <a:spcPct val="100000"/>
              </a:lnSpc>
              <a:spcBef>
                <a:spcPts val="600"/>
              </a:spcBef>
              <a:buNone/>
            </a:pPr>
            <a:r>
              <a:rPr lang="en-US" dirty="0"/>
              <a:t>Medicare prescription drug coverage is also called _____.</a:t>
            </a:r>
          </a:p>
          <a:p>
            <a:pPr marL="514350" lvl="0" indent="-514350" defTabSz="685800">
              <a:lnSpc>
                <a:spcPct val="100000"/>
              </a:lnSpc>
              <a:spcBef>
                <a:spcPts val="600"/>
              </a:spcBef>
              <a:buFont typeface="+mj-lt"/>
              <a:buAutoNum type="alphaLcPeriod"/>
            </a:pPr>
            <a:r>
              <a:rPr lang="en-US" dirty="0"/>
              <a:t>Part A </a:t>
            </a:r>
          </a:p>
          <a:p>
            <a:pPr marL="514350" lvl="0" indent="-514350" defTabSz="685800">
              <a:lnSpc>
                <a:spcPct val="100000"/>
              </a:lnSpc>
              <a:spcBef>
                <a:spcPts val="600"/>
              </a:spcBef>
              <a:buFont typeface="+mj-lt"/>
              <a:buAutoNum type="alphaLcPeriod"/>
            </a:pPr>
            <a:r>
              <a:rPr lang="en-US" dirty="0"/>
              <a:t>Part B </a:t>
            </a:r>
          </a:p>
          <a:p>
            <a:pPr marL="514350" lvl="0" indent="-514350" defTabSz="685800">
              <a:lnSpc>
                <a:spcPct val="100000"/>
              </a:lnSpc>
              <a:spcBef>
                <a:spcPts val="600"/>
              </a:spcBef>
              <a:buFont typeface="+mj-lt"/>
              <a:buAutoNum type="alphaLcPeriod"/>
            </a:pPr>
            <a:r>
              <a:rPr lang="en-US" dirty="0"/>
              <a:t>Part D </a:t>
            </a:r>
          </a:p>
          <a:p>
            <a:pPr marL="514350" lvl="0" indent="-514350" defTabSz="685800">
              <a:lnSpc>
                <a:spcPct val="100000"/>
              </a:lnSpc>
              <a:spcBef>
                <a:spcPts val="600"/>
              </a:spcBef>
              <a:buFont typeface="+mj-lt"/>
              <a:buAutoNum type="alphaLcPeriod"/>
            </a:pPr>
            <a:r>
              <a:rPr lang="en-US" dirty="0"/>
              <a:t>All of the above</a:t>
            </a:r>
          </a:p>
          <a:p>
            <a:pPr marL="230188" lvl="0" indent="-230188" defTabSz="685800">
              <a:lnSpc>
                <a:spcPct val="100000"/>
              </a:lnSpc>
              <a:spcBef>
                <a:spcPts val="600"/>
              </a:spcBef>
            </a:pPr>
            <a:endParaRPr lang="en-US" dirty="0"/>
          </a:p>
          <a:p>
            <a:pPr marL="0" lvl="0" indent="0">
              <a:buNone/>
            </a:pPr>
            <a:endParaRPr lang="en-US" dirty="0"/>
          </a:p>
          <a:p>
            <a:pPr marL="0" indent="0">
              <a:buNone/>
            </a:pPr>
            <a:endParaRPr lang="en-US" dirty="0"/>
          </a:p>
        </p:txBody>
      </p:sp>
      <p:sp>
        <p:nvSpPr>
          <p:cNvPr id="6" name="Rounded Rectangle 5" descr="Red box answer selection"/>
          <p:cNvSpPr/>
          <p:nvPr/>
        </p:nvSpPr>
        <p:spPr>
          <a:xfrm>
            <a:off x="1866142" y="2875436"/>
            <a:ext cx="1835232" cy="585107"/>
          </a:xfrm>
          <a:prstGeom prst="roundRect">
            <a:avLst/>
          </a:prstGeom>
          <a:noFill/>
          <a:ln w="317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Date Placeholder 2">
            <a:extLst>
              <a:ext uri="{FF2B5EF4-FFF2-40B4-BE49-F238E27FC236}">
                <a16:creationId xmlns:a16="http://schemas.microsoft.com/office/drawing/2014/main" id="{86CE6B55-698C-A64E-8BEF-10148667FE28}"/>
              </a:ext>
            </a:extLst>
          </p:cNvPr>
          <p:cNvSpPr>
            <a:spLocks noGrp="1"/>
          </p:cNvSpPr>
          <p:nvPr>
            <p:ph type="dt" sz="half" idx="10"/>
          </p:nvPr>
        </p:nvSpPr>
        <p:spPr/>
        <p:txBody>
          <a:bodyPr/>
          <a:lstStyle/>
          <a:p>
            <a:r>
              <a:rPr lang="en-US"/>
              <a:t>November 2020</a:t>
            </a:r>
            <a:endParaRPr lang="en-US" dirty="0"/>
          </a:p>
        </p:txBody>
      </p:sp>
      <p:sp>
        <p:nvSpPr>
          <p:cNvPr id="4" name="Footer Placeholder 3">
            <a:extLst>
              <a:ext uri="{FF2B5EF4-FFF2-40B4-BE49-F238E27FC236}">
                <a16:creationId xmlns:a16="http://schemas.microsoft.com/office/drawing/2014/main" id="{1254BAF3-E078-E647-880B-8F6E84E8DFF5}"/>
              </a:ext>
            </a:extLst>
          </p:cNvPr>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179075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Check Your Knowledge—Question 6</a:t>
            </a:r>
          </a:p>
        </p:txBody>
      </p:sp>
      <p:sp>
        <p:nvSpPr>
          <p:cNvPr id="5" name="Content Placeholder 4"/>
          <p:cNvSpPr>
            <a:spLocks noGrp="1"/>
          </p:cNvSpPr>
          <p:nvPr>
            <p:ph idx="1"/>
          </p:nvPr>
        </p:nvSpPr>
        <p:spPr/>
        <p:txBody>
          <a:bodyPr/>
          <a:lstStyle/>
          <a:p>
            <a:pPr marL="0" lvl="0" indent="0" defTabSz="685800">
              <a:lnSpc>
                <a:spcPct val="100000"/>
              </a:lnSpc>
              <a:spcBef>
                <a:spcPts val="600"/>
              </a:spcBef>
              <a:buNone/>
            </a:pPr>
            <a:r>
              <a:rPr lang="en-US" dirty="0"/>
              <a:t>It’s July. You enrolled in Medicare last year but didn’t enroll in a Medicare drug plan. Generally, when is your next chance to enroll in Part D?</a:t>
            </a:r>
          </a:p>
          <a:p>
            <a:pPr marL="514350" lvl="0" indent="-514350" defTabSz="685800">
              <a:lnSpc>
                <a:spcPct val="100000"/>
              </a:lnSpc>
              <a:spcBef>
                <a:spcPts val="600"/>
              </a:spcBef>
              <a:buFont typeface="+mj-lt"/>
              <a:buAutoNum type="alphaLcPeriod"/>
            </a:pPr>
            <a:r>
              <a:rPr lang="en-US" dirty="0"/>
              <a:t>Open Enrollment Period (OEP)</a:t>
            </a:r>
          </a:p>
          <a:p>
            <a:pPr marL="514350" lvl="0" indent="-514350" defTabSz="685800">
              <a:lnSpc>
                <a:spcPct val="100000"/>
              </a:lnSpc>
              <a:spcBef>
                <a:spcPts val="600"/>
              </a:spcBef>
              <a:buFont typeface="+mj-lt"/>
              <a:buAutoNum type="alphaLcPeriod"/>
            </a:pPr>
            <a:r>
              <a:rPr lang="en-US" dirty="0"/>
              <a:t>Initial Enrollment Period (IEP)</a:t>
            </a:r>
          </a:p>
          <a:p>
            <a:pPr marL="514350" lvl="0" indent="-514350" defTabSz="685800">
              <a:lnSpc>
                <a:spcPct val="100000"/>
              </a:lnSpc>
              <a:spcBef>
                <a:spcPts val="600"/>
              </a:spcBef>
              <a:buFont typeface="+mj-lt"/>
              <a:buAutoNum type="alphaLcPeriod"/>
            </a:pPr>
            <a:r>
              <a:rPr lang="en-US" dirty="0"/>
              <a:t>Your next birthday</a:t>
            </a:r>
          </a:p>
          <a:p>
            <a:pPr marL="514350" lvl="0" indent="-514350" defTabSz="685800">
              <a:lnSpc>
                <a:spcPct val="100000"/>
              </a:lnSpc>
              <a:spcBef>
                <a:spcPts val="600"/>
              </a:spcBef>
              <a:buFont typeface="+mj-lt"/>
              <a:buAutoNum type="alphaLcPeriod"/>
            </a:pPr>
            <a:r>
              <a:rPr lang="en-US" dirty="0"/>
              <a:t>12 months after your IEP</a:t>
            </a:r>
          </a:p>
          <a:p>
            <a:pPr marL="230188" lvl="0" indent="-230188" defTabSz="685800">
              <a:lnSpc>
                <a:spcPct val="100000"/>
              </a:lnSpc>
              <a:spcBef>
                <a:spcPts val="600"/>
              </a:spcBef>
            </a:pPr>
            <a:endParaRPr lang="en-US" dirty="0"/>
          </a:p>
          <a:p>
            <a:pPr marL="0" lvl="0" indent="0">
              <a:buNone/>
            </a:pPr>
            <a:endParaRPr lang="en-US" dirty="0"/>
          </a:p>
        </p:txBody>
      </p:sp>
      <p:sp>
        <p:nvSpPr>
          <p:cNvPr id="6" name="Rounded Rectangle 5" descr="Red box answer selection"/>
          <p:cNvSpPr/>
          <p:nvPr/>
        </p:nvSpPr>
        <p:spPr>
          <a:xfrm>
            <a:off x="1866142" y="2722116"/>
            <a:ext cx="5644828" cy="626962"/>
          </a:xfrm>
          <a:prstGeom prst="roundRect">
            <a:avLst/>
          </a:prstGeom>
          <a:noFill/>
          <a:ln w="317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09941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5</a:t>
            </a:r>
          </a:p>
        </p:txBody>
      </p:sp>
      <p:sp>
        <p:nvSpPr>
          <p:cNvPr id="3" name="Footer Placeholder 2"/>
          <p:cNvSpPr>
            <a:spLocks noGrp="1"/>
          </p:cNvSpPr>
          <p:nvPr>
            <p:ph type="ftr" sz="quarter" idx="11"/>
          </p:nvPr>
        </p:nvSpPr>
        <p:spPr/>
        <p:txBody>
          <a:bodyPr/>
          <a:lstStyle/>
          <a:p>
            <a:r>
              <a:rPr lang="en-US" dirty="0"/>
              <a:t>Getting Started with Medicare</a:t>
            </a:r>
          </a:p>
        </p:txBody>
      </p:sp>
      <p:sp>
        <p:nvSpPr>
          <p:cNvPr id="4" name="Date Placeholder 3"/>
          <p:cNvSpPr>
            <a:spLocks noGrp="1"/>
          </p:cNvSpPr>
          <p:nvPr>
            <p:ph type="dt" sz="half" idx="10"/>
          </p:nvPr>
        </p:nvSpPr>
        <p:spPr/>
        <p:txBody>
          <a:bodyPr/>
          <a:lstStyle/>
          <a:p>
            <a:r>
              <a:rPr lang="en-US"/>
              <a:t>November 2020</a:t>
            </a:r>
            <a:endParaRPr lang="en-US" dirty="0"/>
          </a:p>
        </p:txBody>
      </p:sp>
      <p:sp>
        <p:nvSpPr>
          <p:cNvPr id="5" name="Text Placeholder 4"/>
          <p:cNvSpPr>
            <a:spLocks noGrp="1"/>
          </p:cNvSpPr>
          <p:nvPr>
            <p:ph type="body" idx="1"/>
          </p:nvPr>
        </p:nvSpPr>
        <p:spPr/>
        <p:txBody>
          <a:bodyPr/>
          <a:lstStyle/>
          <a:p>
            <a:pPr>
              <a:lnSpc>
                <a:spcPct val="100000"/>
              </a:lnSpc>
              <a:spcBef>
                <a:spcPts val="0"/>
              </a:spcBef>
            </a:pPr>
            <a:r>
              <a:rPr lang="en-US" dirty="0"/>
              <a:t>Medicare Advantage (Part C)</a:t>
            </a:r>
          </a:p>
        </p:txBody>
      </p:sp>
    </p:spTree>
    <p:extLst>
      <p:ext uri="{BB962C8B-B14F-4D97-AF65-F5344CB8AC3E}">
        <p14:creationId xmlns:p14="http://schemas.microsoft.com/office/powerpoint/2010/main" val="4302460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Medicare Advantage (MA) Plans (Part C)</a:t>
            </a:r>
          </a:p>
        </p:txBody>
      </p:sp>
      <p:pic>
        <p:nvPicPr>
          <p:cNvPr id="6" name="Picture 5" descr="Medicare Advantage option graphic"/>
          <p:cNvPicPr>
            <a:picLocks noChangeAspect="1"/>
          </p:cNvPicPr>
          <p:nvPr/>
        </p:nvPicPr>
        <p:blipFill>
          <a:blip r:embed="rId3"/>
          <a:stretch>
            <a:fillRect/>
          </a:stretch>
        </p:blipFill>
        <p:spPr>
          <a:xfrm>
            <a:off x="469720" y="1144270"/>
            <a:ext cx="3845672" cy="5212080"/>
          </a:xfrm>
          <a:prstGeom prst="rect">
            <a:avLst/>
          </a:prstGeom>
        </p:spPr>
      </p:pic>
      <p:sp>
        <p:nvSpPr>
          <p:cNvPr id="7" name="Content Placeholder 3"/>
          <p:cNvSpPr txBox="1">
            <a:spLocks/>
          </p:cNvSpPr>
          <p:nvPr/>
        </p:nvSpPr>
        <p:spPr>
          <a:xfrm>
            <a:off x="4772592" y="1144270"/>
            <a:ext cx="7149333" cy="5212080"/>
          </a:xfrm>
          <a:prstGeom prst="rect">
            <a:avLst/>
          </a:prstGeom>
        </p:spPr>
        <p:txBody>
          <a:bodyPr vert="horz" lIns="91440" tIns="45720" rIns="91440" bIns="45720" rtlCol="0">
            <a:normAutofit/>
          </a:bodyPr>
          <a:lstStyle>
            <a:lvl1pPr marL="230188" indent="-230188"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1963" indent="-2317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84213" indent="-22225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914400" indent="-230188"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144588" indent="-230188"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3363" marR="0" lvl="0" indent="-2333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An MA Plan is another way to get your Medicare coverage (sometimes called “Part C” or “MA Plans”) </a:t>
            </a:r>
          </a:p>
          <a:p>
            <a:pPr marL="233363" marR="0" lvl="0" indent="-2333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Offered by Medicare-approved private companies that must follow rules set by Medicare </a:t>
            </a:r>
          </a:p>
          <a:p>
            <a:pPr marL="233363" marR="0" lvl="0" indent="-2333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If you join an MA Plan, you’ll still have Medicare but you’ll get your Part A (Hospital Insurance) and Part B (Medical Insurance) coverage from the MA Plan, not Original Medicare </a:t>
            </a:r>
          </a:p>
          <a:p>
            <a:pPr marL="457200" marR="0" lvl="1" indent="-22542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You’ll need to use health care providers who participate in the plan’s network (some plans offer out-of-network coverage)</a:t>
            </a: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39230207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Medicare Advantage (MA) Plans Work</a:t>
            </a:r>
          </a:p>
        </p:txBody>
      </p:sp>
      <p:grpSp>
        <p:nvGrpSpPr>
          <p:cNvPr id="6" name="Group 5" descr="Includes hospital, stethescope and prescription drug images" title="Medicare Advantage Icon"/>
          <p:cNvGrpSpPr/>
          <p:nvPr/>
        </p:nvGrpSpPr>
        <p:grpSpPr>
          <a:xfrm>
            <a:off x="231455" y="2914353"/>
            <a:ext cx="1321065" cy="1724529"/>
            <a:chOff x="231455" y="2914353"/>
            <a:chExt cx="1321065" cy="1724529"/>
          </a:xfrm>
        </p:grpSpPr>
        <p:pic>
          <p:nvPicPr>
            <p:cNvPr id="7" name="Picture 6"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2828" y="2914353"/>
              <a:ext cx="609692" cy="408898"/>
            </a:xfrm>
            <a:prstGeom prst="rect">
              <a:avLst/>
            </a:prstGeom>
          </p:spPr>
        </p:pic>
        <p:pic>
          <p:nvPicPr>
            <p:cNvPr id="8" name="Picture 7" title="Part B ico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1455" y="2950549"/>
              <a:ext cx="592748" cy="544039"/>
            </a:xfrm>
            <a:prstGeom prst="rect">
              <a:avLst/>
            </a:prstGeom>
          </p:spPr>
        </p:pic>
        <p:pic>
          <p:nvPicPr>
            <p:cNvPr id="9" name="Picture 8" title="Part D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002" y="3478976"/>
              <a:ext cx="591028" cy="425094"/>
            </a:xfrm>
            <a:prstGeom prst="rect">
              <a:avLst/>
            </a:prstGeom>
          </p:spPr>
        </p:pic>
        <p:sp>
          <p:nvSpPr>
            <p:cNvPr id="10" name="TextBox 9"/>
            <p:cNvSpPr txBox="1"/>
            <p:nvPr/>
          </p:nvSpPr>
          <p:spPr>
            <a:xfrm>
              <a:off x="294572" y="3992551"/>
              <a:ext cx="1177887"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E7E6E6">
                      <a:lumMod val="50000"/>
                    </a:srgbClr>
                  </a:solidFill>
                  <a:effectLst/>
                  <a:uLnTx/>
                  <a:uFillTx/>
                </a:rPr>
                <a:t>Medicare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E7E6E6">
                      <a:lumMod val="50000"/>
                    </a:srgbClr>
                  </a:solidFill>
                  <a:effectLst/>
                  <a:uLnTx/>
                  <a:uFillTx/>
                </a:rPr>
                <a:t>Advantage</a:t>
              </a:r>
            </a:p>
          </p:txBody>
        </p:sp>
      </p:grpSp>
      <p:sp>
        <p:nvSpPr>
          <p:cNvPr id="11" name="Content Placeholder 1"/>
          <p:cNvSpPr txBox="1">
            <a:spLocks/>
          </p:cNvSpPr>
          <p:nvPr/>
        </p:nvSpPr>
        <p:spPr>
          <a:xfrm>
            <a:off x="1829006" y="1082375"/>
            <a:ext cx="10092918" cy="5411416"/>
          </a:xfrm>
          <a:prstGeom prst="rect">
            <a:avLst/>
          </a:prstGeom>
        </p:spPr>
        <p:txBody>
          <a:bodyPr vert="horz" lIns="91440" tIns="45720" rIns="91440" bIns="45720" rtlCol="0">
            <a:normAutofit/>
          </a:bodyPr>
          <a:lstStyle>
            <a:lvl1pPr marL="230188" indent="-230188"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1963" indent="-2317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1146175" indent="-338138"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1204913" indent="346075"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887538" indent="-315913"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In an MA Plan you</a:t>
            </a:r>
            <a:r>
              <a:rPr kumimoji="0" lang="en-US"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Are still in Medicare with all rights and protections</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Still get services</a:t>
            </a:r>
            <a:r>
              <a:rPr kumimoji="0" lang="en-US" sz="2800" b="0" i="0" u="none" strike="noStrike" kern="1200" cap="none" spc="0" normalizeH="0" noProof="0" dirty="0">
                <a:ln>
                  <a:noFill/>
                </a:ln>
                <a:solidFill>
                  <a:sysClr val="windowText" lastClr="000000"/>
                </a:solidFill>
                <a:effectLst/>
                <a:uLnTx/>
                <a:uFillTx/>
                <a:latin typeface="Calibri" panose="020F0502020204030204"/>
                <a:ea typeface="+mn-ea"/>
                <a:cs typeface="+mn-cs"/>
              </a:rPr>
              <a:t> covered by</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Part A and Part B</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May choose a plan that includes prescription drug coverage</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Can be charged different out-of-pocket costs</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Can’t be charged more than Original Medicare for certain services, like chemotherapy, dialysis, and skilled nursing facility (SNF) care</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May choose a plan with extra benefits like vision, dental or fitness and wellness benefits</a:t>
            </a:r>
          </a:p>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Have a yearly limit on your out-of-pocket costs</a:t>
            </a: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4158626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Medicare Advantage (MA) Plans Work (continued)</a:t>
            </a:r>
          </a:p>
        </p:txBody>
      </p:sp>
      <p:grpSp>
        <p:nvGrpSpPr>
          <p:cNvPr id="6" name="Group 5" descr="Includes hospital, stethescope and prescription drug images" title="Medicare Advantage Icon"/>
          <p:cNvGrpSpPr/>
          <p:nvPr/>
        </p:nvGrpSpPr>
        <p:grpSpPr>
          <a:xfrm>
            <a:off x="231455" y="2914353"/>
            <a:ext cx="1321065" cy="1724529"/>
            <a:chOff x="231455" y="2914353"/>
            <a:chExt cx="1321065" cy="1724529"/>
          </a:xfrm>
        </p:grpSpPr>
        <p:pic>
          <p:nvPicPr>
            <p:cNvPr id="7" name="Picture 6"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2828" y="2914353"/>
              <a:ext cx="609692" cy="408898"/>
            </a:xfrm>
            <a:prstGeom prst="rect">
              <a:avLst/>
            </a:prstGeom>
          </p:spPr>
        </p:pic>
        <p:pic>
          <p:nvPicPr>
            <p:cNvPr id="8" name="Picture 7" title="Part B ico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1455" y="2950549"/>
              <a:ext cx="592748" cy="544039"/>
            </a:xfrm>
            <a:prstGeom prst="rect">
              <a:avLst/>
            </a:prstGeom>
          </p:spPr>
        </p:pic>
        <p:pic>
          <p:nvPicPr>
            <p:cNvPr id="9" name="Picture 8" title="Part D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002" y="3478976"/>
              <a:ext cx="591028" cy="425094"/>
            </a:xfrm>
            <a:prstGeom prst="rect">
              <a:avLst/>
            </a:prstGeom>
          </p:spPr>
        </p:pic>
        <p:sp>
          <p:nvSpPr>
            <p:cNvPr id="10" name="TextBox 9"/>
            <p:cNvSpPr txBox="1"/>
            <p:nvPr/>
          </p:nvSpPr>
          <p:spPr>
            <a:xfrm>
              <a:off x="294572" y="3992551"/>
              <a:ext cx="1177887"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E7E6E6">
                      <a:lumMod val="50000"/>
                    </a:srgbClr>
                  </a:solidFill>
                  <a:effectLst/>
                  <a:uLnTx/>
                  <a:uFillTx/>
                </a:rPr>
                <a:t>Medicare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E7E6E6">
                      <a:lumMod val="50000"/>
                    </a:srgbClr>
                  </a:solidFill>
                  <a:effectLst/>
                  <a:uLnTx/>
                  <a:uFillTx/>
                </a:rPr>
                <a:t>Advantage</a:t>
              </a:r>
            </a:p>
          </p:txBody>
        </p:sp>
      </p:grpSp>
      <p:sp>
        <p:nvSpPr>
          <p:cNvPr id="11" name="Content Placeholder 1"/>
          <p:cNvSpPr txBox="1">
            <a:spLocks/>
          </p:cNvSpPr>
          <p:nvPr/>
        </p:nvSpPr>
        <p:spPr>
          <a:xfrm>
            <a:off x="1829006" y="1082375"/>
            <a:ext cx="10092918" cy="5411416"/>
          </a:xfrm>
          <a:prstGeom prst="rect">
            <a:avLst/>
          </a:prstGeom>
        </p:spPr>
        <p:txBody>
          <a:bodyPr vert="horz" lIns="91440" tIns="45720" rIns="91440" bIns="45720" rtlCol="0">
            <a:noAutofit/>
          </a:bodyPr>
          <a:lstStyle>
            <a:lvl1pPr marL="230188" indent="-230188"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1963" indent="-2317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1146175" indent="-338138"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1204913" indent="346075"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887538" indent="-315913"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4163" marR="0" lvl="0" indent="-2841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Each plan has a service area in which its enrollees must live</a:t>
            </a:r>
          </a:p>
          <a:p>
            <a:pPr marL="284163" marR="0" lvl="0" indent="-2841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You (or a provider acting on your behalf) can request to see if an item or service will be covered by the plan in advance (called an organization determination) </a:t>
            </a:r>
          </a:p>
          <a:p>
            <a:pPr marL="576263" marR="0" lvl="1" indent="-287338" algn="l" defTabSz="576263" rtl="0" eaLnBrk="1" fontAlgn="auto" latinLnBrk="0" hangingPunct="1">
              <a:lnSpc>
                <a:spcPct val="100000"/>
              </a:lnSpc>
              <a:spcBef>
                <a:spcPts val="600"/>
              </a:spcBef>
              <a:spcAft>
                <a:spcPts val="0"/>
              </a:spcAft>
              <a:buClrTx/>
              <a:buSzTx/>
              <a:buFont typeface="Arial" panose="020B0604020202020204" pitchFamily="34" charset="0"/>
              <a:buChar char="•"/>
              <a:tabLst>
                <a:tab pos="512763" algn="l"/>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Contact your plan for more information</a:t>
            </a:r>
          </a:p>
          <a:p>
            <a:pPr marL="284163" marR="0" lvl="0" indent="-2841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Medicare pays a fixed amount for your coverage each month to the companies offering MA Plans</a:t>
            </a:r>
          </a:p>
          <a:p>
            <a:pPr marL="284163" marR="0" lvl="0" indent="-2841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Each plan can have different rules for how you get services </a:t>
            </a:r>
          </a:p>
          <a:p>
            <a:pPr marL="576263" marR="0" lvl="1" indent="-28733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These rules can change each year </a:t>
            </a:r>
          </a:p>
          <a:p>
            <a:pPr marL="284163" marR="0" lvl="0" indent="-2841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Hospice care is covered, but by Original Medicare</a:t>
            </a: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152853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are the Parts of Medicare?</a:t>
            </a:r>
          </a:p>
        </p:txBody>
      </p:sp>
      <p:pic>
        <p:nvPicPr>
          <p:cNvPr id="7" name="Picture 6" descr="Part A Hospital Insurance infographic"/>
          <p:cNvPicPr>
            <a:picLocks noChangeAspect="1"/>
          </p:cNvPicPr>
          <p:nvPr/>
        </p:nvPicPr>
        <p:blipFill>
          <a:blip r:embed="rId3"/>
          <a:stretch>
            <a:fillRect/>
          </a:stretch>
        </p:blipFill>
        <p:spPr>
          <a:xfrm>
            <a:off x="251602" y="1385889"/>
            <a:ext cx="1500998" cy="914400"/>
          </a:xfrm>
          <a:prstGeom prst="rect">
            <a:avLst/>
          </a:prstGeom>
        </p:spPr>
      </p:pic>
      <p:sp>
        <p:nvSpPr>
          <p:cNvPr id="6" name="Content Placeholder 7"/>
          <p:cNvSpPr txBox="1">
            <a:spLocks/>
          </p:cNvSpPr>
          <p:nvPr/>
        </p:nvSpPr>
        <p:spPr>
          <a:xfrm>
            <a:off x="1752600" y="1511099"/>
            <a:ext cx="6400799" cy="6639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Part A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(Hospital Insurance) </a:t>
            </a:r>
          </a:p>
        </p:txBody>
      </p:sp>
      <p:pic>
        <p:nvPicPr>
          <p:cNvPr id="8" name="Picture 7" descr="Part B Medical Insurance infographic"/>
          <p:cNvPicPr>
            <a:picLocks noChangeAspect="1"/>
          </p:cNvPicPr>
          <p:nvPr/>
        </p:nvPicPr>
        <p:blipFill>
          <a:blip r:embed="rId4"/>
          <a:stretch>
            <a:fillRect/>
          </a:stretch>
        </p:blipFill>
        <p:spPr>
          <a:xfrm>
            <a:off x="219919" y="2969168"/>
            <a:ext cx="1410790" cy="1097280"/>
          </a:xfrm>
          <a:prstGeom prst="rect">
            <a:avLst/>
          </a:prstGeom>
        </p:spPr>
      </p:pic>
      <p:sp>
        <p:nvSpPr>
          <p:cNvPr id="11" name="Content Placeholder 7"/>
          <p:cNvSpPr txBox="1">
            <a:spLocks/>
          </p:cNvSpPr>
          <p:nvPr/>
        </p:nvSpPr>
        <p:spPr>
          <a:xfrm>
            <a:off x="1752600" y="3114154"/>
            <a:ext cx="6522691" cy="8032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Part B</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(Medical Insurance)</a:t>
            </a:r>
          </a:p>
        </p:txBody>
      </p:sp>
      <p:pic>
        <p:nvPicPr>
          <p:cNvPr id="10" name="Picture 9" descr="Part D Prescription drug coverage infographic"/>
          <p:cNvPicPr>
            <a:picLocks noChangeAspect="1"/>
          </p:cNvPicPr>
          <p:nvPr/>
        </p:nvPicPr>
        <p:blipFill>
          <a:blip r:embed="rId5"/>
          <a:stretch>
            <a:fillRect/>
          </a:stretch>
        </p:blipFill>
        <p:spPr>
          <a:xfrm>
            <a:off x="443592" y="4744202"/>
            <a:ext cx="1187117" cy="914400"/>
          </a:xfrm>
          <a:prstGeom prst="rect">
            <a:avLst/>
          </a:prstGeom>
        </p:spPr>
      </p:pic>
      <p:sp>
        <p:nvSpPr>
          <p:cNvPr id="9" name="Content Placeholder 7"/>
          <p:cNvSpPr txBox="1">
            <a:spLocks/>
          </p:cNvSpPr>
          <p:nvPr/>
        </p:nvSpPr>
        <p:spPr>
          <a:xfrm>
            <a:off x="1752600" y="4858502"/>
            <a:ext cx="6860664" cy="800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Part D</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(Prescription drug coverage)</a:t>
            </a: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7038978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When Can I Enroll in a Medicare Advantage (MA) Plan</a:t>
            </a:r>
          </a:p>
        </p:txBody>
      </p:sp>
      <p:grpSp>
        <p:nvGrpSpPr>
          <p:cNvPr id="6" name="Group 5" descr="Includes hospital, stethescope and prescription drug images" title="Medicare Advantage Icon"/>
          <p:cNvGrpSpPr/>
          <p:nvPr/>
        </p:nvGrpSpPr>
        <p:grpSpPr>
          <a:xfrm>
            <a:off x="231455" y="2914353"/>
            <a:ext cx="1321065" cy="1724529"/>
            <a:chOff x="231455" y="2914353"/>
            <a:chExt cx="1321065" cy="1724529"/>
          </a:xfrm>
        </p:grpSpPr>
        <p:pic>
          <p:nvPicPr>
            <p:cNvPr id="7" name="Picture 6"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2828" y="2914353"/>
              <a:ext cx="609692" cy="408898"/>
            </a:xfrm>
            <a:prstGeom prst="rect">
              <a:avLst/>
            </a:prstGeom>
          </p:spPr>
        </p:pic>
        <p:pic>
          <p:nvPicPr>
            <p:cNvPr id="8" name="Picture 7" title="Part B ico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1455" y="2950549"/>
              <a:ext cx="592748" cy="544039"/>
            </a:xfrm>
            <a:prstGeom prst="rect">
              <a:avLst/>
            </a:prstGeom>
          </p:spPr>
        </p:pic>
        <p:pic>
          <p:nvPicPr>
            <p:cNvPr id="9" name="Picture 8" title="Part D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002" y="3478976"/>
              <a:ext cx="591028" cy="425094"/>
            </a:xfrm>
            <a:prstGeom prst="rect">
              <a:avLst/>
            </a:prstGeom>
          </p:spPr>
        </p:pic>
        <p:sp>
          <p:nvSpPr>
            <p:cNvPr id="10" name="TextBox 9"/>
            <p:cNvSpPr txBox="1"/>
            <p:nvPr/>
          </p:nvSpPr>
          <p:spPr>
            <a:xfrm>
              <a:off x="294572" y="3992551"/>
              <a:ext cx="1177887"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E7E6E6">
                      <a:lumMod val="50000"/>
                    </a:srgbClr>
                  </a:solidFill>
                  <a:effectLst/>
                  <a:uLnTx/>
                  <a:uFillTx/>
                </a:rPr>
                <a:t>Medicare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E7E6E6">
                      <a:lumMod val="50000"/>
                    </a:srgbClr>
                  </a:solidFill>
                  <a:effectLst/>
                  <a:uLnTx/>
                  <a:uFillTx/>
                </a:rPr>
                <a:t>Advantage</a:t>
              </a:r>
            </a:p>
          </p:txBody>
        </p:sp>
      </p:grpSp>
      <p:sp>
        <p:nvSpPr>
          <p:cNvPr id="11" name="Content Placeholder 2"/>
          <p:cNvSpPr txBox="1">
            <a:spLocks/>
          </p:cNvSpPr>
          <p:nvPr/>
        </p:nvSpPr>
        <p:spPr>
          <a:xfrm>
            <a:off x="1472459" y="1171074"/>
            <a:ext cx="10048981" cy="5185276"/>
          </a:xfrm>
          <a:prstGeom prst="rect">
            <a:avLst/>
          </a:prstGeom>
        </p:spPr>
        <p:txBody>
          <a:bodyPr vert="horz" lIns="91440" tIns="45720" rIns="91440" bIns="45720" rtlCol="0">
            <a:noAutofit/>
          </a:bodyPr>
          <a:lstStyle>
            <a:lvl1pPr marL="230188" indent="-230188"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1963" indent="-2317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1146175" indent="-338138"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1204913" indent="346075"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887538" indent="-315913"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Initial Enrollment Period (IEP)</a:t>
            </a:r>
          </a:p>
          <a:p>
            <a:pPr lvl="1">
              <a:defRPr/>
            </a:pPr>
            <a:r>
              <a:rPr lang="en-US" sz="2000" dirty="0">
                <a:solidFill>
                  <a:prstClr val="black"/>
                </a:solidFill>
              </a:rPr>
              <a:t>Begins 3 months before the month you turn 65, includes the month you turn 65, and ends 3 months after the month you turn 65.</a:t>
            </a:r>
            <a:endPar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lvl="0">
              <a:defRPr/>
            </a:pPr>
            <a:r>
              <a:rPr lang="en-US" sz="2400" dirty="0">
                <a:solidFill>
                  <a:sysClr val="windowText" lastClr="000000"/>
                </a:solidFill>
              </a:rPr>
              <a:t>General Enrollment Period (GEP)</a:t>
            </a:r>
          </a:p>
          <a:p>
            <a:pPr lvl="1" indent="-230188">
              <a:defRPr/>
            </a:pPr>
            <a:r>
              <a:rPr lang="en-US" sz="2000" dirty="0">
                <a:solidFill>
                  <a:sysClr val="windowText" lastClr="000000"/>
                </a:solidFill>
              </a:rPr>
              <a:t>If you have Part A and enroll in Part B during a GEP, you can enroll in an MA Plan from </a:t>
            </a:r>
            <a:br>
              <a:rPr lang="en-US" sz="2000" dirty="0">
                <a:solidFill>
                  <a:sysClr val="windowText" lastClr="000000"/>
                </a:solidFill>
              </a:rPr>
            </a:br>
            <a:r>
              <a:rPr lang="en-US" sz="2000" dirty="0">
                <a:solidFill>
                  <a:sysClr val="windowText" lastClr="000000"/>
                </a:solidFill>
              </a:rPr>
              <a:t>April 1–June 30 with coverage starting July 1</a:t>
            </a:r>
          </a:p>
          <a:p>
            <a:pPr lvl="0">
              <a:defRPr/>
            </a:pPr>
            <a:r>
              <a:rPr lang="en-US" sz="2400" dirty="0">
                <a:solidFill>
                  <a:sysClr val="windowText" lastClr="000000"/>
                </a:solidFill>
              </a:rPr>
              <a:t>Special Enrollment Period (SEP) in certain circumstances, like if you</a:t>
            </a:r>
            <a:endParaRPr lang="en-US" sz="2000" dirty="0">
              <a:solidFill>
                <a:sysClr val="windowText" lastClr="000000"/>
              </a:solidFill>
            </a:endParaRPr>
          </a:p>
          <a:p>
            <a:pPr marL="463550" lvl="1" indent="-238125">
              <a:defRPr/>
            </a:pPr>
            <a:r>
              <a:rPr lang="en-US" sz="2000" dirty="0">
                <a:solidFill>
                  <a:sysClr val="windowText" lastClr="000000"/>
                </a:solidFill>
              </a:rPr>
              <a:t>Move out of your plan’s service area</a:t>
            </a:r>
          </a:p>
          <a:p>
            <a:pPr marL="463550" lvl="1" indent="-238125">
              <a:defRPr/>
            </a:pPr>
            <a:r>
              <a:rPr lang="en-US" sz="2000" dirty="0">
                <a:solidFill>
                  <a:sysClr val="windowText" lastClr="000000"/>
                </a:solidFill>
              </a:rPr>
              <a:t>Have or lose Medicaid or Extra Help</a:t>
            </a:r>
          </a:p>
          <a:p>
            <a:pPr marL="463550" lvl="1" indent="-238125">
              <a:defRPr/>
            </a:pPr>
            <a:r>
              <a:rPr lang="en-US" sz="2000" dirty="0">
                <a:solidFill>
                  <a:sysClr val="windowText" lastClr="000000"/>
                </a:solidFill>
              </a:rPr>
              <a:t>Move in or out of an institution (like a nursing home)</a:t>
            </a:r>
            <a:endParaRPr lang="en-US" sz="2400" dirty="0">
              <a:solidFill>
                <a:sysClr val="windowText" lastClr="000000"/>
              </a:solidFill>
              <a:latin typeface="Calibri" panose="020F0502020204030204"/>
            </a:endParaRPr>
          </a:p>
          <a:p>
            <a:pPr lvl="0">
              <a:defRPr/>
            </a:pPr>
            <a:r>
              <a:rPr lang="en-US" sz="2400" dirty="0">
                <a:solidFill>
                  <a:sysClr val="windowText" lastClr="000000"/>
                </a:solidFill>
              </a:rPr>
              <a:t>5-star SEP</a:t>
            </a:r>
          </a:p>
          <a:p>
            <a:pPr lvl="1">
              <a:defRPr/>
            </a:pPr>
            <a:r>
              <a:rPr lang="en-US" sz="2000" dirty="0">
                <a:solidFill>
                  <a:sysClr val="windowText" lastClr="000000"/>
                </a:solidFill>
              </a:rPr>
              <a:t>From December 8–November 30 each year</a:t>
            </a:r>
          </a:p>
          <a:p>
            <a:pPr lvl="1">
              <a:defRPr/>
            </a:pPr>
            <a:r>
              <a:rPr lang="en-US" sz="2000" dirty="0">
                <a:solidFill>
                  <a:sysClr val="windowText" lastClr="000000"/>
                </a:solidFill>
              </a:rPr>
              <a:t>Can switch to an MA Plan or Medicare Cost Plan that has 5 stars for its overall star rating</a:t>
            </a:r>
          </a:p>
          <a:p>
            <a:pPr marL="231775" indent="-238125">
              <a:defRPr/>
            </a:pPr>
            <a:endParaRPr lang="en-US" sz="2400" dirty="0">
              <a:solidFill>
                <a:sysClr val="windowText" lastClr="000000"/>
              </a:solidFill>
            </a:endParaRP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5923501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When Can I Enroll in a Medicare Advantage (MA) Plan (continued)</a:t>
            </a:r>
          </a:p>
        </p:txBody>
      </p:sp>
      <p:grpSp>
        <p:nvGrpSpPr>
          <p:cNvPr id="6" name="Group 5" descr="Includes hospital, stethescope and prescription drug images" title="Medicare Advantage icon"/>
          <p:cNvGrpSpPr/>
          <p:nvPr/>
        </p:nvGrpSpPr>
        <p:grpSpPr>
          <a:xfrm>
            <a:off x="231455" y="2914353"/>
            <a:ext cx="1321065" cy="1724529"/>
            <a:chOff x="231455" y="2914353"/>
            <a:chExt cx="1321065" cy="1724529"/>
          </a:xfrm>
        </p:grpSpPr>
        <p:pic>
          <p:nvPicPr>
            <p:cNvPr id="7" name="Picture 6"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2828" y="2914353"/>
              <a:ext cx="609692" cy="408898"/>
            </a:xfrm>
            <a:prstGeom prst="rect">
              <a:avLst/>
            </a:prstGeom>
          </p:spPr>
        </p:pic>
        <p:pic>
          <p:nvPicPr>
            <p:cNvPr id="8" name="Picture 7" title="Part B ico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1455" y="2950549"/>
              <a:ext cx="592748" cy="544039"/>
            </a:xfrm>
            <a:prstGeom prst="rect">
              <a:avLst/>
            </a:prstGeom>
          </p:spPr>
        </p:pic>
        <p:pic>
          <p:nvPicPr>
            <p:cNvPr id="9" name="Picture 8" title="Part D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002" y="3478976"/>
              <a:ext cx="591028" cy="425094"/>
            </a:xfrm>
            <a:prstGeom prst="rect">
              <a:avLst/>
            </a:prstGeom>
          </p:spPr>
        </p:pic>
        <p:sp>
          <p:nvSpPr>
            <p:cNvPr id="10" name="TextBox 9"/>
            <p:cNvSpPr txBox="1"/>
            <p:nvPr/>
          </p:nvSpPr>
          <p:spPr>
            <a:xfrm>
              <a:off x="294572" y="3992551"/>
              <a:ext cx="1177887"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E7E6E6">
                      <a:lumMod val="50000"/>
                    </a:srgbClr>
                  </a:solidFill>
                  <a:effectLst/>
                  <a:uLnTx/>
                  <a:uFillTx/>
                </a:rPr>
                <a:t>Medicare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E7E6E6">
                      <a:lumMod val="50000"/>
                    </a:srgbClr>
                  </a:solidFill>
                  <a:effectLst/>
                  <a:uLnTx/>
                  <a:uFillTx/>
                </a:rPr>
                <a:t>Advantage</a:t>
              </a:r>
            </a:p>
          </p:txBody>
        </p:sp>
      </p:grpSp>
      <p:sp>
        <p:nvSpPr>
          <p:cNvPr id="11" name="Content Placeholder 2"/>
          <p:cNvSpPr txBox="1">
            <a:spLocks/>
          </p:cNvSpPr>
          <p:nvPr/>
        </p:nvSpPr>
        <p:spPr>
          <a:xfrm>
            <a:off x="1671145" y="1335025"/>
            <a:ext cx="10250779" cy="5021326"/>
          </a:xfrm>
          <a:prstGeom prst="rect">
            <a:avLst/>
          </a:prstGeom>
        </p:spPr>
        <p:txBody>
          <a:bodyPr vert="horz" lIns="91440" tIns="45720" rIns="91440" bIns="45720" rtlCol="0">
            <a:normAutofit/>
          </a:bodyPr>
          <a:lstStyle>
            <a:lvl1pPr marL="230188" indent="-230188"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1963" indent="-2317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1146175" indent="-338138"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1204913" indent="346075"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887538" indent="-315913"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0188" marR="0" lvl="0" indent="-230188"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Yearly OEP from October 15–December 7</a:t>
            </a:r>
          </a:p>
          <a:p>
            <a:pPr lvl="0">
              <a:defRPr/>
            </a:pPr>
            <a:r>
              <a:rPr lang="en-US" sz="2400" dirty="0">
                <a:solidFill>
                  <a:sysClr val="windowText" lastClr="000000"/>
                </a:solidFill>
              </a:rPr>
              <a:t>MA Open Enrollment Period (MA OEP)</a:t>
            </a:r>
          </a:p>
          <a:p>
            <a:pPr lvl="1" indent="-236538">
              <a:defRPr/>
            </a:pPr>
            <a:r>
              <a:rPr lang="en-US" sz="2000" dirty="0">
                <a:solidFill>
                  <a:sysClr val="windowText" lastClr="000000"/>
                </a:solidFill>
              </a:rPr>
              <a:t>One-time change each year from January 1–March 31 (coverage begins the 1</a:t>
            </a:r>
            <a:r>
              <a:rPr lang="en-US" sz="2000" baseline="30000" dirty="0">
                <a:solidFill>
                  <a:sysClr val="windowText" lastClr="000000"/>
                </a:solidFill>
              </a:rPr>
              <a:t>st</a:t>
            </a:r>
            <a:r>
              <a:rPr lang="en-US" sz="2000" dirty="0">
                <a:solidFill>
                  <a:sysClr val="windowText" lastClr="000000"/>
                </a:solidFill>
              </a:rPr>
              <a:t> of the month after)</a:t>
            </a:r>
          </a:p>
          <a:p>
            <a:pPr lvl="1" indent="-236538">
              <a:defRPr/>
            </a:pPr>
            <a:r>
              <a:rPr lang="en-US" sz="2000" dirty="0">
                <a:solidFill>
                  <a:sysClr val="windowText" lastClr="000000"/>
                </a:solidFill>
              </a:rPr>
              <a:t>Must already be enrolled in an MA Plan (at any time) during the first 3 months of the year</a:t>
            </a:r>
          </a:p>
          <a:p>
            <a:pPr marL="688975" lvl="2" indent="-227013">
              <a:defRPr/>
            </a:pPr>
            <a:r>
              <a:rPr lang="en-US" sz="1600" dirty="0">
                <a:solidFill>
                  <a:sysClr val="windowText" lastClr="000000"/>
                </a:solidFill>
              </a:rPr>
              <a:t>To switch to another MA Plan with or without drug coverage </a:t>
            </a:r>
          </a:p>
          <a:p>
            <a:pPr marL="688975" lvl="2" indent="-227013">
              <a:defRPr/>
            </a:pPr>
            <a:r>
              <a:rPr lang="en-US" sz="1600" dirty="0">
                <a:solidFill>
                  <a:sysClr val="windowText" lastClr="000000"/>
                </a:solidFill>
              </a:rPr>
              <a:t>To drop your MA Plan and return to Original Medicare (can also join a Medicare Prescription Drug Plan (PDP))</a:t>
            </a:r>
          </a:p>
          <a:p>
            <a:pPr lvl="1" indent="-236538">
              <a:defRPr/>
            </a:pPr>
            <a:r>
              <a:rPr lang="en-US" sz="2000" dirty="0">
                <a:solidFill>
                  <a:prstClr val="black"/>
                </a:solidFill>
              </a:rPr>
              <a:t>If you’re new to Medicare and you’re enrolled in an MA Plan during your IEP, you can make a change within the first 3 months you have Medicare.</a:t>
            </a: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2" name="Content Placeholder 2"/>
          <p:cNvSpPr txBox="1">
            <a:spLocks/>
          </p:cNvSpPr>
          <p:nvPr/>
        </p:nvSpPr>
        <p:spPr>
          <a:xfrm>
            <a:off x="933695" y="5706261"/>
            <a:ext cx="10993611" cy="456272"/>
          </a:xfrm>
          <a:prstGeom prst="rect">
            <a:avLst/>
          </a:prstGeom>
          <a:solidFill>
            <a:srgbClr val="002060"/>
          </a:solidFill>
        </p:spPr>
        <p:txBody>
          <a:bodyPr vert="horz" lIns="91440" tIns="45720" rIns="91440" bIns="45720" rtlCol="0">
            <a:normAutofit/>
          </a:bodyPr>
          <a:lstStyle>
            <a:lvl1pPr marL="230188" indent="-230188"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1963" indent="-2317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1146175" indent="-338138"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1204913" indent="346075"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887538" indent="-315913"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600"/>
              </a:spcBef>
              <a:spcAft>
                <a:spcPts val="0"/>
              </a:spcAft>
              <a:buClrTx/>
              <a:buSzTx/>
              <a:buFont typeface="Wingdings" panose="05000000000000000000" pitchFamily="2" charset="2"/>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Note:</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If you drop a Medicare Supplement Insurance (Medigap) policy to join an MA Plan, you might not be able to get it back. </a:t>
            </a: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42768489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Do I Enroll in a Medicare Advantage (MA) Plan?</a:t>
            </a:r>
          </a:p>
        </p:txBody>
      </p:sp>
      <p:sp>
        <p:nvSpPr>
          <p:cNvPr id="6" name="Content Placeholder 9"/>
          <p:cNvSpPr txBox="1">
            <a:spLocks/>
          </p:cNvSpPr>
          <p:nvPr/>
        </p:nvSpPr>
        <p:spPr>
          <a:xfrm>
            <a:off x="1671144" y="1180618"/>
            <a:ext cx="10051464" cy="4757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lvl="0" indent="-231775" defTabSz="685800">
              <a:lnSpc>
                <a:spcPct val="100000"/>
              </a:lnSpc>
              <a:spcBef>
                <a:spcPts val="600"/>
              </a:spcBef>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 the Medicare Plan Finder </a:t>
            </a:r>
            <a:r>
              <a:rPr lang="en-US" sz="2800" dirty="0">
                <a:hlinkClick r:id="rId3"/>
              </a:rPr>
              <a:t>Medicare.gov/plan-compare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31775" marR="0" lvl="0" indent="-231775"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Visit the plan's website to see if you can join online</a:t>
            </a:r>
          </a:p>
          <a:p>
            <a:pPr marL="231775" marR="0" lvl="0" indent="-231775"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Fill out a paper enrollment form</a:t>
            </a:r>
          </a:p>
          <a:p>
            <a:pPr marL="463550"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Contact the plan to get an enrollment form, fill it out, and return it to the plan</a:t>
            </a:r>
          </a:p>
          <a:p>
            <a:pPr marL="463550"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All plans must offer this option</a:t>
            </a:r>
          </a:p>
          <a:p>
            <a:pPr marL="231775" marR="0" lvl="0" indent="-231775"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Call the plan you want to join</a:t>
            </a:r>
          </a:p>
          <a:p>
            <a:pPr marL="463550"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Get your plan’s contact information from the Plan Finder</a:t>
            </a:r>
          </a:p>
          <a:p>
            <a:pPr marL="231775" marR="0" lvl="0" indent="-231775"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Call 1-800-MEDICARE (1-800-633-4227); TTY: 1-877-486-2048</a:t>
            </a:r>
          </a:p>
        </p:txBody>
      </p:sp>
      <p:grpSp>
        <p:nvGrpSpPr>
          <p:cNvPr id="7" name="Group 6" descr="Includes hospital, stethescope and prescription drug images" title="Medicare Advantage Icon"/>
          <p:cNvGrpSpPr/>
          <p:nvPr/>
        </p:nvGrpSpPr>
        <p:grpSpPr>
          <a:xfrm>
            <a:off x="231455" y="2914353"/>
            <a:ext cx="1321065" cy="1724529"/>
            <a:chOff x="231455" y="2914353"/>
            <a:chExt cx="1321065" cy="1724529"/>
          </a:xfrm>
        </p:grpSpPr>
        <p:pic>
          <p:nvPicPr>
            <p:cNvPr id="8" name="Picture 7" title="Part A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28" y="2914353"/>
              <a:ext cx="609692" cy="408898"/>
            </a:xfrm>
            <a:prstGeom prst="rect">
              <a:avLst/>
            </a:prstGeom>
          </p:spPr>
        </p:pic>
        <p:pic>
          <p:nvPicPr>
            <p:cNvPr id="9" name="Picture 8" title="Part B icon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1455" y="2950549"/>
              <a:ext cx="592748" cy="544039"/>
            </a:xfrm>
            <a:prstGeom prst="rect">
              <a:avLst/>
            </a:prstGeom>
          </p:spPr>
        </p:pic>
        <p:pic>
          <p:nvPicPr>
            <p:cNvPr id="10" name="Picture 9" title="Part D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8002" y="3478976"/>
              <a:ext cx="591028" cy="425094"/>
            </a:xfrm>
            <a:prstGeom prst="rect">
              <a:avLst/>
            </a:prstGeom>
          </p:spPr>
        </p:pic>
        <p:sp>
          <p:nvSpPr>
            <p:cNvPr id="11" name="TextBox 10"/>
            <p:cNvSpPr txBox="1"/>
            <p:nvPr/>
          </p:nvSpPr>
          <p:spPr>
            <a:xfrm>
              <a:off x="294572" y="3992551"/>
              <a:ext cx="1177887"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E7E6E6">
                      <a:lumMod val="50000"/>
                    </a:srgbClr>
                  </a:solidFill>
                  <a:effectLst/>
                  <a:uLnTx/>
                  <a:uFillTx/>
                </a:rPr>
                <a:t>Medicare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E7E6E6">
                      <a:lumMod val="50000"/>
                    </a:srgbClr>
                  </a:solidFill>
                  <a:effectLst/>
                  <a:uLnTx/>
                  <a:uFillTx/>
                </a:rPr>
                <a:t>Advantage</a:t>
              </a:r>
            </a:p>
          </p:txBody>
        </p:sp>
      </p:gr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35907356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Decision: Should I Join an MA Plan?</a:t>
            </a:r>
          </a:p>
        </p:txBody>
      </p:sp>
      <p:sp>
        <p:nvSpPr>
          <p:cNvPr id="6" name="Content Placeholder 4"/>
          <p:cNvSpPr txBox="1">
            <a:spLocks/>
          </p:cNvSpPr>
          <p:nvPr/>
        </p:nvSpPr>
        <p:spPr>
          <a:xfrm>
            <a:off x="1920240" y="1180618"/>
            <a:ext cx="9710928" cy="5175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30188" algn="l" defTabSz="6858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Consider</a:t>
            </a:r>
          </a:p>
          <a:p>
            <a:pPr marL="463550" marR="0" lvl="1" indent="-231775" algn="l" defTabSz="6858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You must have Part A and Part B to join</a:t>
            </a:r>
          </a:p>
          <a:p>
            <a:pPr marL="463550" marR="0" lvl="1" indent="-231775" algn="l" defTabSz="6858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Most offer comprehensive coverage </a:t>
            </a:r>
          </a:p>
          <a:p>
            <a:pPr marL="682625" marR="0" lvl="2" indent="-219075" algn="l" defTabSz="685800" rtl="0" eaLnBrk="1" fontAlgn="auto" latinLnBrk="0" hangingPunct="1">
              <a:lnSpc>
                <a:spcPct val="110000"/>
              </a:lnSpc>
              <a:spcBef>
                <a:spcPts val="600"/>
              </a:spcBef>
              <a:spcAft>
                <a:spcPts val="0"/>
              </a:spcAft>
              <a:buClrTx/>
              <a:buSzPct val="50000"/>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Including Part D drug coverage</a:t>
            </a:r>
          </a:p>
          <a:p>
            <a:pPr marL="463550" marR="0" lvl="1" indent="-231775" algn="l" defTabSz="6858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Some plans may require you to use a network </a:t>
            </a:r>
          </a:p>
          <a:p>
            <a:pPr marL="463550" marR="0" lvl="1" indent="-231775" algn="l" defTabSz="6858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You may need a referral to see a specialist</a:t>
            </a:r>
          </a:p>
          <a:p>
            <a:pPr marL="463550" marR="0" lvl="1" indent="-231775" algn="l" defTabSz="6858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You must pay the Part B premium and the monthly plan premium</a:t>
            </a:r>
          </a:p>
          <a:p>
            <a:pPr marL="463550" marR="0" lvl="1" indent="-231775" algn="l" defTabSz="6858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You can only join/leave plan during certain periods</a:t>
            </a:r>
          </a:p>
          <a:p>
            <a:pPr marL="463550" marR="0" lvl="1" indent="-231775" algn="l" defTabSz="6858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It doesn’t work with Medigap policies</a:t>
            </a:r>
          </a:p>
        </p:txBody>
      </p:sp>
      <p:grpSp>
        <p:nvGrpSpPr>
          <p:cNvPr id="7" name="Group 6" descr="Includes hospital, stethescope and prescription drug images" title="Medicare Advantage Icon"/>
          <p:cNvGrpSpPr/>
          <p:nvPr/>
        </p:nvGrpSpPr>
        <p:grpSpPr>
          <a:xfrm>
            <a:off x="294572" y="2696950"/>
            <a:ext cx="1321065" cy="1724529"/>
            <a:chOff x="231455" y="2914353"/>
            <a:chExt cx="1321065" cy="1724529"/>
          </a:xfrm>
        </p:grpSpPr>
        <p:pic>
          <p:nvPicPr>
            <p:cNvPr id="8" name="Picture 7"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2828" y="2914353"/>
              <a:ext cx="609692" cy="408898"/>
            </a:xfrm>
            <a:prstGeom prst="rect">
              <a:avLst/>
            </a:prstGeom>
          </p:spPr>
        </p:pic>
        <p:pic>
          <p:nvPicPr>
            <p:cNvPr id="9" name="Picture 8" title="Part B ico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1455" y="2950549"/>
              <a:ext cx="592748" cy="544039"/>
            </a:xfrm>
            <a:prstGeom prst="rect">
              <a:avLst/>
            </a:prstGeom>
          </p:spPr>
        </p:pic>
        <p:pic>
          <p:nvPicPr>
            <p:cNvPr id="10" name="Picture 9" title="Part D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002" y="3478976"/>
              <a:ext cx="591028" cy="425094"/>
            </a:xfrm>
            <a:prstGeom prst="rect">
              <a:avLst/>
            </a:prstGeom>
          </p:spPr>
        </p:pic>
        <p:sp>
          <p:nvSpPr>
            <p:cNvPr id="11" name="TextBox 10"/>
            <p:cNvSpPr txBox="1"/>
            <p:nvPr/>
          </p:nvSpPr>
          <p:spPr>
            <a:xfrm>
              <a:off x="294572" y="3992551"/>
              <a:ext cx="1177887"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E7E6E6">
                      <a:lumMod val="50000"/>
                    </a:srgbClr>
                  </a:solidFill>
                  <a:effectLst/>
                  <a:uLnTx/>
                  <a:uFillTx/>
                </a:rPr>
                <a:t>Medicare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E7E6E6">
                      <a:lumMod val="50000"/>
                    </a:srgbClr>
                  </a:solidFill>
                  <a:effectLst/>
                  <a:uLnTx/>
                  <a:uFillTx/>
                </a:rPr>
                <a:t>Advantage</a:t>
              </a:r>
            </a:p>
          </p:txBody>
        </p:sp>
      </p:gr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14740820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
        <p:nvSpPr>
          <p:cNvPr id="4" name="Title 3"/>
          <p:cNvSpPr>
            <a:spLocks noGrp="1"/>
          </p:cNvSpPr>
          <p:nvPr>
            <p:ph type="title"/>
          </p:nvPr>
        </p:nvSpPr>
        <p:spPr/>
        <p:txBody>
          <a:bodyPr/>
          <a:lstStyle/>
          <a:p>
            <a:r>
              <a:rPr lang="en-US" dirty="0"/>
              <a:t>Can I Join a Medicare Advantage (MA) Plan If I Have End-Stage Renal Disease (ESRD)?</a:t>
            </a:r>
          </a:p>
        </p:txBody>
      </p:sp>
      <p:sp>
        <p:nvSpPr>
          <p:cNvPr id="5" name="Content Placeholder 4"/>
          <p:cNvSpPr>
            <a:spLocks noGrp="1"/>
          </p:cNvSpPr>
          <p:nvPr>
            <p:ph idx="1"/>
          </p:nvPr>
        </p:nvSpPr>
        <p:spPr/>
        <p:txBody>
          <a:bodyPr>
            <a:normAutofit fontScale="92500"/>
          </a:bodyPr>
          <a:lstStyle/>
          <a:p>
            <a:pPr marL="0" lvl="0" indent="0">
              <a:lnSpc>
                <a:spcPct val="110000"/>
              </a:lnSpc>
              <a:spcBef>
                <a:spcPts val="600"/>
              </a:spcBef>
              <a:buNone/>
              <a:defRPr/>
            </a:pPr>
            <a:r>
              <a:rPr lang="en-US" sz="2600" b="1" dirty="0"/>
              <a:t>In certain situations</a:t>
            </a:r>
            <a:r>
              <a:rPr lang="en-US" sz="2600" dirty="0"/>
              <a:t>:</a:t>
            </a:r>
          </a:p>
          <a:p>
            <a:pPr marL="236538" lvl="0" indent="-236538">
              <a:lnSpc>
                <a:spcPct val="110000"/>
              </a:lnSpc>
              <a:spcBef>
                <a:spcPts val="600"/>
              </a:spcBef>
              <a:defRPr/>
            </a:pPr>
            <a:r>
              <a:rPr lang="en-US" sz="2400" dirty="0"/>
              <a:t>If you’re already in an MA Plan when you develop ESRD, you can stay in your plan or you may be able to join another MA Plan offered by the same company. </a:t>
            </a:r>
          </a:p>
          <a:p>
            <a:pPr marL="236538" lvl="0" indent="-236538">
              <a:lnSpc>
                <a:spcPct val="110000"/>
              </a:lnSpc>
              <a:spcBef>
                <a:spcPts val="600"/>
              </a:spcBef>
              <a:defRPr/>
            </a:pPr>
            <a:r>
              <a:rPr lang="en-US" sz="2400" dirty="0"/>
              <a:t>If you’re in an MA Plan, and the plan leaves Medicare or no longer provides coverage in your area, you have a one-time right to join another MA Plan. </a:t>
            </a:r>
          </a:p>
          <a:p>
            <a:pPr marL="236538" lvl="0" indent="-236538">
              <a:lnSpc>
                <a:spcPct val="110000"/>
              </a:lnSpc>
              <a:spcBef>
                <a:spcPts val="600"/>
              </a:spcBef>
              <a:defRPr/>
            </a:pPr>
            <a:r>
              <a:rPr lang="en-US" sz="2400" dirty="0"/>
              <a:t>If you have an employer or union GHP or other health coverage through a company that offers one or more MA Plan(s), you may be able to join one of that company’s MA Plans. </a:t>
            </a:r>
          </a:p>
          <a:p>
            <a:pPr marL="236538" lvl="0" indent="-236538">
              <a:lnSpc>
                <a:spcPct val="110000"/>
              </a:lnSpc>
              <a:spcBef>
                <a:spcPts val="600"/>
              </a:spcBef>
              <a:defRPr/>
            </a:pPr>
            <a:r>
              <a:rPr lang="en-US" sz="2400" dirty="0"/>
              <a:t>If you’re medically determined to no longer have ESRD, you may be able to join an MA Plan. </a:t>
            </a:r>
          </a:p>
          <a:p>
            <a:pPr marL="236538" lvl="0" indent="-236538">
              <a:lnSpc>
                <a:spcPct val="110000"/>
              </a:lnSpc>
              <a:spcBef>
                <a:spcPts val="600"/>
              </a:spcBef>
              <a:defRPr/>
            </a:pPr>
            <a:r>
              <a:rPr lang="en-US" sz="2400" dirty="0"/>
              <a:t>You may be able to join a Medicare Special Needs Plan (SNP) that covers people with ESRD if one is available in your area. </a:t>
            </a:r>
          </a:p>
          <a:p>
            <a:pPr marL="0" lvl="0" indent="0">
              <a:lnSpc>
                <a:spcPct val="110000"/>
              </a:lnSpc>
              <a:spcBef>
                <a:spcPts val="600"/>
              </a:spcBef>
              <a:buNone/>
              <a:defRPr/>
            </a:pPr>
            <a:r>
              <a:rPr lang="en-US" sz="1800" b="1" dirty="0"/>
              <a:t>NOTE</a:t>
            </a:r>
            <a:r>
              <a:rPr lang="en-US" sz="1800" dirty="0"/>
              <a:t>: : Starting January 1, 2021, people with ESRD may join an MA/MA-PD plan without the restrictions listed on this slide. These people can use the 2020 Open Enrollment Period to enroll in a plan. Benefits will start on January 1, 2021.</a:t>
            </a:r>
          </a:p>
        </p:txBody>
      </p:sp>
    </p:spTree>
    <p:extLst>
      <p:ext uri="{BB962C8B-B14F-4D97-AF65-F5344CB8AC3E}">
        <p14:creationId xmlns:p14="http://schemas.microsoft.com/office/powerpoint/2010/main" val="41043213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
        <p:nvSpPr>
          <p:cNvPr id="4" name="Title 3"/>
          <p:cNvSpPr>
            <a:spLocks noGrp="1"/>
          </p:cNvSpPr>
          <p:nvPr>
            <p:ph type="title"/>
          </p:nvPr>
        </p:nvSpPr>
        <p:spPr/>
        <p:txBody>
          <a:bodyPr/>
          <a:lstStyle/>
          <a:p>
            <a:r>
              <a:rPr lang="en-US" dirty="0"/>
              <a:t>How are Medigap Policies and MA Plans Different?</a:t>
            </a:r>
          </a:p>
        </p:txBody>
      </p:sp>
      <p:graphicFrame>
        <p:nvGraphicFramePr>
          <p:cNvPr id="7" name="Content Placeholder 5" descr="This chart description is included in the speaker notes" title="How are Medigap Policies and Medicare Advantage Plans different?"/>
          <p:cNvGraphicFramePr>
            <a:graphicFrameLocks noGrp="1"/>
          </p:cNvGraphicFramePr>
          <p:nvPr>
            <p:ph idx="1"/>
            <p:extLst>
              <p:ext uri="{D42A27DB-BD31-4B8C-83A1-F6EECF244321}">
                <p14:modId xmlns:p14="http://schemas.microsoft.com/office/powerpoint/2010/main" val="1878757882"/>
              </p:ext>
            </p:extLst>
          </p:nvPr>
        </p:nvGraphicFramePr>
        <p:xfrm>
          <a:off x="163286" y="1120760"/>
          <a:ext cx="11843657" cy="5235589"/>
        </p:xfrm>
        <a:graphic>
          <a:graphicData uri="http://schemas.openxmlformats.org/drawingml/2006/table">
            <a:tbl>
              <a:tblPr firstRow="1" firstCol="1" lastRow="1" lastCol="1" bandRow="1" bandCol="1">
                <a:tableStyleId>{5C22544A-7EE6-4342-B048-85BDC9FD1C3A}</a:tableStyleId>
              </a:tblPr>
              <a:tblGrid>
                <a:gridCol w="2858816">
                  <a:extLst>
                    <a:ext uri="{9D8B030D-6E8A-4147-A177-3AD203B41FA5}">
                      <a16:colId xmlns:a16="http://schemas.microsoft.com/office/drawing/2014/main" val="20000"/>
                    </a:ext>
                  </a:extLst>
                </a:gridCol>
                <a:gridCol w="3955841">
                  <a:extLst>
                    <a:ext uri="{9D8B030D-6E8A-4147-A177-3AD203B41FA5}">
                      <a16:colId xmlns:a16="http://schemas.microsoft.com/office/drawing/2014/main" val="20001"/>
                    </a:ext>
                  </a:extLst>
                </a:gridCol>
                <a:gridCol w="5029000">
                  <a:extLst>
                    <a:ext uri="{9D8B030D-6E8A-4147-A177-3AD203B41FA5}">
                      <a16:colId xmlns:a16="http://schemas.microsoft.com/office/drawing/2014/main" val="20002"/>
                    </a:ext>
                  </a:extLst>
                </a:gridCol>
              </a:tblGrid>
              <a:tr h="666245">
                <a:tc>
                  <a:txBody>
                    <a:bodyPr/>
                    <a:lstStyle/>
                    <a:p>
                      <a:pPr marL="0" marR="0" indent="0">
                        <a:lnSpc>
                          <a:spcPct val="100000"/>
                        </a:lnSpc>
                        <a:spcBef>
                          <a:spcPts val="600"/>
                        </a:spcBef>
                        <a:spcAft>
                          <a:spcPts val="0"/>
                        </a:spcAft>
                        <a:buFont typeface="Wingdings" panose="05000000000000000000" pitchFamily="2" charset="2"/>
                        <a:buNone/>
                      </a:pPr>
                      <a:endParaRPr lang="en-US" sz="2000" b="0" dirty="0">
                        <a:solidFill>
                          <a:schemeClr val="tx1"/>
                        </a:solidFill>
                        <a:effectLst/>
                        <a:latin typeface="Calibri"/>
                        <a:ea typeface="Calibri"/>
                        <a:cs typeface="Times New Roman"/>
                      </a:endParaRPr>
                    </a:p>
                  </a:txBody>
                  <a:tcPr marL="0" marR="0" marT="0" marB="0" anchor="ctr">
                    <a:solidFill>
                      <a:srgbClr val="4F81BD"/>
                    </a:solidFill>
                  </a:tcPr>
                </a:tc>
                <a:tc>
                  <a:txBody>
                    <a:bodyPr/>
                    <a:lstStyle/>
                    <a:p>
                      <a:pPr marL="44450" marR="0" algn="ctr">
                        <a:lnSpc>
                          <a:spcPct val="100000"/>
                        </a:lnSpc>
                        <a:spcBef>
                          <a:spcPts val="600"/>
                        </a:spcBef>
                        <a:spcAft>
                          <a:spcPts val="0"/>
                        </a:spcAft>
                      </a:pPr>
                      <a:r>
                        <a:rPr lang="en-US" sz="2000" b="1" kern="1200" dirty="0">
                          <a:solidFill>
                            <a:schemeClr val="lt1"/>
                          </a:solidFill>
                          <a:effectLst/>
                          <a:latin typeface="+mn-lt"/>
                          <a:ea typeface="+mn-ea"/>
                          <a:cs typeface="+mn-cs"/>
                        </a:rPr>
                        <a:t>Medigap Policies</a:t>
                      </a:r>
                    </a:p>
                  </a:txBody>
                  <a:tcPr marL="0" marR="0" marT="0" marB="0" anchor="ctr">
                    <a:solidFill>
                      <a:srgbClr val="4F81BD"/>
                    </a:solidFill>
                  </a:tcPr>
                </a:tc>
                <a:tc>
                  <a:txBody>
                    <a:bodyPr/>
                    <a:lstStyle/>
                    <a:p>
                      <a:pPr marL="44450" marR="0" algn="ctr" defTabSz="914400" rtl="0" eaLnBrk="1" latinLnBrk="0" hangingPunct="1">
                        <a:lnSpc>
                          <a:spcPct val="100000"/>
                        </a:lnSpc>
                        <a:spcBef>
                          <a:spcPts val="600"/>
                        </a:spcBef>
                        <a:spcAft>
                          <a:spcPts val="0"/>
                        </a:spcAft>
                      </a:pPr>
                      <a:r>
                        <a:rPr lang="en-US" sz="2000" b="1" kern="1200" dirty="0">
                          <a:solidFill>
                            <a:schemeClr val="lt1"/>
                          </a:solidFill>
                          <a:effectLst/>
                          <a:latin typeface="+mn-lt"/>
                          <a:ea typeface="+mn-ea"/>
                          <a:cs typeface="+mn-cs"/>
                        </a:rPr>
                        <a:t>MA Plans</a:t>
                      </a:r>
                    </a:p>
                  </a:txBody>
                  <a:tcPr marL="0" marR="0" marT="0" marB="0" anchor="ctr">
                    <a:solidFill>
                      <a:srgbClr val="4F81BD"/>
                    </a:solidFill>
                  </a:tcPr>
                </a:tc>
                <a:extLst>
                  <a:ext uri="{0D108BD9-81ED-4DB2-BD59-A6C34878D82A}">
                    <a16:rowId xmlns:a16="http://schemas.microsoft.com/office/drawing/2014/main" val="10000"/>
                  </a:ext>
                </a:extLst>
              </a:tr>
              <a:tr h="413212">
                <a:tc>
                  <a:txBody>
                    <a:bodyPr/>
                    <a:lstStyle/>
                    <a:p>
                      <a:pPr marL="91440" marR="0" indent="0">
                        <a:lnSpc>
                          <a:spcPct val="100000"/>
                        </a:lnSpc>
                        <a:spcBef>
                          <a:spcPts val="600"/>
                        </a:spcBef>
                        <a:spcAft>
                          <a:spcPts val="0"/>
                        </a:spcAft>
                        <a:buFont typeface="Wingdings" panose="05000000000000000000" pitchFamily="2" charset="2"/>
                        <a:buNone/>
                      </a:pPr>
                      <a:r>
                        <a:rPr lang="en-US" sz="2000" b="1" kern="1200" dirty="0">
                          <a:solidFill>
                            <a:schemeClr val="tx1"/>
                          </a:solidFill>
                          <a:effectLst/>
                          <a:latin typeface="+mn-lt"/>
                          <a:ea typeface="+mn-ea"/>
                          <a:cs typeface="+mn-cs"/>
                        </a:rPr>
                        <a:t>Offered by</a:t>
                      </a:r>
                      <a:endParaRPr lang="en-US" sz="2000" b="0" dirty="0">
                        <a:solidFill>
                          <a:schemeClr val="tx1"/>
                        </a:solidFill>
                        <a:effectLst/>
                        <a:latin typeface="Calibri"/>
                        <a:ea typeface="Calibri"/>
                        <a:cs typeface="Times New Roman"/>
                      </a:endParaRPr>
                    </a:p>
                  </a:txBody>
                  <a:tcPr marL="0" marR="0" marT="0" marB="0">
                    <a:solidFill>
                      <a:srgbClr val="D0D8E8"/>
                    </a:solidFill>
                  </a:tcPr>
                </a:tc>
                <a:tc>
                  <a:txBody>
                    <a:bodyPr/>
                    <a:lstStyle/>
                    <a:p>
                      <a:pPr marL="44450" marR="0">
                        <a:lnSpc>
                          <a:spcPct val="100000"/>
                        </a:lnSpc>
                        <a:spcBef>
                          <a:spcPts val="600"/>
                        </a:spcBef>
                        <a:spcAft>
                          <a:spcPts val="0"/>
                        </a:spcAft>
                      </a:pPr>
                      <a:r>
                        <a:rPr lang="en-US" sz="2000" kern="1200" dirty="0">
                          <a:solidFill>
                            <a:schemeClr val="dk1"/>
                          </a:solidFill>
                          <a:effectLst/>
                          <a:latin typeface="+mn-lt"/>
                          <a:ea typeface="+mn-ea"/>
                          <a:cs typeface="+mn-cs"/>
                        </a:rPr>
                        <a:t>Private companies</a:t>
                      </a:r>
                      <a:endParaRPr lang="en-US" sz="2000" b="0" dirty="0">
                        <a:solidFill>
                          <a:schemeClr val="tx1"/>
                        </a:solidFill>
                        <a:effectLst/>
                        <a:latin typeface="Calibri"/>
                        <a:ea typeface="Calibri"/>
                        <a:cs typeface="Times New Roman"/>
                      </a:endParaRPr>
                    </a:p>
                  </a:txBody>
                  <a:tcPr marL="0" marR="0" marT="0" marB="0">
                    <a:solidFill>
                      <a:srgbClr val="D0D8E8"/>
                    </a:solidFill>
                  </a:tcPr>
                </a:tc>
                <a:tc>
                  <a:txBody>
                    <a:bodyPr/>
                    <a:lstStyle/>
                    <a:p>
                      <a:pPr marL="44450" marR="0" algn="l" defTabSz="914400" rtl="0" eaLnBrk="1" latinLnBrk="0" hangingPunct="1">
                        <a:lnSpc>
                          <a:spcPct val="100000"/>
                        </a:lnSpc>
                        <a:spcBef>
                          <a:spcPts val="600"/>
                        </a:spcBef>
                        <a:spcAft>
                          <a:spcPts val="0"/>
                        </a:spcAft>
                      </a:pPr>
                      <a:r>
                        <a:rPr lang="en-US" sz="2000" b="0" kern="1200" dirty="0">
                          <a:solidFill>
                            <a:schemeClr val="dk1"/>
                          </a:solidFill>
                          <a:effectLst/>
                          <a:latin typeface="+mn-lt"/>
                          <a:ea typeface="+mn-ea"/>
                          <a:cs typeface="+mn-cs"/>
                        </a:rPr>
                        <a:t>Private companies</a:t>
                      </a:r>
                    </a:p>
                  </a:txBody>
                  <a:tcPr marL="0" marR="0" marT="0" marB="0">
                    <a:solidFill>
                      <a:srgbClr val="D0D8E8"/>
                    </a:solidFill>
                  </a:tcPr>
                </a:tc>
                <a:extLst>
                  <a:ext uri="{0D108BD9-81ED-4DB2-BD59-A6C34878D82A}">
                    <a16:rowId xmlns:a16="http://schemas.microsoft.com/office/drawing/2014/main" val="10001"/>
                  </a:ext>
                </a:extLst>
              </a:tr>
              <a:tr h="666245">
                <a:tc>
                  <a:txBody>
                    <a:bodyPr/>
                    <a:lstStyle/>
                    <a:p>
                      <a:pPr marL="91440" marR="0" indent="0" algn="l" defTabSz="914400" rtl="0" eaLnBrk="1" latinLnBrk="0" hangingPunct="1">
                        <a:lnSpc>
                          <a:spcPct val="100000"/>
                        </a:lnSpc>
                        <a:spcBef>
                          <a:spcPts val="600"/>
                        </a:spcBef>
                        <a:spcAft>
                          <a:spcPts val="0"/>
                        </a:spcAft>
                        <a:buFont typeface="Wingdings" panose="05000000000000000000" pitchFamily="2" charset="2"/>
                        <a:buNone/>
                      </a:pPr>
                      <a:r>
                        <a:rPr lang="en-US" sz="2000" b="1" kern="1200" dirty="0">
                          <a:solidFill>
                            <a:schemeClr val="tx1"/>
                          </a:solidFill>
                          <a:effectLst/>
                          <a:latin typeface="+mn-lt"/>
                          <a:ea typeface="+mn-ea"/>
                          <a:cs typeface="+mn-cs"/>
                        </a:rPr>
                        <a:t>Government oversight </a:t>
                      </a:r>
                    </a:p>
                  </a:txBody>
                  <a:tcPr marL="0" marR="0" marT="0" marB="0">
                    <a:solidFill>
                      <a:srgbClr val="E9EDF4"/>
                    </a:solidFill>
                  </a:tcPr>
                </a:tc>
                <a:tc>
                  <a:txBody>
                    <a:bodyPr/>
                    <a:lstStyle/>
                    <a:p>
                      <a:pPr marL="44450" marR="0" indent="0" algn="l" defTabSz="914400" rtl="0" eaLnBrk="1" fontAlgn="auto" latinLnBrk="0" hangingPunct="1">
                        <a:lnSpc>
                          <a:spcPct val="100000"/>
                        </a:lnSpc>
                        <a:spcBef>
                          <a:spcPts val="600"/>
                        </a:spcBef>
                        <a:spcAft>
                          <a:spcPts val="0"/>
                        </a:spcAft>
                        <a:buClrTx/>
                        <a:buSzTx/>
                        <a:buFontTx/>
                        <a:buNone/>
                        <a:tabLst/>
                        <a:defRPr/>
                      </a:pPr>
                      <a:r>
                        <a:rPr lang="en-US" sz="2000" b="0" i="0" u="none" strike="noStrike" kern="1200" baseline="0" dirty="0">
                          <a:solidFill>
                            <a:schemeClr val="dk1"/>
                          </a:solidFill>
                          <a:latin typeface="+mn-lt"/>
                          <a:ea typeface="+mn-ea"/>
                          <a:cs typeface="+mn-cs"/>
                        </a:rPr>
                        <a:t>State, but must also follow federal laws</a:t>
                      </a:r>
                      <a:endParaRPr lang="en-US" sz="2000" b="0" kern="1200" spc="-15" dirty="0">
                        <a:solidFill>
                          <a:schemeClr val="tx1"/>
                        </a:solidFill>
                        <a:effectLst/>
                        <a:latin typeface="+mn-lt"/>
                        <a:ea typeface="+mn-ea"/>
                        <a:cs typeface="+mn-cs"/>
                      </a:endParaRPr>
                    </a:p>
                  </a:txBody>
                  <a:tcPr marL="0" marR="0" marT="0" marB="0">
                    <a:solidFill>
                      <a:srgbClr val="E9EDF4"/>
                    </a:solidFill>
                  </a:tcPr>
                </a:tc>
                <a:tc>
                  <a:txBody>
                    <a:bodyPr/>
                    <a:lstStyle/>
                    <a:p>
                      <a:pPr marL="44450" marR="0" indent="0" algn="l" defTabSz="914400" rtl="0" eaLnBrk="1" fontAlgn="auto" latinLnBrk="0" hangingPunct="1">
                        <a:lnSpc>
                          <a:spcPct val="100000"/>
                        </a:lnSpc>
                        <a:spcBef>
                          <a:spcPts val="600"/>
                        </a:spcBef>
                        <a:spcAft>
                          <a:spcPts val="0"/>
                        </a:spcAft>
                        <a:buClrTx/>
                        <a:buSzTx/>
                        <a:buFontTx/>
                        <a:buNone/>
                        <a:tabLst/>
                        <a:defRPr/>
                      </a:pPr>
                      <a:r>
                        <a:rPr lang="en-US" sz="2000" b="0" kern="1200" dirty="0">
                          <a:solidFill>
                            <a:schemeClr val="dk1"/>
                          </a:solidFill>
                          <a:effectLst/>
                          <a:latin typeface="+mn-lt"/>
                          <a:ea typeface="+mn-ea"/>
                          <a:cs typeface="+mn-cs"/>
                        </a:rPr>
                        <a:t>Federal (</a:t>
                      </a:r>
                      <a:r>
                        <a:rPr lang="en-US" sz="2000" b="0" kern="1200" dirty="0">
                          <a:solidFill>
                            <a:schemeClr val="tx1"/>
                          </a:solidFill>
                          <a:effectLst/>
                          <a:latin typeface="+mn-lt"/>
                          <a:ea typeface="Calibri"/>
                          <a:cs typeface="Times New Roman"/>
                        </a:rPr>
                        <a:t>plans must be approved by Medicare)</a:t>
                      </a:r>
                      <a:endParaRPr lang="en-US" sz="2000" b="0" kern="1200" dirty="0">
                        <a:solidFill>
                          <a:schemeClr val="dk1"/>
                        </a:solidFill>
                        <a:effectLst/>
                        <a:latin typeface="+mn-lt"/>
                        <a:ea typeface="+mn-ea"/>
                        <a:cs typeface="+mn-cs"/>
                      </a:endParaRPr>
                    </a:p>
                  </a:txBody>
                  <a:tcPr marL="0" marR="0" marT="0" marB="0">
                    <a:solidFill>
                      <a:srgbClr val="E9EDF4"/>
                    </a:solidFill>
                  </a:tcPr>
                </a:tc>
                <a:extLst>
                  <a:ext uri="{0D108BD9-81ED-4DB2-BD59-A6C34878D82A}">
                    <a16:rowId xmlns:a16="http://schemas.microsoft.com/office/drawing/2014/main" val="10002"/>
                  </a:ext>
                </a:extLst>
              </a:tr>
              <a:tr h="374288">
                <a:tc>
                  <a:txBody>
                    <a:bodyPr/>
                    <a:lstStyle/>
                    <a:p>
                      <a:pPr marL="91440" marR="0" indent="0" algn="l" defTabSz="914400" rtl="0" eaLnBrk="1" latinLnBrk="0" hangingPunct="1">
                        <a:lnSpc>
                          <a:spcPct val="100000"/>
                        </a:lnSpc>
                        <a:spcBef>
                          <a:spcPts val="600"/>
                        </a:spcBef>
                        <a:spcAft>
                          <a:spcPts val="0"/>
                        </a:spcAft>
                        <a:buFont typeface="Wingdings" panose="05000000000000000000" pitchFamily="2" charset="2"/>
                        <a:buNone/>
                      </a:pPr>
                      <a:r>
                        <a:rPr lang="en-US" sz="2000" b="1" kern="1200" dirty="0">
                          <a:solidFill>
                            <a:schemeClr val="tx1"/>
                          </a:solidFill>
                          <a:effectLst/>
                          <a:latin typeface="+mn-lt"/>
                          <a:ea typeface="+mn-ea"/>
                          <a:cs typeface="+mn-cs"/>
                        </a:rPr>
                        <a:t>Works with</a:t>
                      </a:r>
                    </a:p>
                  </a:txBody>
                  <a:tcPr marL="0" marR="0" marT="0" marB="0">
                    <a:solidFill>
                      <a:srgbClr val="D0D8E8"/>
                    </a:solidFill>
                  </a:tcPr>
                </a:tc>
                <a:tc>
                  <a:txBody>
                    <a:bodyPr/>
                    <a:lstStyle/>
                    <a:p>
                      <a:pPr marL="44450" marR="0">
                        <a:lnSpc>
                          <a:spcPct val="100000"/>
                        </a:lnSpc>
                        <a:spcBef>
                          <a:spcPts val="600"/>
                        </a:spcBef>
                        <a:spcAft>
                          <a:spcPts val="0"/>
                        </a:spcAft>
                      </a:pPr>
                      <a:r>
                        <a:rPr lang="en-US" sz="2000" kern="1200" dirty="0">
                          <a:solidFill>
                            <a:schemeClr val="dk1"/>
                          </a:solidFill>
                          <a:effectLst/>
                          <a:latin typeface="+mn-lt"/>
                          <a:ea typeface="+mn-ea"/>
                          <a:cs typeface="+mn-cs"/>
                        </a:rPr>
                        <a:t>Original Medicare</a:t>
                      </a:r>
                    </a:p>
                  </a:txBody>
                  <a:tcPr marL="0" marR="0" marT="0" marB="0">
                    <a:solidFill>
                      <a:srgbClr val="D0D8E8"/>
                    </a:solidFill>
                  </a:tcPr>
                </a:tc>
                <a:tc>
                  <a:txBody>
                    <a:bodyPr/>
                    <a:lstStyle/>
                    <a:p>
                      <a:pPr marL="44450" marR="0">
                        <a:lnSpc>
                          <a:spcPct val="100000"/>
                        </a:lnSpc>
                        <a:spcBef>
                          <a:spcPts val="600"/>
                        </a:spcBef>
                        <a:spcAft>
                          <a:spcPts val="0"/>
                        </a:spcAft>
                      </a:pPr>
                      <a:r>
                        <a:rPr lang="en-US" sz="2000" b="0" kern="1200" dirty="0">
                          <a:solidFill>
                            <a:schemeClr val="tx1"/>
                          </a:solidFill>
                          <a:effectLst/>
                          <a:latin typeface="+mn-lt"/>
                          <a:ea typeface="+mn-ea"/>
                          <a:cs typeface="+mn-cs"/>
                        </a:rPr>
                        <a:t>N/A</a:t>
                      </a:r>
                    </a:p>
                  </a:txBody>
                  <a:tcPr marL="0" marR="0" marT="0" marB="0">
                    <a:solidFill>
                      <a:srgbClr val="D0D8E8"/>
                    </a:solidFill>
                  </a:tcPr>
                </a:tc>
                <a:extLst>
                  <a:ext uri="{0D108BD9-81ED-4DB2-BD59-A6C34878D82A}">
                    <a16:rowId xmlns:a16="http://schemas.microsoft.com/office/drawing/2014/main" val="10003"/>
                  </a:ext>
                </a:extLst>
              </a:tr>
              <a:tr h="1806325">
                <a:tc>
                  <a:txBody>
                    <a:bodyPr/>
                    <a:lstStyle/>
                    <a:p>
                      <a:pPr marL="91440" marR="0" indent="0" algn="l" defTabSz="914400" rtl="0" eaLnBrk="1" latinLnBrk="0" hangingPunct="1">
                        <a:lnSpc>
                          <a:spcPct val="100000"/>
                        </a:lnSpc>
                        <a:spcBef>
                          <a:spcPts val="600"/>
                        </a:spcBef>
                        <a:spcAft>
                          <a:spcPts val="0"/>
                        </a:spcAft>
                        <a:buFont typeface="Wingdings" panose="05000000000000000000" pitchFamily="2" charset="2"/>
                        <a:buNone/>
                      </a:pPr>
                      <a:r>
                        <a:rPr lang="en-US" sz="2000" b="1" kern="1200" dirty="0">
                          <a:solidFill>
                            <a:schemeClr val="tx1"/>
                          </a:solidFill>
                          <a:effectLst/>
                          <a:latin typeface="+mn-lt"/>
                          <a:ea typeface="+mn-ea"/>
                          <a:cs typeface="+mn-cs"/>
                        </a:rPr>
                        <a:t>Covers</a:t>
                      </a:r>
                    </a:p>
                  </a:txBody>
                  <a:tcPr marL="0" marR="0" marT="0" marB="0">
                    <a:solidFill>
                      <a:srgbClr val="E9EDF4"/>
                    </a:solidFill>
                  </a:tcPr>
                </a:tc>
                <a:tc>
                  <a:txBody>
                    <a:bodyPr/>
                    <a:lstStyle/>
                    <a:p>
                      <a:pPr marL="44450" marR="0">
                        <a:lnSpc>
                          <a:spcPct val="100000"/>
                        </a:lnSpc>
                        <a:spcBef>
                          <a:spcPts val="600"/>
                        </a:spcBef>
                        <a:spcAft>
                          <a:spcPts val="0"/>
                        </a:spcAft>
                      </a:pPr>
                      <a:r>
                        <a:rPr lang="en-US" sz="2000" kern="1200" dirty="0">
                          <a:solidFill>
                            <a:schemeClr val="dk1"/>
                          </a:solidFill>
                          <a:effectLst/>
                          <a:latin typeface="+mn-lt"/>
                          <a:ea typeface="+mn-ea"/>
                          <a:cs typeface="+mn-cs"/>
                        </a:rPr>
                        <a:t>Gaps in Original Medicare coverage, like deductibles, coinsurance, and copayments</a:t>
                      </a:r>
                      <a:r>
                        <a:rPr lang="en-US" sz="2000" kern="1200" baseline="0" dirty="0">
                          <a:solidFill>
                            <a:schemeClr val="dk1"/>
                          </a:solidFill>
                          <a:effectLst/>
                          <a:latin typeface="+mn-lt"/>
                          <a:ea typeface="+mn-ea"/>
                          <a:cs typeface="+mn-cs"/>
                        </a:rPr>
                        <a:t> for Medicare-covered services.</a:t>
                      </a:r>
                      <a:endParaRPr lang="en-US" sz="2000" kern="1200" dirty="0">
                        <a:solidFill>
                          <a:schemeClr val="dk1"/>
                        </a:solidFill>
                        <a:effectLst/>
                        <a:latin typeface="+mn-lt"/>
                        <a:ea typeface="+mn-ea"/>
                        <a:cs typeface="+mn-cs"/>
                      </a:endParaRPr>
                    </a:p>
                  </a:txBody>
                  <a:tcPr marL="0" marR="0" marT="0" marB="0">
                    <a:solidFill>
                      <a:srgbClr val="E9EDF4"/>
                    </a:solidFill>
                  </a:tcPr>
                </a:tc>
                <a:tc>
                  <a:txBody>
                    <a:bodyPr/>
                    <a:lstStyle/>
                    <a:p>
                      <a:pPr marL="44450" marR="0">
                        <a:lnSpc>
                          <a:spcPct val="100000"/>
                        </a:lnSpc>
                        <a:spcBef>
                          <a:spcPts val="600"/>
                        </a:spcBef>
                        <a:spcAft>
                          <a:spcPts val="0"/>
                        </a:spcAft>
                      </a:pPr>
                      <a:r>
                        <a:rPr lang="en-US" sz="2000" b="0" kern="1200" dirty="0">
                          <a:solidFill>
                            <a:schemeClr val="tx1"/>
                          </a:solidFill>
                          <a:effectLst/>
                          <a:latin typeface="+mn-lt"/>
                          <a:ea typeface="+mn-ea"/>
                          <a:cs typeface="+mn-cs"/>
                        </a:rPr>
                        <a:t>All Part A and Part B covered services and supplies. May also cover things not covered by Original Medicare, like vision and dental coverage. Most MA Plans include Medicare prescription drug coverage.</a:t>
                      </a:r>
                      <a:endParaRPr lang="en-US" sz="2000" b="0" kern="1200" spc="-15" dirty="0">
                        <a:solidFill>
                          <a:schemeClr val="tx1"/>
                        </a:solidFill>
                        <a:effectLst/>
                        <a:latin typeface="+mn-lt"/>
                        <a:ea typeface="+mn-ea"/>
                        <a:cs typeface="+mn-cs"/>
                      </a:endParaRPr>
                    </a:p>
                  </a:txBody>
                  <a:tcPr marL="0" marR="0" marT="0" marB="0">
                    <a:solidFill>
                      <a:srgbClr val="E9EDF4"/>
                    </a:solidFill>
                  </a:tcPr>
                </a:tc>
                <a:extLst>
                  <a:ext uri="{0D108BD9-81ED-4DB2-BD59-A6C34878D82A}">
                    <a16:rowId xmlns:a16="http://schemas.microsoft.com/office/drawing/2014/main" val="10004"/>
                  </a:ext>
                </a:extLst>
              </a:tr>
              <a:tr h="350333">
                <a:tc>
                  <a:txBody>
                    <a:bodyPr/>
                    <a:lstStyle/>
                    <a:p>
                      <a:pPr marL="91440" marR="0" indent="0" algn="l" defTabSz="914400" rtl="0" eaLnBrk="1" latinLnBrk="0" hangingPunct="1">
                        <a:lnSpc>
                          <a:spcPct val="100000"/>
                        </a:lnSpc>
                        <a:spcBef>
                          <a:spcPts val="600"/>
                        </a:spcBef>
                        <a:spcAft>
                          <a:spcPts val="0"/>
                        </a:spcAft>
                        <a:buFont typeface="Wingdings" panose="05000000000000000000" pitchFamily="2" charset="2"/>
                        <a:buNone/>
                      </a:pPr>
                      <a:r>
                        <a:rPr lang="en-US" sz="2000" b="1" kern="1200" dirty="0">
                          <a:solidFill>
                            <a:schemeClr val="tx1"/>
                          </a:solidFill>
                          <a:effectLst/>
                          <a:latin typeface="+mn-lt"/>
                          <a:ea typeface="+mn-ea"/>
                          <a:cs typeface="+mn-cs"/>
                        </a:rPr>
                        <a:t>You must have</a:t>
                      </a:r>
                    </a:p>
                  </a:txBody>
                  <a:tcPr marL="0" marR="0" marT="0" marB="0">
                    <a:lnB w="6350" cap="flat" cmpd="sng" algn="ctr">
                      <a:solidFill>
                        <a:schemeClr val="bg1"/>
                      </a:solidFill>
                      <a:prstDash val="solid"/>
                      <a:round/>
                      <a:headEnd type="none" w="med" len="med"/>
                      <a:tailEnd type="none" w="med" len="med"/>
                    </a:lnB>
                    <a:solidFill>
                      <a:srgbClr val="D0D8E8"/>
                    </a:solidFill>
                  </a:tcPr>
                </a:tc>
                <a:tc>
                  <a:txBody>
                    <a:bodyPr/>
                    <a:lstStyle/>
                    <a:p>
                      <a:pPr marL="44450" marR="0">
                        <a:lnSpc>
                          <a:spcPct val="100000"/>
                        </a:lnSpc>
                        <a:spcBef>
                          <a:spcPts val="600"/>
                        </a:spcBef>
                        <a:spcAft>
                          <a:spcPts val="0"/>
                        </a:spcAft>
                      </a:pPr>
                      <a:r>
                        <a:rPr lang="en-US" sz="2000" kern="1200" dirty="0">
                          <a:solidFill>
                            <a:schemeClr val="dk1"/>
                          </a:solidFill>
                          <a:effectLst/>
                          <a:latin typeface="+mn-lt"/>
                          <a:ea typeface="+mn-ea"/>
                          <a:cs typeface="+mn-cs"/>
                        </a:rPr>
                        <a:t>Part A and Part B</a:t>
                      </a:r>
                      <a:endParaRPr lang="en-US" sz="2000" b="0" kern="1200" spc="-15" dirty="0">
                        <a:solidFill>
                          <a:schemeClr val="tx1"/>
                        </a:solidFill>
                        <a:effectLst/>
                        <a:latin typeface="+mn-lt"/>
                        <a:ea typeface="+mn-ea"/>
                        <a:cs typeface="+mn-cs"/>
                      </a:endParaRPr>
                    </a:p>
                  </a:txBody>
                  <a:tcPr marL="0" marR="0" marT="0" marB="0">
                    <a:lnB w="6350" cap="flat" cmpd="sng" algn="ctr">
                      <a:solidFill>
                        <a:schemeClr val="bg1"/>
                      </a:solidFill>
                      <a:prstDash val="solid"/>
                      <a:round/>
                      <a:headEnd type="none" w="med" len="med"/>
                      <a:tailEnd type="none" w="med" len="med"/>
                    </a:lnB>
                    <a:solidFill>
                      <a:srgbClr val="D0D8E8"/>
                    </a:solidFill>
                  </a:tcPr>
                </a:tc>
                <a:tc>
                  <a:txBody>
                    <a:bodyPr/>
                    <a:lstStyle/>
                    <a:p>
                      <a:pPr marL="44450" marR="0" algn="l" defTabSz="914400" rtl="0" eaLnBrk="1" latinLnBrk="0" hangingPunct="1">
                        <a:lnSpc>
                          <a:spcPct val="100000"/>
                        </a:lnSpc>
                        <a:spcBef>
                          <a:spcPts val="600"/>
                        </a:spcBef>
                        <a:spcAft>
                          <a:spcPts val="0"/>
                        </a:spcAft>
                      </a:pPr>
                      <a:r>
                        <a:rPr lang="en-US" sz="2000" b="0" kern="1200" dirty="0">
                          <a:solidFill>
                            <a:schemeClr val="dk1"/>
                          </a:solidFill>
                          <a:effectLst/>
                          <a:latin typeface="+mn-lt"/>
                          <a:ea typeface="+mn-ea"/>
                          <a:cs typeface="+mn-cs"/>
                        </a:rPr>
                        <a:t>Part A and Part B</a:t>
                      </a:r>
                    </a:p>
                  </a:txBody>
                  <a:tcPr marL="0" marR="0" marT="0" marB="0">
                    <a:lnB w="6350" cap="flat" cmpd="sng" algn="ctr">
                      <a:solidFill>
                        <a:schemeClr val="bg1"/>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958941">
                <a:tc>
                  <a:txBody>
                    <a:bodyPr/>
                    <a:lstStyle/>
                    <a:p>
                      <a:pPr marL="91440" marR="0" indent="0" algn="l" defTabSz="914400" rtl="0" eaLnBrk="1" latinLnBrk="0" hangingPunct="1">
                        <a:lnSpc>
                          <a:spcPct val="100000"/>
                        </a:lnSpc>
                        <a:spcBef>
                          <a:spcPts val="600"/>
                        </a:spcBef>
                        <a:spcAft>
                          <a:spcPts val="0"/>
                        </a:spcAft>
                        <a:buFont typeface="Wingdings" panose="05000000000000000000" pitchFamily="2" charset="2"/>
                        <a:buNone/>
                      </a:pPr>
                      <a:r>
                        <a:rPr lang="en-US" sz="2000" b="1" kern="1200" dirty="0">
                          <a:solidFill>
                            <a:schemeClr val="tx1"/>
                          </a:solidFill>
                          <a:effectLst/>
                          <a:latin typeface="+mn-lt"/>
                          <a:ea typeface="+mn-ea"/>
                          <a:cs typeface="+mn-cs"/>
                        </a:rPr>
                        <a:t>Do you pay a premium</a:t>
                      </a:r>
                    </a:p>
                  </a:txBody>
                  <a:tcPr marL="0" marR="0" marT="0" marB="0">
                    <a:lnT w="6350" cap="flat" cmpd="sng" algn="ctr">
                      <a:solidFill>
                        <a:schemeClr val="bg1"/>
                      </a:solidFill>
                      <a:prstDash val="solid"/>
                      <a:round/>
                      <a:headEnd type="none" w="med" len="med"/>
                      <a:tailEnd type="none" w="med" len="med"/>
                    </a:lnT>
                    <a:solidFill>
                      <a:srgbClr val="E9EDF4"/>
                    </a:solidFill>
                  </a:tcPr>
                </a:tc>
                <a:tc>
                  <a:txBody>
                    <a:bodyPr/>
                    <a:lstStyle/>
                    <a:p>
                      <a:pPr marL="44450" marR="0" algn="l" defTabSz="914400" rtl="0" eaLnBrk="1" latinLnBrk="0" hangingPunct="1">
                        <a:lnSpc>
                          <a:spcPct val="100000"/>
                        </a:lnSpc>
                        <a:spcBef>
                          <a:spcPts val="600"/>
                        </a:spcBef>
                        <a:spcAft>
                          <a:spcPts val="0"/>
                        </a:spcAft>
                      </a:pPr>
                      <a:r>
                        <a:rPr lang="en-US" sz="2000" b="0" kern="1200" dirty="0">
                          <a:solidFill>
                            <a:schemeClr val="dk1"/>
                          </a:solidFill>
                          <a:effectLst/>
                          <a:latin typeface="+mn-lt"/>
                          <a:ea typeface="+mn-ea"/>
                          <a:cs typeface="+mn-cs"/>
                        </a:rPr>
                        <a:t>Yes. You pay a premium for the</a:t>
                      </a:r>
                      <a:r>
                        <a:rPr lang="en-US" sz="2000" b="0" kern="1200" dirty="0">
                          <a:solidFill>
                            <a:schemeClr val="lt1"/>
                          </a:solidFill>
                          <a:effectLst/>
                          <a:latin typeface="+mn-lt"/>
                          <a:ea typeface="+mn-ea"/>
                          <a:cs typeface="+mn-cs"/>
                        </a:rPr>
                        <a:t> </a:t>
                      </a:r>
                      <a:r>
                        <a:rPr lang="en-US" sz="2000" b="0" kern="1200" dirty="0">
                          <a:solidFill>
                            <a:schemeClr val="dk1"/>
                          </a:solidFill>
                          <a:effectLst/>
                          <a:latin typeface="+mn-lt"/>
                          <a:ea typeface="+mn-ea"/>
                          <a:cs typeface="+mn-cs"/>
                        </a:rPr>
                        <a:t>policy and you pay the Part B premium.</a:t>
                      </a:r>
                    </a:p>
                  </a:txBody>
                  <a:tcPr marL="0" marR="0" marT="0" marB="0">
                    <a:lnT w="6350" cap="flat" cmpd="sng" algn="ctr">
                      <a:solidFill>
                        <a:schemeClr val="bg1"/>
                      </a:solidFill>
                      <a:prstDash val="solid"/>
                      <a:round/>
                      <a:headEnd type="none" w="med" len="med"/>
                      <a:tailEnd type="none" w="med" len="med"/>
                    </a:lnT>
                    <a:solidFill>
                      <a:srgbClr val="E9EDF4"/>
                    </a:solidFill>
                  </a:tcPr>
                </a:tc>
                <a:tc>
                  <a:txBody>
                    <a:bodyPr/>
                    <a:lstStyle/>
                    <a:p>
                      <a:pPr marL="44450" marR="0" algn="l" defTabSz="914400" rtl="0" eaLnBrk="1" latinLnBrk="0" hangingPunct="1">
                        <a:lnSpc>
                          <a:spcPct val="100000"/>
                        </a:lnSpc>
                        <a:spcBef>
                          <a:spcPts val="600"/>
                        </a:spcBef>
                        <a:spcAft>
                          <a:spcPts val="0"/>
                        </a:spcAft>
                      </a:pPr>
                      <a:r>
                        <a:rPr lang="en-US" sz="2000" b="0" kern="1200" dirty="0">
                          <a:solidFill>
                            <a:schemeClr val="dk1"/>
                          </a:solidFill>
                          <a:effectLst/>
                          <a:latin typeface="+mn-lt"/>
                          <a:ea typeface="+mn-ea"/>
                          <a:cs typeface="+mn-cs"/>
                        </a:rPr>
                        <a:t>Yes. In most</a:t>
                      </a:r>
                      <a:r>
                        <a:rPr lang="en-US" sz="2000" b="0" kern="1200" baseline="0" dirty="0">
                          <a:solidFill>
                            <a:schemeClr val="dk1"/>
                          </a:solidFill>
                          <a:effectLst/>
                          <a:latin typeface="+mn-lt"/>
                          <a:ea typeface="+mn-ea"/>
                          <a:cs typeface="+mn-cs"/>
                        </a:rPr>
                        <a:t> cases, y</a:t>
                      </a:r>
                      <a:r>
                        <a:rPr lang="en-US" sz="2000" b="0" kern="1200" dirty="0">
                          <a:solidFill>
                            <a:schemeClr val="dk1"/>
                          </a:solidFill>
                          <a:effectLst/>
                          <a:latin typeface="+mn-lt"/>
                          <a:ea typeface="+mn-ea"/>
                          <a:cs typeface="+mn-cs"/>
                        </a:rPr>
                        <a:t>ou pay a premium for the plan and you pay the Part B premium.</a:t>
                      </a:r>
                    </a:p>
                  </a:txBody>
                  <a:tcPr marL="0" marR="0" marT="0" marB="0">
                    <a:lnT w="6350" cap="flat" cmpd="sng" algn="ctr">
                      <a:solidFill>
                        <a:schemeClr val="bg1"/>
                      </a:solidFill>
                      <a:prstDash val="solid"/>
                      <a:round/>
                      <a:headEnd type="none" w="med" len="med"/>
                      <a:tailEnd type="none" w="med" len="med"/>
                    </a:lnT>
                    <a:solidFill>
                      <a:srgbClr val="E9EDF4"/>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730767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a:t>Getting Started with Medicare</a:t>
            </a:r>
            <a:endParaRPr lang="en-US" dirty="0"/>
          </a:p>
        </p:txBody>
      </p:sp>
      <p:sp>
        <p:nvSpPr>
          <p:cNvPr id="4" name="Title 3"/>
          <p:cNvSpPr>
            <a:spLocks noGrp="1"/>
          </p:cNvSpPr>
          <p:nvPr>
            <p:ph type="title"/>
          </p:nvPr>
        </p:nvSpPr>
        <p:spPr/>
        <p:txBody>
          <a:bodyPr/>
          <a:lstStyle/>
          <a:p>
            <a:r>
              <a:rPr lang="en-US" dirty="0"/>
              <a:t>Other Health Plans—Medicare Cost Plans</a:t>
            </a:r>
          </a:p>
        </p:txBody>
      </p:sp>
      <p:sp>
        <p:nvSpPr>
          <p:cNvPr id="5" name="Content Placeholder 4"/>
          <p:cNvSpPr>
            <a:spLocks noGrp="1"/>
          </p:cNvSpPr>
          <p:nvPr>
            <p:ph idx="1"/>
          </p:nvPr>
        </p:nvSpPr>
        <p:spPr/>
        <p:txBody>
          <a:bodyPr>
            <a:normAutofit/>
          </a:bodyPr>
          <a:lstStyle/>
          <a:p>
            <a:pPr>
              <a:lnSpc>
                <a:spcPct val="100000"/>
              </a:lnSpc>
              <a:spcBef>
                <a:spcPts val="600"/>
              </a:spcBef>
            </a:pPr>
            <a:r>
              <a:rPr lang="en-US" dirty="0"/>
              <a:t>You can join even if you only have Part B</a:t>
            </a:r>
          </a:p>
          <a:p>
            <a:pPr>
              <a:lnSpc>
                <a:spcPct val="100000"/>
              </a:lnSpc>
              <a:spcBef>
                <a:spcPts val="600"/>
              </a:spcBef>
            </a:pPr>
            <a:r>
              <a:rPr lang="en-US" dirty="0"/>
              <a:t>If you have Part A and Part B and go to a non-network provider, your services are covered under Original Medicare </a:t>
            </a:r>
          </a:p>
          <a:p>
            <a:pPr lvl="1">
              <a:lnSpc>
                <a:spcPct val="100000"/>
              </a:lnSpc>
              <a:spcBef>
                <a:spcPts val="600"/>
              </a:spcBef>
            </a:pPr>
            <a:r>
              <a:rPr lang="en-US" dirty="0"/>
              <a:t>You’ll pay the Part A and Part B coinsurance and deductibles </a:t>
            </a:r>
          </a:p>
          <a:p>
            <a:pPr>
              <a:lnSpc>
                <a:spcPct val="100000"/>
              </a:lnSpc>
              <a:spcBef>
                <a:spcPts val="600"/>
              </a:spcBef>
            </a:pPr>
            <a:r>
              <a:rPr lang="en-US" dirty="0"/>
              <a:t>You can join anytime the plan accepts new members</a:t>
            </a:r>
          </a:p>
          <a:p>
            <a:pPr>
              <a:lnSpc>
                <a:spcPct val="100000"/>
              </a:lnSpc>
              <a:spcBef>
                <a:spcPts val="600"/>
              </a:spcBef>
            </a:pPr>
            <a:r>
              <a:rPr lang="en-US" dirty="0"/>
              <a:t>You can leave anytime and return to Original Medicare </a:t>
            </a:r>
          </a:p>
          <a:p>
            <a:pPr>
              <a:lnSpc>
                <a:spcPct val="100000"/>
              </a:lnSpc>
              <a:spcBef>
                <a:spcPts val="600"/>
              </a:spcBef>
            </a:pPr>
            <a:r>
              <a:rPr lang="en-US" dirty="0"/>
              <a:t>You can either get your Medicare prescription drug coverage from the Cost Plan (if offered) or you can join a Medicare Prescription Drug Plan. </a:t>
            </a:r>
          </a:p>
        </p:txBody>
      </p:sp>
    </p:spTree>
    <p:extLst>
      <p:ext uri="{BB962C8B-B14F-4D97-AF65-F5344CB8AC3E}">
        <p14:creationId xmlns:p14="http://schemas.microsoft.com/office/powerpoint/2010/main" val="14126578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a:t>Getting Started with Medicare</a:t>
            </a:r>
            <a:endParaRPr lang="en-US" dirty="0"/>
          </a:p>
        </p:txBody>
      </p:sp>
      <p:sp>
        <p:nvSpPr>
          <p:cNvPr id="4" name="Title 3"/>
          <p:cNvSpPr>
            <a:spLocks noGrp="1"/>
          </p:cNvSpPr>
          <p:nvPr>
            <p:ph type="title"/>
          </p:nvPr>
        </p:nvSpPr>
        <p:spPr/>
        <p:txBody>
          <a:bodyPr/>
          <a:lstStyle/>
          <a:p>
            <a:r>
              <a:rPr lang="en-US" dirty="0"/>
              <a:t>Other Health Plans—Programs of All-inclusive Care for the Elderly (PACE)</a:t>
            </a:r>
          </a:p>
        </p:txBody>
      </p:sp>
      <p:sp>
        <p:nvSpPr>
          <p:cNvPr id="5" name="Content Placeholder 4"/>
          <p:cNvSpPr>
            <a:spLocks noGrp="1"/>
          </p:cNvSpPr>
          <p:nvPr>
            <p:ph idx="1"/>
          </p:nvPr>
        </p:nvSpPr>
        <p:spPr>
          <a:xfrm>
            <a:off x="344906" y="1028700"/>
            <a:ext cx="11582399" cy="5327650"/>
          </a:xfrm>
        </p:spPr>
        <p:txBody>
          <a:bodyPr>
            <a:noAutofit/>
          </a:bodyPr>
          <a:lstStyle/>
          <a:p>
            <a:pPr>
              <a:lnSpc>
                <a:spcPct val="100000"/>
              </a:lnSpc>
              <a:spcBef>
                <a:spcPts val="600"/>
              </a:spcBef>
            </a:pPr>
            <a:r>
              <a:rPr lang="en-US" sz="2800" dirty="0"/>
              <a:t>To qualify, you must meet these conditions:</a:t>
            </a:r>
          </a:p>
          <a:p>
            <a:pPr lvl="1">
              <a:lnSpc>
                <a:spcPct val="100000"/>
              </a:lnSpc>
              <a:spcBef>
                <a:spcPts val="600"/>
              </a:spcBef>
            </a:pPr>
            <a:r>
              <a:rPr lang="en-US" sz="2400" dirty="0"/>
              <a:t>You’re 55 or older</a:t>
            </a:r>
          </a:p>
          <a:p>
            <a:pPr lvl="1">
              <a:lnSpc>
                <a:spcPct val="100000"/>
              </a:lnSpc>
              <a:spcBef>
                <a:spcPts val="600"/>
              </a:spcBef>
            </a:pPr>
            <a:r>
              <a:rPr lang="en-US" sz="2400" dirty="0"/>
              <a:t>You live in the service area of a PACE organization</a:t>
            </a:r>
          </a:p>
          <a:p>
            <a:pPr lvl="1">
              <a:lnSpc>
                <a:spcPct val="100000"/>
              </a:lnSpc>
              <a:spcBef>
                <a:spcPts val="600"/>
              </a:spcBef>
            </a:pPr>
            <a:r>
              <a:rPr lang="en-US" sz="2400" dirty="0"/>
              <a:t>You’re certified by your state as needing a nursing home-level of care</a:t>
            </a:r>
          </a:p>
          <a:p>
            <a:pPr lvl="1">
              <a:lnSpc>
                <a:spcPct val="100000"/>
              </a:lnSpc>
              <a:spcBef>
                <a:spcPts val="600"/>
              </a:spcBef>
            </a:pPr>
            <a:r>
              <a:rPr lang="en-US" sz="2400" dirty="0"/>
              <a:t>At the time you join, you’re able to live safely in the community with the help of PACE services</a:t>
            </a:r>
          </a:p>
          <a:p>
            <a:pPr>
              <a:lnSpc>
                <a:spcPct val="100000"/>
              </a:lnSpc>
              <a:spcBef>
                <a:spcPts val="600"/>
              </a:spcBef>
            </a:pPr>
            <a:r>
              <a:rPr lang="en-US" sz="2800" dirty="0"/>
              <a:t>Covers all Medicare- and Medicaid-covered care and services</a:t>
            </a:r>
          </a:p>
          <a:p>
            <a:pPr>
              <a:lnSpc>
                <a:spcPct val="100000"/>
              </a:lnSpc>
              <a:spcBef>
                <a:spcPts val="600"/>
              </a:spcBef>
            </a:pPr>
            <a:r>
              <a:rPr lang="en-US" sz="2800" dirty="0"/>
              <a:t>If you have Medicaid, you won’t have to pay a monthly premium for the long-term care portion of the benefit</a:t>
            </a:r>
          </a:p>
          <a:p>
            <a:pPr>
              <a:lnSpc>
                <a:spcPct val="100000"/>
              </a:lnSpc>
              <a:spcBef>
                <a:spcPts val="600"/>
              </a:spcBef>
            </a:pPr>
            <a:r>
              <a:rPr lang="en-US" sz="2800" dirty="0"/>
              <a:t>If you have Medicare, but not Medicaid, you’ll be charged a monthly premium to cover the long-term care portion of the benefit and a premium for Medicare Part D drugs</a:t>
            </a:r>
          </a:p>
        </p:txBody>
      </p:sp>
    </p:spTree>
    <p:extLst>
      <p:ext uri="{BB962C8B-B14F-4D97-AF65-F5344CB8AC3E}">
        <p14:creationId xmlns:p14="http://schemas.microsoft.com/office/powerpoint/2010/main" val="33117246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Check Your Knowledge</a:t>
            </a:r>
            <a:r>
              <a:rPr lang="en-US" dirty="0">
                <a:latin typeface="Calibri" panose="020F0502020204030204" pitchFamily="34" charset="0"/>
              </a:rPr>
              <a:t>—</a:t>
            </a:r>
            <a:r>
              <a:rPr lang="en-US" dirty="0"/>
              <a:t>Question 7</a:t>
            </a:r>
          </a:p>
        </p:txBody>
      </p:sp>
      <p:sp>
        <p:nvSpPr>
          <p:cNvPr id="5" name="Content Placeholder 4"/>
          <p:cNvSpPr>
            <a:spLocks noGrp="1"/>
          </p:cNvSpPr>
          <p:nvPr>
            <p:ph idx="1"/>
          </p:nvPr>
        </p:nvSpPr>
        <p:spPr/>
        <p:txBody>
          <a:bodyPr/>
          <a:lstStyle/>
          <a:p>
            <a:pPr marL="0" lvl="0" indent="0" defTabSz="685800">
              <a:lnSpc>
                <a:spcPct val="100000"/>
              </a:lnSpc>
              <a:spcBef>
                <a:spcPts val="600"/>
              </a:spcBef>
              <a:buNone/>
            </a:pPr>
            <a:r>
              <a:rPr lang="en-US" dirty="0"/>
              <a:t>Medicare Advantage (MA) Plans __________.</a:t>
            </a:r>
            <a:br>
              <a:rPr lang="en-US" dirty="0"/>
            </a:br>
            <a:endParaRPr lang="en-US" dirty="0"/>
          </a:p>
          <a:p>
            <a:pPr marL="514350" lvl="0" indent="-514350" defTabSz="685800">
              <a:lnSpc>
                <a:spcPct val="100000"/>
              </a:lnSpc>
              <a:spcBef>
                <a:spcPts val="600"/>
              </a:spcBef>
              <a:buFont typeface="+mj-lt"/>
              <a:buAutoNum type="alphaLcPeriod"/>
            </a:pPr>
            <a:r>
              <a:rPr lang="en-US" dirty="0"/>
              <a:t>Help pay for gaps in Original Medicare</a:t>
            </a:r>
          </a:p>
          <a:p>
            <a:pPr marL="514350" lvl="0" indent="-514350" defTabSz="685800">
              <a:lnSpc>
                <a:spcPct val="100000"/>
              </a:lnSpc>
              <a:spcBef>
                <a:spcPts val="600"/>
              </a:spcBef>
              <a:buFont typeface="+mj-lt"/>
              <a:buAutoNum type="alphaLcPeriod"/>
            </a:pPr>
            <a:r>
              <a:rPr lang="en-US" dirty="0"/>
              <a:t>Must keep the same providers all year</a:t>
            </a:r>
          </a:p>
          <a:p>
            <a:pPr marL="514350" lvl="0" indent="-514350" defTabSz="685800">
              <a:lnSpc>
                <a:spcPct val="100000"/>
              </a:lnSpc>
              <a:spcBef>
                <a:spcPts val="600"/>
              </a:spcBef>
              <a:buFont typeface="+mj-lt"/>
              <a:buAutoNum type="alphaLcPeriod"/>
            </a:pPr>
            <a:r>
              <a:rPr lang="en-US" dirty="0"/>
              <a:t>Are private plans approved by each state</a:t>
            </a:r>
          </a:p>
          <a:p>
            <a:pPr marL="514350" lvl="0" indent="-514350" defTabSz="685800">
              <a:lnSpc>
                <a:spcPct val="100000"/>
              </a:lnSpc>
              <a:spcBef>
                <a:spcPts val="600"/>
              </a:spcBef>
              <a:buFont typeface="+mj-lt"/>
              <a:buAutoNum type="alphaLcPeriod"/>
            </a:pPr>
            <a:r>
              <a:rPr lang="en-US" dirty="0"/>
              <a:t>Must cover all Part A- and Part B-covered services</a:t>
            </a:r>
          </a:p>
          <a:p>
            <a:pPr marL="230188" lvl="0" indent="-230188" defTabSz="685800">
              <a:lnSpc>
                <a:spcPct val="100000"/>
              </a:lnSpc>
              <a:spcBef>
                <a:spcPts val="600"/>
              </a:spcBef>
            </a:pPr>
            <a:endParaRPr lang="en-US" dirty="0"/>
          </a:p>
          <a:p>
            <a:pPr marL="0" lvl="0" indent="0">
              <a:buNone/>
            </a:pPr>
            <a:endParaRPr lang="en-US" dirty="0"/>
          </a:p>
          <a:p>
            <a:pPr marL="0" indent="0">
              <a:buNone/>
            </a:pPr>
            <a:endParaRPr lang="en-US" dirty="0"/>
          </a:p>
        </p:txBody>
      </p:sp>
      <p:sp>
        <p:nvSpPr>
          <p:cNvPr id="6" name="Rounded Rectangle 5" descr="Red box answer selection"/>
          <p:cNvSpPr/>
          <p:nvPr/>
        </p:nvSpPr>
        <p:spPr>
          <a:xfrm>
            <a:off x="1866142" y="3885295"/>
            <a:ext cx="9198098" cy="747666"/>
          </a:xfrm>
          <a:prstGeom prst="roundRect">
            <a:avLst/>
          </a:prstGeom>
          <a:noFill/>
          <a:ln w="317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78516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6</a:t>
            </a:r>
          </a:p>
        </p:txBody>
      </p:sp>
      <p:sp>
        <p:nvSpPr>
          <p:cNvPr id="3" name="Footer Placeholder 2"/>
          <p:cNvSpPr>
            <a:spLocks noGrp="1"/>
          </p:cNvSpPr>
          <p:nvPr>
            <p:ph type="ftr" sz="quarter" idx="11"/>
          </p:nvPr>
        </p:nvSpPr>
        <p:spPr/>
        <p:txBody>
          <a:bodyPr/>
          <a:lstStyle/>
          <a:p>
            <a:r>
              <a:rPr lang="en-US" dirty="0"/>
              <a:t>Getting Started with Medicare</a:t>
            </a:r>
          </a:p>
        </p:txBody>
      </p:sp>
      <p:sp>
        <p:nvSpPr>
          <p:cNvPr id="4" name="Date Placeholder 3"/>
          <p:cNvSpPr>
            <a:spLocks noGrp="1"/>
          </p:cNvSpPr>
          <p:nvPr>
            <p:ph type="dt" sz="half" idx="10"/>
          </p:nvPr>
        </p:nvSpPr>
        <p:spPr/>
        <p:txBody>
          <a:bodyPr/>
          <a:lstStyle/>
          <a:p>
            <a:r>
              <a:rPr lang="en-US"/>
              <a:t>November 2020</a:t>
            </a:r>
            <a:endParaRPr lang="en-US" dirty="0"/>
          </a:p>
        </p:txBody>
      </p:sp>
      <p:sp>
        <p:nvSpPr>
          <p:cNvPr id="5" name="Text Placeholder 4"/>
          <p:cNvSpPr>
            <a:spLocks noGrp="1"/>
          </p:cNvSpPr>
          <p:nvPr>
            <p:ph type="body" idx="1"/>
          </p:nvPr>
        </p:nvSpPr>
        <p:spPr/>
        <p:txBody>
          <a:bodyPr/>
          <a:lstStyle/>
          <a:p>
            <a:pPr>
              <a:lnSpc>
                <a:spcPct val="100000"/>
              </a:lnSpc>
              <a:spcBef>
                <a:spcPts val="600"/>
              </a:spcBef>
            </a:pPr>
            <a:r>
              <a:rPr lang="en-US" dirty="0"/>
              <a:t>Medicare and the marketplace</a:t>
            </a:r>
          </a:p>
        </p:txBody>
      </p:sp>
    </p:spTree>
    <p:extLst>
      <p:ext uri="{BB962C8B-B14F-4D97-AF65-F5344CB8AC3E}">
        <p14:creationId xmlns:p14="http://schemas.microsoft.com/office/powerpoint/2010/main" val="2569811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Your Medicare Options</a:t>
            </a:r>
          </a:p>
        </p:txBody>
      </p:sp>
      <p:grpSp>
        <p:nvGrpSpPr>
          <p:cNvPr id="13" name="Group 12" descr="Image of Your Medicare Options--Original Medicare and Medicare Advantage (also known as Part C)"/>
          <p:cNvGrpSpPr/>
          <p:nvPr/>
        </p:nvGrpSpPr>
        <p:grpSpPr>
          <a:xfrm>
            <a:off x="1004118" y="1008244"/>
            <a:ext cx="10917806" cy="5483504"/>
            <a:chOff x="1004118" y="1008244"/>
            <a:chExt cx="10917806" cy="5483504"/>
          </a:xfrm>
        </p:grpSpPr>
        <p:sp>
          <p:nvSpPr>
            <p:cNvPr id="8" name="TextBox 7"/>
            <p:cNvSpPr txBox="1"/>
            <p:nvPr/>
          </p:nvSpPr>
          <p:spPr>
            <a:xfrm>
              <a:off x="1004118" y="1025389"/>
              <a:ext cx="3805361" cy="3777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Original Medicare</a:t>
              </a:r>
            </a:p>
          </p:txBody>
        </p:sp>
        <p:sp>
          <p:nvSpPr>
            <p:cNvPr id="9" name="TextBox 8"/>
            <p:cNvSpPr txBox="1"/>
            <p:nvPr/>
          </p:nvSpPr>
          <p:spPr>
            <a:xfrm>
              <a:off x="7104167" y="1008244"/>
              <a:ext cx="4817757"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Medicare Advantage (also known as Part C)</a:t>
              </a:r>
            </a:p>
          </p:txBody>
        </p:sp>
        <p:cxnSp>
          <p:nvCxnSpPr>
            <p:cNvPr id="10" name="Straight Connector 9"/>
            <p:cNvCxnSpPr/>
            <p:nvPr/>
          </p:nvCxnSpPr>
          <p:spPr>
            <a:xfrm>
              <a:off x="5954843" y="1385974"/>
              <a:ext cx="0" cy="4424377"/>
            </a:xfrm>
            <a:prstGeom prst="line">
              <a:avLst/>
            </a:prstGeom>
            <a:noFill/>
            <a:ln w="38100" cap="flat" cmpd="sng" algn="ctr">
              <a:solidFill>
                <a:srgbClr val="5B9BD5"/>
              </a:solidFill>
              <a:prstDash val="solid"/>
              <a:miter lim="800000"/>
            </a:ln>
            <a:effectLst/>
          </p:spPr>
        </p:cxnSp>
        <p:pic>
          <p:nvPicPr>
            <p:cNvPr id="11" name="Picture 10" descr="Medicare Advantage options infographic"/>
            <p:cNvPicPr>
              <a:picLocks noChangeAspect="1"/>
            </p:cNvPicPr>
            <p:nvPr/>
          </p:nvPicPr>
          <p:blipFill rotWithShape="1">
            <a:blip r:embed="rId3"/>
            <a:srcRect b="1780"/>
            <a:stretch/>
          </p:blipFill>
          <p:spPr>
            <a:xfrm>
              <a:off x="7556866" y="1374063"/>
              <a:ext cx="3630747" cy="4663381"/>
            </a:xfrm>
            <a:prstGeom prst="rect">
              <a:avLst/>
            </a:prstGeom>
          </p:spPr>
        </p:pic>
        <p:sp>
          <p:nvSpPr>
            <p:cNvPr id="12" name="TextBox 11"/>
            <p:cNvSpPr txBox="1"/>
            <p:nvPr/>
          </p:nvSpPr>
          <p:spPr>
            <a:xfrm>
              <a:off x="1530425" y="6122416"/>
              <a:ext cx="888847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NOTE: </a:t>
              </a:r>
              <a:r>
                <a:rPr kumimoji="0" lang="en-US" sz="1800" b="0" i="0" u="none" strike="noStrike" kern="0" cap="none" spc="0" normalizeH="0" baseline="0" noProof="0" dirty="0">
                  <a:ln>
                    <a:noFill/>
                  </a:ln>
                  <a:solidFill>
                    <a:prstClr val="black"/>
                  </a:solidFill>
                  <a:effectLst/>
                  <a:uLnTx/>
                  <a:uFillTx/>
                </a:rPr>
                <a:t>Medicare Supplement Insurance (Medigap) policies only work with Original Medicare.</a:t>
              </a:r>
            </a:p>
          </p:txBody>
        </p:sp>
        <p:pic>
          <p:nvPicPr>
            <p:cNvPr id="5" name="Picture 4" descr="Original Medicare Options infographic"/>
            <p:cNvPicPr>
              <a:picLocks noChangeAspect="1"/>
            </p:cNvPicPr>
            <p:nvPr/>
          </p:nvPicPr>
          <p:blipFill rotWithShape="1">
            <a:blip r:embed="rId4"/>
            <a:srcRect l="684" t="2794" r="3249" b="2044"/>
            <a:stretch/>
          </p:blipFill>
          <p:spPr>
            <a:xfrm>
              <a:off x="1198014" y="1412675"/>
              <a:ext cx="3417567" cy="4754880"/>
            </a:xfrm>
            <a:prstGeom prst="rect">
              <a:avLst/>
            </a:prstGeom>
          </p:spPr>
        </p:pic>
      </p:gr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4525013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
        <p:nvSpPr>
          <p:cNvPr id="4" name="Title 3"/>
          <p:cNvSpPr>
            <a:spLocks noGrp="1"/>
          </p:cNvSpPr>
          <p:nvPr>
            <p:ph type="title"/>
          </p:nvPr>
        </p:nvSpPr>
        <p:spPr/>
        <p:txBody>
          <a:bodyPr/>
          <a:lstStyle/>
          <a:p>
            <a:r>
              <a:rPr lang="en-US" dirty="0"/>
              <a:t>Medicare and the Marketplace</a:t>
            </a:r>
          </a:p>
        </p:txBody>
      </p:sp>
      <p:sp>
        <p:nvSpPr>
          <p:cNvPr id="5" name="Content Placeholder 4"/>
          <p:cNvSpPr>
            <a:spLocks noGrp="1"/>
          </p:cNvSpPr>
          <p:nvPr>
            <p:ph idx="1"/>
          </p:nvPr>
        </p:nvSpPr>
        <p:spPr/>
        <p:txBody>
          <a:bodyPr/>
          <a:lstStyle/>
          <a:p>
            <a:pPr lvl="0" defTabSz="685800">
              <a:lnSpc>
                <a:spcPct val="100000"/>
              </a:lnSpc>
              <a:spcBef>
                <a:spcPts val="600"/>
              </a:spcBef>
            </a:pPr>
            <a:r>
              <a:rPr lang="en-US" dirty="0"/>
              <a:t>It’s against the law for someone who knows that you have Medicare to sell you a Marketplace plan</a:t>
            </a:r>
          </a:p>
          <a:p>
            <a:pPr marL="457200" lvl="1" indent="-231775" defTabSz="685800">
              <a:lnSpc>
                <a:spcPct val="100000"/>
              </a:lnSpc>
              <a:spcBef>
                <a:spcPts val="600"/>
              </a:spcBef>
            </a:pPr>
            <a:r>
              <a:rPr lang="en-US" dirty="0"/>
              <a:t>Even if you only have Part A or Part B </a:t>
            </a:r>
          </a:p>
          <a:p>
            <a:pPr marL="457200" lvl="1" indent="-231775" defTabSz="685800">
              <a:lnSpc>
                <a:spcPct val="100000"/>
              </a:lnSpc>
              <a:spcBef>
                <a:spcPts val="600"/>
              </a:spcBef>
            </a:pPr>
            <a:r>
              <a:rPr lang="en-US" dirty="0"/>
              <a:t>Except through the Small Business Health Options Program (SHOP) if you’re an active worker or a dependent of an active worker </a:t>
            </a:r>
          </a:p>
          <a:p>
            <a:pPr marL="685800" lvl="2" indent="-228600" defTabSz="685800">
              <a:lnSpc>
                <a:spcPct val="100000"/>
              </a:lnSpc>
              <a:spcBef>
                <a:spcPts val="600"/>
              </a:spcBef>
              <a:buSzPct val="50000"/>
              <a:buFont typeface="Wingdings" panose="05000000000000000000" pitchFamily="2" charset="2"/>
              <a:buChar char="q"/>
            </a:pPr>
            <a:r>
              <a:rPr lang="en-US" dirty="0"/>
              <a:t>The size of the employer determines who pays first </a:t>
            </a:r>
          </a:p>
          <a:p>
            <a:pPr marL="685800" lvl="2" indent="-228600" defTabSz="685800">
              <a:lnSpc>
                <a:spcPct val="100000"/>
              </a:lnSpc>
              <a:spcBef>
                <a:spcPts val="600"/>
              </a:spcBef>
              <a:buSzPct val="50000"/>
              <a:buFont typeface="Wingdings" panose="05000000000000000000" pitchFamily="2" charset="2"/>
              <a:buChar char="q"/>
            </a:pPr>
            <a:r>
              <a:rPr lang="en-US" dirty="0"/>
              <a:t>No late enrollment penalty if you enroll anytime you have SHOP coverage, or within 8 months of losing that coverage</a:t>
            </a:r>
          </a:p>
          <a:p>
            <a:pPr marL="228600" lvl="1" indent="-228600" defTabSz="685800">
              <a:lnSpc>
                <a:spcPct val="100000"/>
              </a:lnSpc>
              <a:spcBef>
                <a:spcPts val="600"/>
              </a:spcBef>
              <a:buFont typeface="Wingdings" panose="05000000000000000000" pitchFamily="2" charset="2"/>
              <a:buChar char="§"/>
            </a:pPr>
            <a:r>
              <a:rPr lang="en-US" sz="3200" dirty="0"/>
              <a:t>SHOP plans are available through issuers, agents, and brokers, not through </a:t>
            </a:r>
            <a:r>
              <a:rPr lang="en-US" sz="3200" dirty="0">
                <a:hlinkClick r:id="rId3"/>
              </a:rPr>
              <a:t>HealthCare.gov</a:t>
            </a:r>
            <a:r>
              <a:rPr lang="en-US" sz="3200" dirty="0"/>
              <a:t> </a:t>
            </a:r>
          </a:p>
        </p:txBody>
      </p:sp>
    </p:spTree>
    <p:extLst>
      <p:ext uri="{BB962C8B-B14F-4D97-AF65-F5344CB8AC3E}">
        <p14:creationId xmlns:p14="http://schemas.microsoft.com/office/powerpoint/2010/main" val="7959318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
        <p:nvSpPr>
          <p:cNvPr id="4" name="Title 3"/>
          <p:cNvSpPr>
            <a:spLocks noGrp="1"/>
          </p:cNvSpPr>
          <p:nvPr>
            <p:ph type="title"/>
          </p:nvPr>
        </p:nvSpPr>
        <p:spPr/>
        <p:txBody>
          <a:bodyPr/>
          <a:lstStyle/>
          <a:p>
            <a:r>
              <a:rPr lang="en-US" dirty="0"/>
              <a:t>Marketplace and Becoming Eligible for Medicare</a:t>
            </a:r>
          </a:p>
        </p:txBody>
      </p:sp>
      <p:sp>
        <p:nvSpPr>
          <p:cNvPr id="5" name="Content Placeholder 4"/>
          <p:cNvSpPr>
            <a:spLocks noGrp="1"/>
          </p:cNvSpPr>
          <p:nvPr>
            <p:ph idx="1"/>
          </p:nvPr>
        </p:nvSpPr>
        <p:spPr>
          <a:xfrm>
            <a:off x="609601" y="1182004"/>
            <a:ext cx="11053010" cy="5174346"/>
          </a:xfrm>
        </p:spPr>
        <p:txBody>
          <a:bodyPr>
            <a:noAutofit/>
          </a:bodyPr>
          <a:lstStyle/>
          <a:p>
            <a:pPr marL="230188" lvl="0" indent="-230188" defTabSz="685800">
              <a:lnSpc>
                <a:spcPct val="100000"/>
              </a:lnSpc>
              <a:spcBef>
                <a:spcPts val="600"/>
              </a:spcBef>
            </a:pPr>
            <a:r>
              <a:rPr lang="en-US" dirty="0"/>
              <a:t>You can keep a Marketplace plan after your Medicare coverage begins</a:t>
            </a:r>
          </a:p>
          <a:p>
            <a:pPr marL="682625" lvl="1" indent="-341313" defTabSz="685800">
              <a:lnSpc>
                <a:spcPct val="100000"/>
              </a:lnSpc>
              <a:spcBef>
                <a:spcPts val="600"/>
              </a:spcBef>
            </a:pPr>
            <a:r>
              <a:rPr lang="en-US" dirty="0"/>
              <a:t>Once your Part A coverage starts, you’ll no longer be eligible for any premium tax credits or other cost savings you may be getting for your Marketplace plan</a:t>
            </a:r>
          </a:p>
          <a:p>
            <a:pPr marL="1023938" lvl="1" indent="-341313" defTabSz="685800">
              <a:lnSpc>
                <a:spcPct val="100000"/>
              </a:lnSpc>
              <a:spcBef>
                <a:spcPts val="600"/>
              </a:spcBef>
              <a:buSzPct val="50000"/>
              <a:buFont typeface="Wingdings" panose="05000000000000000000" pitchFamily="2" charset="2"/>
              <a:buChar char="q"/>
            </a:pPr>
            <a:r>
              <a:rPr lang="en-US" sz="2400" dirty="0"/>
              <a:t>You’ll have to pay full price for the Marketplace plan</a:t>
            </a:r>
          </a:p>
          <a:p>
            <a:pPr marL="230188" lvl="0" indent="-230188" defTabSz="685800">
              <a:lnSpc>
                <a:spcPct val="100000"/>
              </a:lnSpc>
              <a:spcBef>
                <a:spcPts val="600"/>
              </a:spcBef>
            </a:pPr>
            <a:r>
              <a:rPr lang="en-US" dirty="0"/>
              <a:t>Sign up for Medicare during your Initial Enrollment Period (IEP)</a:t>
            </a:r>
          </a:p>
          <a:p>
            <a:pPr marL="682625" lvl="1" indent="-341313" defTabSz="685800">
              <a:lnSpc>
                <a:spcPct val="100000"/>
              </a:lnSpc>
              <a:spcBef>
                <a:spcPts val="600"/>
              </a:spcBef>
            </a:pPr>
            <a:r>
              <a:rPr lang="en-US" dirty="0"/>
              <a:t>Or, if you enroll later, you may have to pay a late enrollment penalty for as long as you have Medicare</a:t>
            </a:r>
          </a:p>
          <a:p>
            <a:pPr marL="682625" lvl="1" indent="-341313" defTabSz="685800">
              <a:lnSpc>
                <a:spcPct val="100000"/>
              </a:lnSpc>
              <a:spcBef>
                <a:spcPts val="600"/>
              </a:spcBef>
            </a:pPr>
            <a:r>
              <a:rPr lang="en-US" dirty="0"/>
              <a:t>Limited equitable relief until June 30, 2020, for Part B late enrollment penalty</a:t>
            </a:r>
          </a:p>
        </p:txBody>
      </p:sp>
    </p:spTree>
    <p:extLst>
      <p:ext uri="{BB962C8B-B14F-4D97-AF65-F5344CB8AC3E}">
        <p14:creationId xmlns:p14="http://schemas.microsoft.com/office/powerpoint/2010/main" val="36707000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
        <p:nvSpPr>
          <p:cNvPr id="4" name="Title 3"/>
          <p:cNvSpPr>
            <a:spLocks noGrp="1"/>
          </p:cNvSpPr>
          <p:nvPr>
            <p:ph type="title"/>
          </p:nvPr>
        </p:nvSpPr>
        <p:spPr/>
        <p:txBody>
          <a:bodyPr/>
          <a:lstStyle/>
          <a:p>
            <a:r>
              <a:rPr lang="en-US" dirty="0"/>
              <a:t>Medicare for People with Disabilities and the Marketplace</a:t>
            </a:r>
          </a:p>
        </p:txBody>
      </p:sp>
      <p:sp>
        <p:nvSpPr>
          <p:cNvPr id="5" name="Content Placeholder 4"/>
          <p:cNvSpPr>
            <a:spLocks noGrp="1"/>
          </p:cNvSpPr>
          <p:nvPr>
            <p:ph idx="1"/>
          </p:nvPr>
        </p:nvSpPr>
        <p:spPr/>
        <p:txBody>
          <a:bodyPr/>
          <a:lstStyle/>
          <a:p>
            <a:pPr marL="230188" lvl="0" indent="-230188" defTabSz="685800">
              <a:lnSpc>
                <a:spcPct val="100000"/>
              </a:lnSpc>
              <a:spcBef>
                <a:spcPts val="600"/>
              </a:spcBef>
            </a:pPr>
            <a:r>
              <a:rPr lang="en-US" dirty="0"/>
              <a:t>You may qualify for Medicare based on a disability</a:t>
            </a:r>
          </a:p>
          <a:p>
            <a:pPr marL="682625" lvl="1" indent="-341313" defTabSz="685800">
              <a:lnSpc>
                <a:spcPct val="100000"/>
              </a:lnSpc>
              <a:spcBef>
                <a:spcPts val="600"/>
              </a:spcBef>
            </a:pPr>
            <a:r>
              <a:rPr lang="en-US" dirty="0"/>
              <a:t>You must be getting Social Security Disability Insurance (SSDI) benefits for 24 months</a:t>
            </a:r>
          </a:p>
          <a:p>
            <a:pPr marL="1028700" lvl="2" defTabSz="685800">
              <a:lnSpc>
                <a:spcPct val="100000"/>
              </a:lnSpc>
              <a:spcBef>
                <a:spcPts val="600"/>
              </a:spcBef>
              <a:buSzPct val="50000"/>
              <a:buFont typeface="Wingdings" panose="05000000000000000000" pitchFamily="2" charset="2"/>
              <a:buChar char="q"/>
            </a:pPr>
            <a:r>
              <a:rPr lang="en-US" dirty="0"/>
              <a:t>On the 25</a:t>
            </a:r>
            <a:r>
              <a:rPr lang="en-US" baseline="30000" dirty="0"/>
              <a:t>th</a:t>
            </a:r>
            <a:r>
              <a:rPr lang="en-US" dirty="0"/>
              <a:t> month, you’re automatically enrolled in Part A and Part B </a:t>
            </a:r>
          </a:p>
          <a:p>
            <a:pPr marL="230188" lvl="0" indent="-230188" defTabSz="685800">
              <a:lnSpc>
                <a:spcPct val="100000"/>
              </a:lnSpc>
              <a:spcBef>
                <a:spcPts val="600"/>
              </a:spcBef>
            </a:pPr>
            <a:r>
              <a:rPr lang="en-US" dirty="0"/>
              <a:t>If you’re getting SSDI, you can get a Marketplace plan to cover you during your 24-month waiting period </a:t>
            </a:r>
          </a:p>
          <a:p>
            <a:pPr marL="682625" lvl="1" indent="-341313" defTabSz="685800">
              <a:lnSpc>
                <a:spcPct val="100000"/>
              </a:lnSpc>
              <a:spcBef>
                <a:spcPts val="600"/>
              </a:spcBef>
            </a:pPr>
            <a:r>
              <a:rPr lang="en-US" dirty="0"/>
              <a:t>You may qualify for premium tax credits and reduced cost sharing until your Medicare coverage starts </a:t>
            </a:r>
          </a:p>
        </p:txBody>
      </p:sp>
    </p:spTree>
    <p:extLst>
      <p:ext uri="{BB962C8B-B14F-4D97-AF65-F5344CB8AC3E}">
        <p14:creationId xmlns:p14="http://schemas.microsoft.com/office/powerpoint/2010/main" val="20269793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
        <p:nvSpPr>
          <p:cNvPr id="4" name="Title 3"/>
          <p:cNvSpPr>
            <a:spLocks noGrp="1"/>
          </p:cNvSpPr>
          <p:nvPr>
            <p:ph type="title"/>
          </p:nvPr>
        </p:nvSpPr>
        <p:spPr/>
        <p:txBody>
          <a:bodyPr/>
          <a:lstStyle/>
          <a:p>
            <a:r>
              <a:rPr lang="en-US" dirty="0"/>
              <a:t>Choosing Marketplace Coverage Instead of Medicare</a:t>
            </a:r>
          </a:p>
        </p:txBody>
      </p:sp>
      <p:sp>
        <p:nvSpPr>
          <p:cNvPr id="5" name="Content Placeholder 4"/>
          <p:cNvSpPr>
            <a:spLocks noGrp="1"/>
          </p:cNvSpPr>
          <p:nvPr>
            <p:ph idx="1"/>
          </p:nvPr>
        </p:nvSpPr>
        <p:spPr/>
        <p:txBody>
          <a:bodyPr/>
          <a:lstStyle/>
          <a:p>
            <a:pPr marL="0" lvl="0" indent="0">
              <a:lnSpc>
                <a:spcPct val="100000"/>
              </a:lnSpc>
              <a:spcBef>
                <a:spcPts val="600"/>
              </a:spcBef>
              <a:buNone/>
            </a:pPr>
            <a:r>
              <a:rPr lang="en-US" dirty="0"/>
              <a:t>You can choose Marketplace coverage instead of Medicare if you: </a:t>
            </a:r>
          </a:p>
          <a:p>
            <a:pPr marL="401638" lvl="0" indent="-284163">
              <a:lnSpc>
                <a:spcPct val="100000"/>
              </a:lnSpc>
              <a:spcBef>
                <a:spcPts val="600"/>
              </a:spcBef>
            </a:pPr>
            <a:r>
              <a:rPr lang="en-US" sz="2800" dirty="0"/>
              <a:t>Are paying a premium for Part A—you can drop your Part A and Part B coverage and get a Marketplace plan instead</a:t>
            </a:r>
          </a:p>
          <a:p>
            <a:pPr marL="401638" lvl="0" indent="-284163">
              <a:lnSpc>
                <a:spcPct val="100000"/>
              </a:lnSpc>
              <a:spcBef>
                <a:spcPts val="600"/>
              </a:spcBef>
            </a:pPr>
            <a:r>
              <a:rPr lang="en-US" sz="2800" dirty="0"/>
              <a:t>Only have Part B, and have to pay a premium for Part A—you can drop Part B and get a Marketplace plan instead </a:t>
            </a:r>
          </a:p>
          <a:p>
            <a:pPr marL="401638" lvl="0" indent="-284163">
              <a:lnSpc>
                <a:spcPct val="100000"/>
              </a:lnSpc>
              <a:spcBef>
                <a:spcPts val="600"/>
              </a:spcBef>
            </a:pPr>
            <a:r>
              <a:rPr lang="en-US" sz="2800" dirty="0"/>
              <a:t>Are eligible for Medicare but haven’t enrolled in it because you: </a:t>
            </a:r>
          </a:p>
          <a:p>
            <a:pPr marL="690563" lvl="2" indent="-230188">
              <a:lnSpc>
                <a:spcPct val="100000"/>
              </a:lnSpc>
              <a:spcBef>
                <a:spcPts val="600"/>
              </a:spcBef>
            </a:pPr>
            <a:r>
              <a:rPr lang="en-US" dirty="0"/>
              <a:t>Would have to pay a premium for Part A</a:t>
            </a:r>
          </a:p>
          <a:p>
            <a:pPr marL="690563" lvl="2" indent="-230188">
              <a:lnSpc>
                <a:spcPct val="100000"/>
              </a:lnSpc>
              <a:spcBef>
                <a:spcPts val="600"/>
              </a:spcBef>
            </a:pPr>
            <a:r>
              <a:rPr lang="en-US" dirty="0"/>
              <a:t>Have a medical condition that qualifies you for Medicare, like ESRD, but haven’t applied for Medicare coverage</a:t>
            </a:r>
          </a:p>
          <a:p>
            <a:pPr marL="690563" lvl="2" indent="-230188">
              <a:lnSpc>
                <a:spcPct val="100000"/>
              </a:lnSpc>
              <a:spcBef>
                <a:spcPts val="600"/>
              </a:spcBef>
            </a:pPr>
            <a:r>
              <a:rPr lang="en-US" dirty="0"/>
              <a:t>Are in your 24-month disability waiting period </a:t>
            </a:r>
          </a:p>
        </p:txBody>
      </p:sp>
    </p:spTree>
    <p:extLst>
      <p:ext uri="{BB962C8B-B14F-4D97-AF65-F5344CB8AC3E}">
        <p14:creationId xmlns:p14="http://schemas.microsoft.com/office/powerpoint/2010/main" val="22749557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Check Your Knowledge—Question 8</a:t>
            </a:r>
          </a:p>
        </p:txBody>
      </p:sp>
      <p:sp>
        <p:nvSpPr>
          <p:cNvPr id="5" name="Content Placeholder 4"/>
          <p:cNvSpPr>
            <a:spLocks noGrp="1"/>
          </p:cNvSpPr>
          <p:nvPr>
            <p:ph idx="1"/>
          </p:nvPr>
        </p:nvSpPr>
        <p:spPr/>
        <p:txBody>
          <a:bodyPr/>
          <a:lstStyle/>
          <a:p>
            <a:pPr marL="0" lvl="0" indent="0" defTabSz="685800">
              <a:lnSpc>
                <a:spcPct val="100000"/>
              </a:lnSpc>
              <a:spcBef>
                <a:spcPts val="600"/>
              </a:spcBef>
              <a:buNone/>
            </a:pPr>
            <a:r>
              <a:rPr lang="en-US" dirty="0"/>
              <a:t>If you're entitled to Social Security Disability Insurance (SSDI), you may qualify for Medicare. </a:t>
            </a:r>
            <a:br>
              <a:rPr lang="en-US" dirty="0"/>
            </a:br>
            <a:endParaRPr lang="en-US" dirty="0"/>
          </a:p>
          <a:p>
            <a:pPr marL="514350" lvl="0" indent="-514350" defTabSz="685800">
              <a:lnSpc>
                <a:spcPct val="100000"/>
              </a:lnSpc>
              <a:spcBef>
                <a:spcPts val="600"/>
              </a:spcBef>
              <a:buFont typeface="+mj-lt"/>
              <a:buAutoNum type="alphaLcPeriod"/>
            </a:pPr>
            <a:r>
              <a:rPr lang="en-US" dirty="0"/>
              <a:t>True</a:t>
            </a:r>
          </a:p>
          <a:p>
            <a:pPr marL="514350" lvl="0" indent="-514350" defTabSz="685800">
              <a:lnSpc>
                <a:spcPct val="100000"/>
              </a:lnSpc>
              <a:spcBef>
                <a:spcPts val="600"/>
              </a:spcBef>
              <a:buFont typeface="+mj-lt"/>
              <a:buAutoNum type="alphaLcPeriod"/>
            </a:pPr>
            <a:r>
              <a:rPr lang="en-US" dirty="0"/>
              <a:t>False</a:t>
            </a:r>
          </a:p>
        </p:txBody>
      </p:sp>
      <p:sp>
        <p:nvSpPr>
          <p:cNvPr id="6" name="Rounded Rectangle 5" descr="Red box answer selection"/>
          <p:cNvSpPr/>
          <p:nvPr/>
        </p:nvSpPr>
        <p:spPr>
          <a:xfrm>
            <a:off x="1866142" y="2692815"/>
            <a:ext cx="1524000" cy="622185"/>
          </a:xfrm>
          <a:prstGeom prst="roundRect">
            <a:avLst/>
          </a:prstGeom>
          <a:noFill/>
          <a:ln w="317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176170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 7</a:t>
            </a:r>
          </a:p>
        </p:txBody>
      </p:sp>
      <p:sp>
        <p:nvSpPr>
          <p:cNvPr id="3" name="Footer Placeholder 2"/>
          <p:cNvSpPr>
            <a:spLocks noGrp="1"/>
          </p:cNvSpPr>
          <p:nvPr>
            <p:ph type="ftr" sz="quarter" idx="11"/>
          </p:nvPr>
        </p:nvSpPr>
        <p:spPr/>
        <p:txBody>
          <a:bodyPr/>
          <a:lstStyle/>
          <a:p>
            <a:r>
              <a:rPr lang="en-US" dirty="0"/>
              <a:t>Getting Started with Medicare</a:t>
            </a:r>
          </a:p>
        </p:txBody>
      </p:sp>
      <p:sp>
        <p:nvSpPr>
          <p:cNvPr id="4" name="Date Placeholder 3"/>
          <p:cNvSpPr>
            <a:spLocks noGrp="1"/>
          </p:cNvSpPr>
          <p:nvPr>
            <p:ph type="dt" sz="half" idx="10"/>
          </p:nvPr>
        </p:nvSpPr>
        <p:spPr/>
        <p:txBody>
          <a:bodyPr/>
          <a:lstStyle/>
          <a:p>
            <a:r>
              <a:rPr lang="en-US"/>
              <a:t>November 2020</a:t>
            </a:r>
            <a:endParaRPr lang="en-US" dirty="0"/>
          </a:p>
        </p:txBody>
      </p:sp>
      <p:sp>
        <p:nvSpPr>
          <p:cNvPr id="5" name="Text Placeholder 4"/>
          <p:cNvSpPr>
            <a:spLocks noGrp="1"/>
          </p:cNvSpPr>
          <p:nvPr>
            <p:ph type="body" idx="1"/>
          </p:nvPr>
        </p:nvSpPr>
        <p:spPr/>
        <p:txBody>
          <a:bodyPr>
            <a:normAutofit fontScale="70000" lnSpcReduction="20000"/>
          </a:bodyPr>
          <a:lstStyle/>
          <a:p>
            <a:pPr>
              <a:lnSpc>
                <a:spcPct val="120000"/>
              </a:lnSpc>
              <a:spcBef>
                <a:spcPts val="600"/>
              </a:spcBef>
            </a:pPr>
            <a:r>
              <a:rPr lang="en-US" dirty="0"/>
              <a:t>Help for people with limited income and resources</a:t>
            </a:r>
          </a:p>
        </p:txBody>
      </p:sp>
    </p:spTree>
    <p:extLst>
      <p:ext uri="{BB962C8B-B14F-4D97-AF65-F5344CB8AC3E}">
        <p14:creationId xmlns:p14="http://schemas.microsoft.com/office/powerpoint/2010/main" val="20797687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
        <p:nvSpPr>
          <p:cNvPr id="6" name="Title 5"/>
          <p:cNvSpPr>
            <a:spLocks noGrp="1"/>
          </p:cNvSpPr>
          <p:nvPr>
            <p:ph type="title"/>
          </p:nvPr>
        </p:nvSpPr>
        <p:spPr/>
        <p:txBody>
          <a:bodyPr/>
          <a:lstStyle/>
          <a:p>
            <a:r>
              <a:rPr lang="en-US" dirty="0"/>
              <a:t>Help for People with Limited Income and Resources</a:t>
            </a:r>
          </a:p>
        </p:txBody>
      </p:sp>
      <p:sp>
        <p:nvSpPr>
          <p:cNvPr id="7" name="Content Placeholder 6"/>
          <p:cNvSpPr>
            <a:spLocks noGrp="1"/>
          </p:cNvSpPr>
          <p:nvPr>
            <p:ph idx="1"/>
          </p:nvPr>
        </p:nvSpPr>
        <p:spPr>
          <a:xfrm>
            <a:off x="609601" y="1182004"/>
            <a:ext cx="11053010" cy="5174346"/>
          </a:xfrm>
        </p:spPr>
        <p:txBody>
          <a:bodyPr>
            <a:noAutofit/>
          </a:bodyPr>
          <a:lstStyle/>
          <a:p>
            <a:pPr marL="230188" lvl="0" indent="-230188" defTabSz="685800">
              <a:lnSpc>
                <a:spcPct val="100000"/>
              </a:lnSpc>
              <a:spcBef>
                <a:spcPts val="600"/>
              </a:spcBef>
            </a:pPr>
            <a:r>
              <a:rPr lang="en-US" dirty="0"/>
              <a:t>Medicare Savings Program</a:t>
            </a:r>
          </a:p>
          <a:p>
            <a:pPr marL="463550" lvl="1" indent="-231775" defTabSz="685800">
              <a:lnSpc>
                <a:spcPct val="100000"/>
              </a:lnSpc>
              <a:spcBef>
                <a:spcPts val="600"/>
              </a:spcBef>
            </a:pPr>
            <a:r>
              <a:rPr lang="en-US" dirty="0"/>
              <a:t>Help from your state paying Medicare costs, including Medicare premiums, deductibles, coinsurance, and copayments</a:t>
            </a:r>
          </a:p>
          <a:p>
            <a:pPr marL="230188" lvl="0" indent="-230188" defTabSz="685800">
              <a:lnSpc>
                <a:spcPct val="100000"/>
              </a:lnSpc>
              <a:spcBef>
                <a:spcPts val="600"/>
              </a:spcBef>
            </a:pPr>
            <a:r>
              <a:rPr lang="en-US" dirty="0"/>
              <a:t>Extra Help</a:t>
            </a:r>
          </a:p>
          <a:p>
            <a:pPr marL="463550" lvl="1" indent="-231775" defTabSz="685800">
              <a:lnSpc>
                <a:spcPct val="100000"/>
              </a:lnSpc>
              <a:spcBef>
                <a:spcPts val="600"/>
              </a:spcBef>
            </a:pPr>
            <a:r>
              <a:rPr lang="en-US" dirty="0"/>
              <a:t>Help paying Part D prescription drug costs</a:t>
            </a:r>
          </a:p>
          <a:p>
            <a:pPr marL="230188" lvl="0" indent="-230188" defTabSz="685800">
              <a:lnSpc>
                <a:spcPct val="100000"/>
              </a:lnSpc>
              <a:spcBef>
                <a:spcPts val="600"/>
              </a:spcBef>
            </a:pPr>
            <a:r>
              <a:rPr lang="en-US" dirty="0"/>
              <a:t>Medicaid</a:t>
            </a:r>
          </a:p>
          <a:p>
            <a:pPr marL="463550" lvl="1" indent="-231775" defTabSz="685800">
              <a:lnSpc>
                <a:spcPct val="100000"/>
              </a:lnSpc>
              <a:spcBef>
                <a:spcPts val="600"/>
              </a:spcBef>
            </a:pPr>
            <a:r>
              <a:rPr lang="en-US" dirty="0"/>
              <a:t>Federal-state health insurance program</a:t>
            </a:r>
          </a:p>
          <a:p>
            <a:pPr marL="230188" lvl="0" indent="-230188" defTabSz="685800">
              <a:lnSpc>
                <a:spcPct val="100000"/>
              </a:lnSpc>
              <a:spcBef>
                <a:spcPts val="600"/>
              </a:spcBef>
            </a:pPr>
            <a:r>
              <a:rPr lang="en-US" dirty="0"/>
              <a:t>Children’s Health Insurance Program (CHIP)</a:t>
            </a:r>
          </a:p>
          <a:p>
            <a:pPr marL="463550" lvl="1" indent="-231775" defTabSz="685800">
              <a:lnSpc>
                <a:spcPct val="100000"/>
              </a:lnSpc>
              <a:spcBef>
                <a:spcPts val="600"/>
              </a:spcBef>
            </a:pPr>
            <a:r>
              <a:rPr lang="en-US" dirty="0"/>
              <a:t>Covers uninsured children up to 19 and may cover pregnant women</a:t>
            </a:r>
          </a:p>
          <a:p>
            <a:pPr marL="682625" lvl="2" indent="-219075" defTabSz="685800">
              <a:lnSpc>
                <a:spcPct val="100000"/>
              </a:lnSpc>
              <a:spcBef>
                <a:spcPts val="600"/>
              </a:spcBef>
              <a:buSzPct val="50000"/>
              <a:buFont typeface="Wingdings" panose="05000000000000000000" pitchFamily="2" charset="2"/>
              <a:buChar char="q"/>
            </a:pPr>
            <a:r>
              <a:rPr lang="en-US" dirty="0"/>
              <a:t>If family’s income is too high for Medicaid</a:t>
            </a:r>
          </a:p>
        </p:txBody>
      </p:sp>
    </p:spTree>
    <p:extLst>
      <p:ext uri="{BB962C8B-B14F-4D97-AF65-F5344CB8AC3E}">
        <p14:creationId xmlns:p14="http://schemas.microsoft.com/office/powerpoint/2010/main" val="28952918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nSpc>
                <a:spcPct val="100000"/>
              </a:lnSpc>
            </a:pPr>
            <a:r>
              <a:rPr lang="en-US" dirty="0"/>
              <a:t>Minimum Federal Eligibility Requirements for the Medicare Savings Program</a:t>
            </a:r>
          </a:p>
        </p:txBody>
      </p:sp>
      <p:graphicFrame>
        <p:nvGraphicFramePr>
          <p:cNvPr id="6" name="Content Placeholder 7" descr="If you qualify for The Qualified Medicare Beneficiary (QMB) program, you get help paying your Part A and Part B premiums, deductibles, co-insurance, and co-pays. To qualify for QMB you must be eligible for Medicare Part A, and have an income not exceeding 100% of the Federal Poverty Level (FPL). This will be effective the first month following the month QMB eligibility is approved. Eligibility can’t be retroactive. To qualify for the Specified Low-income Medicare Beneficiary (SLMB) program, you must be eligible for Medicare Part A and have an income that is at least 100%, but does not exceed 120% of the Federal poverty level (FPL). If you qualify for SLMB, you get help paying for your Part B premium.&#10;To qualify for the Qualified Individual (QI) program , which is fully Federal funded, you must be eligible for Medicare Part A, and have an income not exceeding 135% of the Federal Poverty Level (FPL). If you qualify for QI, and there are still funds available in your state, you get help paying your Part B premium.. Congress only appropriated a limited amount of funds to each state. &#10;To qualify for The Qualified Disabled and Working Individual (QDWI) program, you must be entitled to Medicare Part A because of a loss of disability-based Part A due to earnings exceeding Substantial Gainful Activity (SGA); have an income not higher than 200% of the FPL and resources not exceeding twice maximum for SSI; and not be otherwise eligible for Medicaid. If you qualify you get help paying your Part A premium, states can charge premiums if your income is between 150% and 200% FPL. "/>
          <p:cNvGraphicFramePr>
            <a:graphicFrameLocks/>
          </p:cNvGraphicFramePr>
          <p:nvPr>
            <p:extLst>
              <p:ext uri="{D42A27DB-BD31-4B8C-83A1-F6EECF244321}">
                <p14:modId xmlns:p14="http://schemas.microsoft.com/office/powerpoint/2010/main" val="3552632338"/>
              </p:ext>
            </p:extLst>
          </p:nvPr>
        </p:nvGraphicFramePr>
        <p:xfrm>
          <a:off x="198120" y="1110615"/>
          <a:ext cx="11859202" cy="4297359"/>
        </p:xfrm>
        <a:graphic>
          <a:graphicData uri="http://schemas.openxmlformats.org/drawingml/2006/table">
            <a:tbl>
              <a:tblPr firstRow="1" bandRow="1"/>
              <a:tblGrid>
                <a:gridCol w="4230042">
                  <a:extLst>
                    <a:ext uri="{9D8B030D-6E8A-4147-A177-3AD203B41FA5}">
                      <a16:colId xmlns:a16="http://schemas.microsoft.com/office/drawing/2014/main" val="20000"/>
                    </a:ext>
                  </a:extLst>
                </a:gridCol>
                <a:gridCol w="2506894">
                  <a:extLst>
                    <a:ext uri="{9D8B030D-6E8A-4147-A177-3AD203B41FA5}">
                      <a16:colId xmlns:a16="http://schemas.microsoft.com/office/drawing/2014/main" val="20001"/>
                    </a:ext>
                  </a:extLst>
                </a:gridCol>
                <a:gridCol w="2033702">
                  <a:extLst>
                    <a:ext uri="{9D8B030D-6E8A-4147-A177-3AD203B41FA5}">
                      <a16:colId xmlns:a16="http://schemas.microsoft.com/office/drawing/2014/main" val="20002"/>
                    </a:ext>
                  </a:extLst>
                </a:gridCol>
                <a:gridCol w="3088564">
                  <a:extLst>
                    <a:ext uri="{9D8B030D-6E8A-4147-A177-3AD203B41FA5}">
                      <a16:colId xmlns:a16="http://schemas.microsoft.com/office/drawing/2014/main" val="20003"/>
                    </a:ext>
                  </a:extLst>
                </a:gridCol>
              </a:tblGrid>
              <a:tr h="97503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200" dirty="0"/>
                        <a:t>Medicare Savings Program </a:t>
                      </a:r>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200" dirty="0"/>
                        <a:t>Individual Monthly Income Limits</a:t>
                      </a:r>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200" dirty="0"/>
                        <a:t>Married Couple Income Limits</a:t>
                      </a:r>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200" dirty="0"/>
                        <a:t>Helps Pay Your</a:t>
                      </a:r>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11169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t>Qualified Medicare Beneficiary (QMB)</a:t>
                      </a:r>
                    </a:p>
                  </a:txBody>
                  <a:tcPr marL="67729" marR="67729"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$1,084 </a:t>
                      </a:r>
                    </a:p>
                    <a:p>
                      <a:pPr algn="ctr"/>
                      <a:endParaRPr lang="en-US" sz="2000" dirty="0"/>
                    </a:p>
                    <a:p>
                      <a:pPr algn="ctr"/>
                      <a:endParaRPr lang="en-US" sz="2000" dirty="0"/>
                    </a:p>
                  </a:txBody>
                  <a:tcPr marL="67729" marR="67729"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$1,457 </a:t>
                      </a:r>
                    </a:p>
                    <a:p>
                      <a:pPr algn="ctr"/>
                      <a:endParaRPr lang="en-US" sz="2000" dirty="0"/>
                    </a:p>
                  </a:txBody>
                  <a:tcPr marL="67729" marR="67729"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t>Part A and Part B premiums, and other cost-sharing (like deductibles, coinsurance, and copayments)</a:t>
                      </a:r>
                    </a:p>
                  </a:txBody>
                  <a:tcPr marL="67729" marR="67729"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59131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t>Specified Low-Income Medicare Beneficiary (SLMB)</a:t>
                      </a:r>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$1,296</a:t>
                      </a:r>
                    </a:p>
                    <a:p>
                      <a:pPr algn="ctr"/>
                      <a:endParaRPr lang="en-US" sz="2000" dirty="0"/>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$1,744</a:t>
                      </a:r>
                    </a:p>
                    <a:p>
                      <a:pPr algn="ctr"/>
                      <a:endParaRPr lang="en-US" sz="2000" dirty="0"/>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t>Part B premiums only</a:t>
                      </a:r>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59131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t>Qualifying Individual (QI)</a:t>
                      </a:r>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$1,456</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dirty="0"/>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$1,960</a:t>
                      </a:r>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t>Part B premiums only</a:t>
                      </a:r>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5943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t>Qualifying Disabled &amp; Working Individuals</a:t>
                      </a:r>
                      <a:r>
                        <a:rPr lang="en-US" sz="2000" b="1" baseline="0" dirty="0"/>
                        <a:t> (QDWI)</a:t>
                      </a:r>
                      <a:endParaRPr lang="en-US" sz="2000" b="1" dirty="0"/>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$4,339</a:t>
                      </a:r>
                    </a:p>
                    <a:p>
                      <a:pPr algn="ctr"/>
                      <a:endParaRPr lang="en-US" sz="2000" dirty="0"/>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$5,833</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dirty="0"/>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t>Part A premiums only</a:t>
                      </a:r>
                    </a:p>
                  </a:txBody>
                  <a:tcPr marL="67729" marR="67729"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bl>
          </a:graphicData>
        </a:graphic>
      </p:graphicFrame>
      <p:sp>
        <p:nvSpPr>
          <p:cNvPr id="7" name="Rectangle 6"/>
          <p:cNvSpPr/>
          <p:nvPr/>
        </p:nvSpPr>
        <p:spPr>
          <a:xfrm>
            <a:off x="198120" y="5468089"/>
            <a:ext cx="11859202" cy="97260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rPr>
              <a:t>Resource limits </a:t>
            </a:r>
            <a:r>
              <a:rPr kumimoji="0" lang="en-US" sz="1800" b="0" i="0" u="none" strike="noStrike" kern="0" cap="none" spc="0" normalizeH="0" baseline="0" noProof="0" dirty="0">
                <a:ln>
                  <a:noFill/>
                </a:ln>
                <a:solidFill>
                  <a:prstClr val="white"/>
                </a:solidFill>
                <a:effectLst/>
                <a:uLnTx/>
                <a:uFillTx/>
              </a:rPr>
              <a:t>for QMB, SLMB, and QI are $7,860 for an individual and $11,800 for a married couple. Resource limits for QDWI are $4,000 for an individual and $6,000 for a married couple.</a:t>
            </a:r>
          </a:p>
        </p:txBody>
      </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19643250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Extra Help?</a:t>
            </a:r>
          </a:p>
        </p:txBody>
      </p:sp>
      <p:sp>
        <p:nvSpPr>
          <p:cNvPr id="6" name="Content Placeholder 7"/>
          <p:cNvSpPr txBox="1">
            <a:spLocks/>
          </p:cNvSpPr>
          <p:nvPr/>
        </p:nvSpPr>
        <p:spPr>
          <a:xfrm>
            <a:off x="1737286" y="1180618"/>
            <a:ext cx="10184638" cy="475719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marR="0" lvl="0" indent="-231775" algn="l" defTabSz="685800" rtl="0" eaLnBrk="1" fontAlgn="auto" latinLnBrk="0" hangingPunct="1">
              <a:lnSpc>
                <a:spcPct val="120000"/>
              </a:lnSpc>
              <a:spcBef>
                <a:spcPts val="600"/>
              </a:spcBef>
              <a:spcAft>
                <a:spcPts val="0"/>
              </a:spcAft>
              <a:buClrTx/>
              <a:buSzTx/>
              <a:buFont typeface="Wingdings" panose="05000000000000000000" pitchFamily="2" charset="2"/>
              <a:buChar char="§"/>
              <a:tabLst/>
              <a:defRPr/>
            </a:pP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Program to help people pay for Medicare prescription drug costs (Part D)</a:t>
            </a:r>
          </a:p>
          <a:p>
            <a:pPr marL="463550" marR="0" lvl="1" indent="-231775" algn="l" defTabSz="6858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Also called the low-income subsidy (LIS)</a:t>
            </a:r>
          </a:p>
          <a:p>
            <a:pPr marL="231775" marR="0" lvl="0" indent="-231775" algn="l" defTabSz="685800" rtl="0" eaLnBrk="1" fontAlgn="auto" latinLnBrk="0" hangingPunct="1">
              <a:lnSpc>
                <a:spcPct val="120000"/>
              </a:lnSpc>
              <a:spcBef>
                <a:spcPts val="600"/>
              </a:spcBef>
              <a:spcAft>
                <a:spcPts val="0"/>
              </a:spcAft>
              <a:buClrTx/>
              <a:buSzTx/>
              <a:buFont typeface="Wingdings" panose="05000000000000000000" pitchFamily="2" charset="2"/>
              <a:buChar char="§"/>
              <a:tabLst/>
              <a:defRPr/>
            </a:pP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If you have the lowest income and resources</a:t>
            </a:r>
          </a:p>
          <a:p>
            <a:pPr marL="463550" marR="0" lvl="1" indent="-231775" algn="l" defTabSz="6858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Pay no premiums or deductible, and small or no copayments</a:t>
            </a:r>
          </a:p>
          <a:p>
            <a:pPr marL="231775" marR="0" lvl="0" indent="-231775" algn="l" defTabSz="685800" rtl="0" eaLnBrk="1" fontAlgn="auto" latinLnBrk="0" hangingPunct="1">
              <a:lnSpc>
                <a:spcPct val="120000"/>
              </a:lnSpc>
              <a:spcBef>
                <a:spcPts val="600"/>
              </a:spcBef>
              <a:spcAft>
                <a:spcPts val="0"/>
              </a:spcAft>
              <a:buClrTx/>
              <a:buSzTx/>
              <a:buFont typeface="Wingdings" panose="05000000000000000000" pitchFamily="2" charset="2"/>
              <a:buChar char="§"/>
              <a:tabLst/>
              <a:defRPr/>
            </a:pP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If you have slightly higher income and resources</a:t>
            </a:r>
          </a:p>
          <a:p>
            <a:pPr marL="463550" marR="0" lvl="1" indent="-231775" algn="l" defTabSz="6858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Pay reduced deductible and a little more out of pocket</a:t>
            </a:r>
          </a:p>
          <a:p>
            <a:pPr marL="231775" marR="0" lvl="0" indent="-231775" algn="l" defTabSz="685800" rtl="0" eaLnBrk="1" fontAlgn="auto" latinLnBrk="0" hangingPunct="1">
              <a:lnSpc>
                <a:spcPct val="120000"/>
              </a:lnSpc>
              <a:spcBef>
                <a:spcPts val="600"/>
              </a:spcBef>
              <a:spcAft>
                <a:spcPts val="0"/>
              </a:spcAft>
              <a:buClrTx/>
              <a:buSzTx/>
              <a:buFont typeface="Wingdings" panose="05000000000000000000" pitchFamily="2" charset="2"/>
              <a:buChar char="§"/>
              <a:tabLst/>
              <a:defRPr/>
            </a:pP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No coverage gap or late enrollment penalty if you qualify for Extra Help </a:t>
            </a:r>
          </a:p>
          <a:p>
            <a:pPr marL="231775" marR="0" lvl="0" indent="-231775" algn="l" defTabSz="685800" rtl="0" eaLnBrk="1" fontAlgn="auto" latinLnBrk="0" hangingPunct="1">
              <a:lnSpc>
                <a:spcPct val="120000"/>
              </a:lnSpc>
              <a:spcBef>
                <a:spcPts val="600"/>
              </a:spcBef>
              <a:spcAft>
                <a:spcPts val="0"/>
              </a:spcAft>
              <a:buClrTx/>
              <a:buSzTx/>
              <a:buFont typeface="Wingdings" panose="05000000000000000000" pitchFamily="2" charset="2"/>
              <a:buChar char="§"/>
              <a:tabLst/>
              <a:defRPr/>
            </a:pPr>
            <a:r>
              <a:rPr kumimoji="0" lang="en-US" sz="2667"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Special Enrollment Period (SEP) allows you to change your Medicare drug plan once per quarter in the first 3 quarters of the year</a:t>
            </a:r>
          </a:p>
          <a:p>
            <a:pPr marL="465138" marR="0" lvl="1" indent="-231775" algn="l" defTabSz="6858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2267"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If you want to change plans in the 4</a:t>
            </a:r>
            <a:r>
              <a:rPr kumimoji="0" lang="en-US" sz="2267"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th</a:t>
            </a:r>
            <a:r>
              <a:rPr kumimoji="0" lang="en-US" sz="2267"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quarter, you must use the Open Enrollment Period (OEP)</a:t>
            </a:r>
          </a:p>
        </p:txBody>
      </p:sp>
      <p:grpSp>
        <p:nvGrpSpPr>
          <p:cNvPr id="7" name="Group 6" title="art"/>
          <p:cNvGrpSpPr/>
          <p:nvPr/>
        </p:nvGrpSpPr>
        <p:grpSpPr>
          <a:xfrm>
            <a:off x="270983" y="2524248"/>
            <a:ext cx="1466303" cy="1723626"/>
            <a:chOff x="7108787" y="2022298"/>
            <a:chExt cx="1909569" cy="1749774"/>
          </a:xfrm>
        </p:grpSpPr>
        <p:pic>
          <p:nvPicPr>
            <p:cNvPr id="8" name="Picture 7" title="Part D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p:cNvSpPr txBox="1"/>
            <p:nvPr/>
          </p:nvSpPr>
          <p:spPr>
            <a:xfrm>
              <a:off x="7108787" y="2678512"/>
              <a:ext cx="1909569" cy="10935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4546A"/>
                  </a:solidFill>
                  <a:effectLst/>
                  <a:uLnTx/>
                  <a:uFillTx/>
                </a:rPr>
                <a:t>Part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4546A"/>
                  </a:solidFill>
                  <a:effectLst/>
                  <a:uLnTx/>
                  <a:uFillTx/>
                </a:rPr>
                <a:t>Medicare prescription drug coverage</a:t>
              </a:r>
            </a:p>
          </p:txBody>
        </p:sp>
      </p:gr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2937758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Qualifying for Extra Help</a:t>
            </a:r>
          </a:p>
        </p:txBody>
      </p:sp>
      <p:sp>
        <p:nvSpPr>
          <p:cNvPr id="6" name="Content Placeholder 7"/>
          <p:cNvSpPr txBox="1">
            <a:spLocks/>
          </p:cNvSpPr>
          <p:nvPr/>
        </p:nvSpPr>
        <p:spPr>
          <a:xfrm>
            <a:off x="1750740" y="1180618"/>
            <a:ext cx="9418829" cy="475719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marR="0" lvl="0" indent="-231775" algn="l" defTabSz="685800" rtl="0" eaLnBrk="1" fontAlgn="auto" latinLnBrk="0" hangingPunct="1">
              <a:lnSpc>
                <a:spcPct val="100000"/>
              </a:lnSpc>
              <a:spcBef>
                <a:spcPts val="800"/>
              </a:spcBef>
              <a:spcAft>
                <a:spcPts val="0"/>
              </a:spcAft>
              <a:buClrTx/>
              <a:buSzTx/>
              <a:buFont typeface="Wingdings" panose="05000000000000000000" pitchFamily="2" charset="2"/>
              <a:buChar char="§"/>
              <a:tabLst/>
              <a:defRPr/>
            </a:pPr>
            <a:r>
              <a:rPr kumimoji="0" lang="en-US" sz="2667" b="1" i="0" u="none" strike="noStrike" kern="1200" cap="none" spc="0" normalizeH="0" baseline="0" noProof="0" dirty="0">
                <a:ln>
                  <a:noFill/>
                </a:ln>
                <a:solidFill>
                  <a:prstClr val="black"/>
                </a:solidFill>
                <a:effectLst/>
                <a:uLnTx/>
                <a:uFillTx/>
                <a:latin typeface="Calibri" panose="020F0502020204030204"/>
                <a:ea typeface="+mn-ea"/>
                <a:cs typeface="+mn-cs"/>
              </a:rPr>
              <a:t>You automatically qualify for Extra Help if you get</a:t>
            </a:r>
          </a:p>
          <a:p>
            <a:pPr marL="463550" marR="0" lvl="1" indent="-231775" algn="l" defTabSz="6858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Full Medicaid coverage</a:t>
            </a:r>
          </a:p>
          <a:p>
            <a:pPr marL="463550" marR="0" lvl="1" indent="-231775" algn="l" defTabSz="6858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Supplemental Security Income (SSI) </a:t>
            </a:r>
          </a:p>
          <a:p>
            <a:pPr marL="463550" marR="0" lvl="1" indent="-231775" algn="l" defTabSz="6858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Help from Medicaid paying your Medicare premiums </a:t>
            </a:r>
            <a:r>
              <a:rPr kumimoji="0" lang="en-US" sz="2130" b="0" i="0" u="none" strike="noStrike" kern="1200" cap="none" spc="0" normalizeH="0" baseline="0" noProof="0" dirty="0">
                <a:ln>
                  <a:noFill/>
                </a:ln>
                <a:solidFill>
                  <a:prstClr val="black"/>
                </a:solidFill>
                <a:effectLst/>
                <a:uLnTx/>
                <a:uFillTx/>
                <a:latin typeface="Calibri" panose="020F0502020204030204"/>
                <a:ea typeface="+mn-ea"/>
                <a:cs typeface="+mn-cs"/>
              </a:rPr>
              <a:t>(Medicare Savings Program; sometimes called “partial dual”)</a:t>
            </a:r>
          </a:p>
          <a:p>
            <a:pPr marL="231775" marR="0" lvl="0" indent="-231775" algn="l" defTabSz="685800" rtl="0" eaLnBrk="1" fontAlgn="auto" latinLnBrk="0" hangingPunct="1">
              <a:lnSpc>
                <a:spcPct val="100000"/>
              </a:lnSpc>
              <a:spcBef>
                <a:spcPts val="800"/>
              </a:spcBef>
              <a:spcAft>
                <a:spcPts val="0"/>
              </a:spcAft>
              <a:buClrTx/>
              <a:buSzTx/>
              <a:buFont typeface="Wingdings" panose="05000000000000000000" pitchFamily="2" charset="2"/>
              <a:buChar char="§"/>
              <a:tabLst/>
              <a:defRPr/>
            </a:pPr>
            <a:r>
              <a:rPr kumimoji="0" lang="en-US" sz="2667" b="1" i="0" u="none" strike="noStrike" kern="1200" cap="none" spc="0" normalizeH="0" baseline="0" noProof="0" dirty="0">
                <a:ln>
                  <a:noFill/>
                </a:ln>
                <a:solidFill>
                  <a:prstClr val="black"/>
                </a:solidFill>
                <a:effectLst/>
                <a:uLnTx/>
                <a:uFillTx/>
                <a:latin typeface="Calibri" panose="020F0502020204030204"/>
                <a:ea typeface="+mn-ea"/>
                <a:cs typeface="+mn-cs"/>
              </a:rPr>
              <a:t>All others must apply</a:t>
            </a:r>
          </a:p>
          <a:p>
            <a:pPr marL="463550" marR="0" lvl="1" indent="-231775" algn="l" defTabSz="6858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Online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socialsecurity.gov/benefits/medicare/prescriptionhelp</a:t>
            </a:r>
            <a:endPar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63550" marR="0" lvl="1" indent="-231775" algn="l" defTabSz="6858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Call Social Security at 1-800-772-1213; TTY: 1-800-325-0778</a:t>
            </a:r>
          </a:p>
          <a:p>
            <a:pPr marL="682625" marR="0" lvl="2" indent="-219075" algn="l" defTabSz="685800" rtl="0" eaLnBrk="1" fontAlgn="auto" latinLnBrk="0" hangingPunct="1">
              <a:lnSpc>
                <a:spcPct val="100000"/>
              </a:lnSpc>
              <a:spcBef>
                <a:spcPts val="800"/>
              </a:spcBef>
              <a:spcAft>
                <a:spcPts val="0"/>
              </a:spcAft>
              <a:buClrTx/>
              <a:buSzPct val="50000"/>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Ask for “Application for Help with Medicare Prescription Drug Plan Costs” (SSA-1020)</a:t>
            </a:r>
          </a:p>
          <a:p>
            <a:pPr marL="400050" marR="0" lvl="0" indent="-2921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Contact your State Medical Assistance (Medicaid) office</a:t>
            </a:r>
          </a:p>
          <a:p>
            <a:pPr marL="400050" marR="0" lvl="0" indent="-29210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Work with a local organization, like a State Health Insurance Assistance Program (SHIP) </a:t>
            </a:r>
          </a:p>
        </p:txBody>
      </p:sp>
      <p:grpSp>
        <p:nvGrpSpPr>
          <p:cNvPr id="7" name="Group 6" title="art"/>
          <p:cNvGrpSpPr/>
          <p:nvPr/>
        </p:nvGrpSpPr>
        <p:grpSpPr>
          <a:xfrm>
            <a:off x="284438" y="2776769"/>
            <a:ext cx="1466303" cy="1723626"/>
            <a:chOff x="7108787" y="2022298"/>
            <a:chExt cx="1909569" cy="1749774"/>
          </a:xfrm>
        </p:grpSpPr>
        <p:pic>
          <p:nvPicPr>
            <p:cNvPr id="8" name="Picture 7" title="Part D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p:cNvSpPr txBox="1"/>
            <p:nvPr/>
          </p:nvSpPr>
          <p:spPr>
            <a:xfrm>
              <a:off x="7108787" y="2678512"/>
              <a:ext cx="1909569" cy="10935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4546A"/>
                  </a:solidFill>
                  <a:effectLst/>
                  <a:uLnTx/>
                  <a:uFillTx/>
                </a:rPr>
                <a:t>Part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4546A"/>
                  </a:solidFill>
                  <a:effectLst/>
                  <a:uLnTx/>
                  <a:uFillTx/>
                </a:rPr>
                <a:t>Medicare prescription drug coverage</a:t>
              </a:r>
            </a:p>
          </p:txBody>
        </p:sp>
      </p:grpSp>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984738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nSpc>
                <a:spcPct val="100000"/>
              </a:lnSpc>
            </a:pPr>
            <a:r>
              <a:rPr lang="en-US" dirty="0">
                <a:solidFill>
                  <a:prstClr val="white"/>
                </a:solidFill>
              </a:rPr>
              <a:t>Original Medicare vs. Medicare Advantage—</a:t>
            </a:r>
            <a:br>
              <a:rPr lang="en-US" dirty="0">
                <a:solidFill>
                  <a:prstClr val="white"/>
                </a:solidFill>
              </a:rPr>
            </a:br>
            <a:r>
              <a:rPr lang="en-US" dirty="0">
                <a:solidFill>
                  <a:prstClr val="white"/>
                </a:solidFill>
              </a:rPr>
              <a:t>Doctor and Hospital Choice</a:t>
            </a:r>
            <a:endParaRPr lang="en-US" dirty="0"/>
          </a:p>
        </p:txBody>
      </p:sp>
      <p:pic>
        <p:nvPicPr>
          <p:cNvPr id="7" name="Picture 6" descr="Doctor and hosptial choice infographic"/>
          <p:cNvPicPr>
            <a:picLocks noChangeAspect="1"/>
          </p:cNvPicPr>
          <p:nvPr/>
        </p:nvPicPr>
        <p:blipFill>
          <a:blip r:embed="rId3"/>
          <a:stretch>
            <a:fillRect/>
          </a:stretch>
        </p:blipFill>
        <p:spPr>
          <a:xfrm>
            <a:off x="10538003" y="198337"/>
            <a:ext cx="614476" cy="640080"/>
          </a:xfrm>
          <a:prstGeom prst="rect">
            <a:avLst/>
          </a:prstGeom>
          <a:solidFill>
            <a:sysClr val="window" lastClr="FFFFFF"/>
          </a:solidFill>
        </p:spPr>
      </p:pic>
      <p:graphicFrame>
        <p:nvGraphicFramePr>
          <p:cNvPr id="8" name="Table 7" title="Doctor and hospital choice. Original Medicare versus Medicare Advantage">
            <a:extLst>
              <a:ext uri="{FF2B5EF4-FFF2-40B4-BE49-F238E27FC236}">
                <a16:creationId xmlns:a16="http://schemas.microsoft.com/office/drawing/2014/main" id="{F61E4D96-77F4-3A46-BE29-6C59253DF241}"/>
              </a:ext>
            </a:extLst>
          </p:cNvPr>
          <p:cNvGraphicFramePr>
            <a:graphicFrameLocks noGrp="1"/>
          </p:cNvGraphicFramePr>
          <p:nvPr>
            <p:extLst>
              <p:ext uri="{D42A27DB-BD31-4B8C-83A1-F6EECF244321}">
                <p14:modId xmlns:p14="http://schemas.microsoft.com/office/powerpoint/2010/main" val="3029459570"/>
              </p:ext>
            </p:extLst>
          </p:nvPr>
        </p:nvGraphicFramePr>
        <p:xfrm>
          <a:off x="838197" y="1371119"/>
          <a:ext cx="11083726" cy="5006979"/>
        </p:xfrm>
        <a:graphic>
          <a:graphicData uri="http://schemas.openxmlformats.org/drawingml/2006/table">
            <a:tbl>
              <a:tblPr firstRow="1" bandRow="1"/>
              <a:tblGrid>
                <a:gridCol w="5541863">
                  <a:extLst>
                    <a:ext uri="{9D8B030D-6E8A-4147-A177-3AD203B41FA5}">
                      <a16:colId xmlns:a16="http://schemas.microsoft.com/office/drawing/2014/main" val="3939814607"/>
                    </a:ext>
                  </a:extLst>
                </a:gridCol>
                <a:gridCol w="5541863">
                  <a:extLst>
                    <a:ext uri="{9D8B030D-6E8A-4147-A177-3AD203B41FA5}">
                      <a16:colId xmlns:a16="http://schemas.microsoft.com/office/drawing/2014/main" val="3510080372"/>
                    </a:ext>
                  </a:extLst>
                </a:gridCol>
              </a:tblGrid>
              <a:tr h="75501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lvl="0"/>
                      <a:r>
                        <a:rPr lang="en-US" sz="3200" b="1" dirty="0">
                          <a:solidFill>
                            <a:srgbClr val="006CAA"/>
                          </a:solidFill>
                          <a:effectLst/>
                          <a:latin typeface="+mn-lt"/>
                          <a:cs typeface="Arial" panose="020B0604020202020204" pitchFamily="34" charset="0"/>
                        </a:rPr>
                        <a:t>Original Medicare</a:t>
                      </a:r>
                      <a:endParaRPr lang="en-US" sz="3200" dirty="0">
                        <a:solidFill>
                          <a:srgbClr val="006CAA"/>
                        </a:solidFill>
                        <a:effectLst/>
                        <a:latin typeface="+mn-lt"/>
                        <a:cs typeface="Arial" panose="020B0604020202020204" pitchFamily="34" charset="0"/>
                      </a:endParaRPr>
                    </a:p>
                  </a:txBody>
                  <a:tcPr marL="137160" marR="68580" marT="28575" marB="64294" anchor="ctr">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3200" b="1" dirty="0">
                          <a:solidFill>
                            <a:srgbClr val="006CAA"/>
                          </a:solidFill>
                          <a:effectLst/>
                          <a:latin typeface="+mn-lt"/>
                          <a:cs typeface="Arial" panose="020B0604020202020204" pitchFamily="34" charset="0"/>
                        </a:rPr>
                        <a:t>Medicare Advantage</a:t>
                      </a:r>
                      <a:endParaRPr lang="en-US" sz="3200" dirty="0">
                        <a:solidFill>
                          <a:srgbClr val="006CAA"/>
                        </a:solidFill>
                        <a:effectLst/>
                        <a:latin typeface="+mn-lt"/>
                        <a:cs typeface="Arial" panose="020B0604020202020204" pitchFamily="34" charset="0"/>
                      </a:endParaRPr>
                    </a:p>
                  </a:txBody>
                  <a:tcPr marL="137160" marR="68580" marT="64294" marB="64294" anchor="ctr">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1880237107"/>
                  </a:ext>
                </a:extLst>
              </a:tr>
              <a:tr h="17170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r>
                        <a:rPr lang="en-US" sz="2800" dirty="0">
                          <a:effectLst/>
                          <a:latin typeface="+mn-lt"/>
                          <a:cs typeface="Arial" panose="020B0604020202020204" pitchFamily="34" charset="0"/>
                        </a:rPr>
                        <a:t>You can go to </a:t>
                      </a:r>
                      <a:r>
                        <a:rPr lang="en-US" sz="2800" b="1" dirty="0">
                          <a:effectLst/>
                          <a:latin typeface="+mn-lt"/>
                          <a:cs typeface="Arial" panose="020B0604020202020204" pitchFamily="34" charset="0"/>
                        </a:rPr>
                        <a:t>any doctor or hospital that takes Medicare,</a:t>
                      </a:r>
                      <a:r>
                        <a:rPr lang="en-US" sz="2800" b="1" baseline="0" dirty="0">
                          <a:effectLst/>
                          <a:latin typeface="+mn-lt"/>
                          <a:cs typeface="Arial" panose="020B0604020202020204" pitchFamily="34" charset="0"/>
                        </a:rPr>
                        <a:t> anywhere in the U.S.</a:t>
                      </a:r>
                      <a:endParaRPr lang="en-US" sz="2800" dirty="0">
                        <a:effectLst/>
                        <a:latin typeface="+mn-lt"/>
                        <a:cs typeface="Arial" panose="020B0604020202020204" pitchFamily="34" charset="0"/>
                      </a:endParaRPr>
                    </a:p>
                    <a:p>
                      <a:pPr lvl="0"/>
                      <a:br>
                        <a:rPr lang="en-US" sz="2800" dirty="0">
                          <a:effectLst/>
                          <a:latin typeface="+mn-lt"/>
                          <a:cs typeface="Arial" panose="020B0604020202020204" pitchFamily="34" charset="0"/>
                        </a:rPr>
                      </a:br>
                      <a:endParaRPr lang="en-US" sz="2800" dirty="0">
                        <a:effectLst/>
                        <a:latin typeface="+mn-lt"/>
                        <a:cs typeface="Arial" panose="020B0604020202020204" pitchFamily="34" charset="0"/>
                      </a:endParaRPr>
                    </a:p>
                  </a:txBody>
                  <a:tcPr marL="137160" marR="137160" marT="68580" marB="13716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800" dirty="0">
                          <a:effectLst/>
                          <a:latin typeface="+mn-lt"/>
                          <a:cs typeface="Arial" panose="020B0604020202020204" pitchFamily="34" charset="0"/>
                        </a:rPr>
                        <a:t>In many cases, you’ll need to use </a:t>
                      </a:r>
                      <a:r>
                        <a:rPr lang="en-US" sz="2800" b="1" dirty="0">
                          <a:effectLst/>
                          <a:latin typeface="+mn-lt"/>
                          <a:cs typeface="Arial" panose="020B0604020202020204" pitchFamily="34" charset="0"/>
                        </a:rPr>
                        <a:t>doctors and other providers who are in the plan’s network</a:t>
                      </a:r>
                      <a:r>
                        <a:rPr lang="en-US" sz="2800" b="0" baseline="0" dirty="0">
                          <a:effectLst/>
                          <a:latin typeface="+mn-lt"/>
                          <a:cs typeface="Arial" panose="020B0604020202020204" pitchFamily="34" charset="0"/>
                        </a:rPr>
                        <a:t> </a:t>
                      </a:r>
                      <a:r>
                        <a:rPr lang="en-US" sz="2800" b="1" baseline="0" dirty="0">
                          <a:effectLst/>
                          <a:latin typeface="+mn-lt"/>
                          <a:cs typeface="Arial" panose="020B0604020202020204" pitchFamily="34" charset="0"/>
                        </a:rPr>
                        <a:t>and service area </a:t>
                      </a:r>
                      <a:r>
                        <a:rPr lang="en-US" sz="2800" dirty="0">
                          <a:effectLst/>
                          <a:latin typeface="+mn-lt"/>
                          <a:cs typeface="Arial" panose="020B0604020202020204" pitchFamily="34" charset="0"/>
                        </a:rPr>
                        <a:t>(for non‑emergency or non-urgent care). Check with the plan. You can also ask your provider if they participate in any MA Plans.</a:t>
                      </a:r>
                    </a:p>
                  </a:txBody>
                  <a:tcPr marL="137160" marR="137160" marT="68580" marB="13716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855204335"/>
                  </a:ext>
                </a:extLst>
              </a:tr>
              <a:tr h="100265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r>
                        <a:rPr lang="en-US" sz="2800" dirty="0">
                          <a:effectLst/>
                          <a:latin typeface="+mn-lt"/>
                          <a:cs typeface="Arial" panose="020B0604020202020204" pitchFamily="34" charset="0"/>
                        </a:rPr>
                        <a:t>In most cases, you </a:t>
                      </a:r>
                      <a:r>
                        <a:rPr lang="en-US" sz="2800" b="1" dirty="0">
                          <a:effectLst/>
                          <a:latin typeface="+mn-lt"/>
                          <a:cs typeface="Arial" panose="020B0604020202020204" pitchFamily="34" charset="0"/>
                        </a:rPr>
                        <a:t>don’t need</a:t>
                      </a:r>
                      <a:r>
                        <a:rPr lang="en-US" sz="2800" dirty="0">
                          <a:effectLst/>
                          <a:latin typeface="+mn-lt"/>
                          <a:cs typeface="Arial" panose="020B0604020202020204" pitchFamily="34" charset="0"/>
                        </a:rPr>
                        <a:t> a referral to see a specialist.</a:t>
                      </a:r>
                    </a:p>
                  </a:txBody>
                  <a:tcPr marL="137160" marR="137160" marT="68580" marB="13716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800" dirty="0">
                          <a:effectLst/>
                          <a:latin typeface="+mn-lt"/>
                          <a:cs typeface="Arial" panose="020B0604020202020204" pitchFamily="34" charset="0"/>
                        </a:rPr>
                        <a:t>You </a:t>
                      </a:r>
                      <a:r>
                        <a:rPr lang="en-US" sz="2800" b="1" dirty="0">
                          <a:effectLst/>
                          <a:latin typeface="+mn-lt"/>
                          <a:cs typeface="Arial" panose="020B0604020202020204" pitchFamily="34" charset="0"/>
                        </a:rPr>
                        <a:t>may need </a:t>
                      </a:r>
                      <a:r>
                        <a:rPr lang="en-US" sz="2800" dirty="0">
                          <a:effectLst/>
                          <a:latin typeface="+mn-lt"/>
                          <a:cs typeface="Arial" panose="020B0604020202020204" pitchFamily="34" charset="0"/>
                        </a:rPr>
                        <a:t>to get a referral to see a specialist.</a:t>
                      </a:r>
                    </a:p>
                  </a:txBody>
                  <a:tcPr marL="137160" marR="137160" marT="68580" marB="13716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1469587612"/>
                  </a:ext>
                </a:extLst>
              </a:tr>
            </a:tbl>
          </a:graphicData>
        </a:graphic>
      </p:graphicFrame>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4705709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
        <p:nvSpPr>
          <p:cNvPr id="4" name="Title 3"/>
          <p:cNvSpPr>
            <a:spLocks noGrp="1"/>
          </p:cNvSpPr>
          <p:nvPr>
            <p:ph type="title"/>
          </p:nvPr>
        </p:nvSpPr>
        <p:spPr/>
        <p:txBody>
          <a:bodyPr/>
          <a:lstStyle/>
          <a:p>
            <a:r>
              <a:rPr lang="en-US" dirty="0"/>
              <a:t>What’s Medicaid?</a:t>
            </a:r>
          </a:p>
        </p:txBody>
      </p:sp>
      <p:sp>
        <p:nvSpPr>
          <p:cNvPr id="5" name="Content Placeholder 4"/>
          <p:cNvSpPr>
            <a:spLocks noGrp="1"/>
          </p:cNvSpPr>
          <p:nvPr>
            <p:ph idx="1"/>
          </p:nvPr>
        </p:nvSpPr>
        <p:spPr/>
        <p:txBody>
          <a:bodyPr/>
          <a:lstStyle/>
          <a:p>
            <a:pPr marL="231775" lvl="0" indent="-231775" defTabSz="685800">
              <a:lnSpc>
                <a:spcPct val="100000"/>
              </a:lnSpc>
              <a:spcBef>
                <a:spcPts val="600"/>
              </a:spcBef>
            </a:pPr>
            <a:r>
              <a:rPr lang="en-US" dirty="0"/>
              <a:t>Joint federal and state program</a:t>
            </a:r>
          </a:p>
          <a:p>
            <a:pPr marL="231775" lvl="0" indent="-231775" defTabSz="685800">
              <a:lnSpc>
                <a:spcPct val="100000"/>
              </a:lnSpc>
              <a:spcBef>
                <a:spcPts val="600"/>
              </a:spcBef>
            </a:pPr>
            <a:r>
              <a:rPr lang="en-US" dirty="0"/>
              <a:t>Helps pay health care costs for people with limited income and resources</a:t>
            </a:r>
          </a:p>
          <a:p>
            <a:pPr marL="231775" lvl="0" indent="-231775" defTabSz="685800">
              <a:lnSpc>
                <a:spcPct val="100000"/>
              </a:lnSpc>
              <a:spcBef>
                <a:spcPts val="600"/>
              </a:spcBef>
            </a:pPr>
            <a:r>
              <a:rPr lang="en-US" dirty="0"/>
              <a:t>Some people qualify for Medicare and Medicaid</a:t>
            </a:r>
          </a:p>
          <a:p>
            <a:pPr marL="231775" lvl="0" indent="-231775" defTabSz="685800">
              <a:lnSpc>
                <a:spcPct val="100000"/>
              </a:lnSpc>
              <a:spcBef>
                <a:spcPts val="600"/>
              </a:spcBef>
            </a:pPr>
            <a:r>
              <a:rPr lang="en-US" dirty="0"/>
              <a:t>May cover services that Medicare may not or may partially cover, like nursing home care, personal care, and home- and community-based services</a:t>
            </a:r>
          </a:p>
          <a:p>
            <a:pPr marL="231775" lvl="0" indent="-231775" defTabSz="685800">
              <a:lnSpc>
                <a:spcPct val="100000"/>
              </a:lnSpc>
              <a:spcBef>
                <a:spcPts val="600"/>
              </a:spcBef>
            </a:pPr>
            <a:r>
              <a:rPr lang="en-US" dirty="0"/>
              <a:t>Covered 71.2M people in 2019</a:t>
            </a:r>
          </a:p>
        </p:txBody>
      </p:sp>
    </p:spTree>
    <p:extLst>
      <p:ext uri="{BB962C8B-B14F-4D97-AF65-F5344CB8AC3E}">
        <p14:creationId xmlns:p14="http://schemas.microsoft.com/office/powerpoint/2010/main" val="12800370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
        <p:nvSpPr>
          <p:cNvPr id="4" name="Title 3"/>
          <p:cNvSpPr>
            <a:spLocks noGrp="1"/>
          </p:cNvSpPr>
          <p:nvPr>
            <p:ph type="title"/>
          </p:nvPr>
        </p:nvSpPr>
        <p:spPr/>
        <p:txBody>
          <a:bodyPr/>
          <a:lstStyle/>
          <a:p>
            <a:r>
              <a:rPr lang="en-US" dirty="0"/>
              <a:t>Qualifying for Medicaid</a:t>
            </a:r>
          </a:p>
        </p:txBody>
      </p:sp>
      <p:sp>
        <p:nvSpPr>
          <p:cNvPr id="5" name="Content Placeholder 4"/>
          <p:cNvSpPr>
            <a:spLocks noGrp="1"/>
          </p:cNvSpPr>
          <p:nvPr>
            <p:ph idx="1"/>
          </p:nvPr>
        </p:nvSpPr>
        <p:spPr/>
        <p:txBody>
          <a:bodyPr/>
          <a:lstStyle/>
          <a:p>
            <a:pPr marL="230188" lvl="0" indent="-230188" defTabSz="685800">
              <a:lnSpc>
                <a:spcPct val="100000"/>
              </a:lnSpc>
              <a:spcBef>
                <a:spcPts val="600"/>
              </a:spcBef>
            </a:pPr>
            <a:r>
              <a:rPr lang="en-US" dirty="0"/>
              <a:t>Medicaid programs vary from state to state</a:t>
            </a:r>
          </a:p>
          <a:p>
            <a:pPr marL="461963" lvl="1" indent="-231775" defTabSz="685800">
              <a:lnSpc>
                <a:spcPct val="100000"/>
              </a:lnSpc>
              <a:spcBef>
                <a:spcPts val="600"/>
              </a:spcBef>
            </a:pPr>
            <a:r>
              <a:rPr lang="en-US" dirty="0"/>
              <a:t>Each have different income and resource requirements </a:t>
            </a:r>
          </a:p>
          <a:p>
            <a:pPr marL="230188" lvl="0" indent="-230188" defTabSz="685800">
              <a:lnSpc>
                <a:spcPct val="100000"/>
              </a:lnSpc>
              <a:spcBef>
                <a:spcPts val="600"/>
              </a:spcBef>
            </a:pPr>
            <a:r>
              <a:rPr lang="en-US" dirty="0"/>
              <a:t>In some states, you may need to be enrolled in Medicare, if eligible, to get Medicaid </a:t>
            </a:r>
          </a:p>
          <a:p>
            <a:pPr marL="230188" lvl="0" indent="-230188" defTabSz="685800">
              <a:lnSpc>
                <a:spcPct val="100000"/>
              </a:lnSpc>
              <a:spcBef>
                <a:spcPts val="600"/>
              </a:spcBef>
            </a:pPr>
            <a:r>
              <a:rPr lang="en-US" dirty="0"/>
              <a:t>Call your State Medical Assistance (Medicaid) office for more information or to see if you qualify</a:t>
            </a:r>
          </a:p>
          <a:p>
            <a:pPr marL="461963" lvl="1" indent="-231775" defTabSz="685800">
              <a:lnSpc>
                <a:spcPct val="100000"/>
              </a:lnSpc>
              <a:spcBef>
                <a:spcPts val="600"/>
              </a:spcBef>
            </a:pPr>
            <a:r>
              <a:rPr lang="en-US" dirty="0"/>
              <a:t>Visit </a:t>
            </a:r>
            <a:r>
              <a:rPr lang="en-US" dirty="0">
                <a:hlinkClick r:id="rId3"/>
              </a:rPr>
              <a:t>Medicare.gov/contacts</a:t>
            </a:r>
            <a:r>
              <a:rPr lang="en-US" dirty="0"/>
              <a:t>, or call 1-800-MEDICARE (1-800-633-4227); TTY: 1-877-486-2048</a:t>
            </a:r>
          </a:p>
        </p:txBody>
      </p:sp>
    </p:spTree>
    <p:extLst>
      <p:ext uri="{BB962C8B-B14F-4D97-AF65-F5344CB8AC3E}">
        <p14:creationId xmlns:p14="http://schemas.microsoft.com/office/powerpoint/2010/main" val="34383291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are Medicare and Medicaid Different?</a:t>
            </a:r>
          </a:p>
        </p:txBody>
      </p:sp>
      <p:graphicFrame>
        <p:nvGraphicFramePr>
          <p:cNvPr id="6" name="Content Placeholder 5" descr="This displays a side by side comparison covering Original Medicare and Medicare Advantage plans and describes the following summary for each: Drug Coverage/Supplemental Coverage&#10;Part A &amp; B &#10;Drug coverage:&#10; ■  If you want drug coverage, you must choose and join a Medicare Prescription Drug Plan.&#10;&#10;Supplemental coverage:&#10; ■   You can buy a Medicare Supplement  Insurance (Medigap) policy to fill gaps in coverage.&#10;&#10;Part C&#10;Drug coverage:&#10;■ Most plans include drug coverage. If not, you may be able to join a Medicare Prescription Drug Plan.&#10;&#10;Supplemental coverage:&#10;■ If you join a Medicare Advantage Plan, you don’t need and can’t use a Medigap policy.&#10;&#10;"/>
          <p:cNvGraphicFramePr>
            <a:graphicFrameLocks/>
          </p:cNvGraphicFramePr>
          <p:nvPr>
            <p:extLst>
              <p:ext uri="{D42A27DB-BD31-4B8C-83A1-F6EECF244321}">
                <p14:modId xmlns:p14="http://schemas.microsoft.com/office/powerpoint/2010/main" val="1094166434"/>
              </p:ext>
            </p:extLst>
          </p:nvPr>
        </p:nvGraphicFramePr>
        <p:xfrm>
          <a:off x="320040" y="1150882"/>
          <a:ext cx="11601884" cy="4888859"/>
        </p:xfrm>
        <a:graphic>
          <a:graphicData uri="http://schemas.openxmlformats.org/drawingml/2006/table">
            <a:tbl>
              <a:tblPr firstRow="1" firstCol="1" lastRow="1" lastCol="1" bandRow="1" bandCol="1"/>
              <a:tblGrid>
                <a:gridCol w="5747722">
                  <a:extLst>
                    <a:ext uri="{9D8B030D-6E8A-4147-A177-3AD203B41FA5}">
                      <a16:colId xmlns:a16="http://schemas.microsoft.com/office/drawing/2014/main" val="20000"/>
                    </a:ext>
                  </a:extLst>
                </a:gridCol>
                <a:gridCol w="5854162">
                  <a:extLst>
                    <a:ext uri="{9D8B030D-6E8A-4147-A177-3AD203B41FA5}">
                      <a16:colId xmlns:a16="http://schemas.microsoft.com/office/drawing/2014/main" val="20001"/>
                    </a:ext>
                  </a:extLst>
                </a:gridCol>
              </a:tblGrid>
              <a:tr h="46254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847725" indent="0" algn="ctr">
                        <a:lnSpc>
                          <a:spcPct val="100000"/>
                        </a:lnSpc>
                        <a:spcBef>
                          <a:spcPts val="600"/>
                        </a:spcBef>
                        <a:spcAft>
                          <a:spcPts val="0"/>
                        </a:spcAft>
                      </a:pPr>
                      <a:r>
                        <a:rPr lang="en-US" sz="2400" b="1" dirty="0">
                          <a:solidFill>
                            <a:schemeClr val="bg1"/>
                          </a:solidFill>
                          <a:effectLst/>
                          <a:latin typeface="+mn-lt"/>
                        </a:rPr>
                        <a:t>         Medi</a:t>
                      </a:r>
                      <a:r>
                        <a:rPr lang="en-US" sz="2400" b="1" spc="5" dirty="0">
                          <a:solidFill>
                            <a:schemeClr val="bg1"/>
                          </a:solidFill>
                          <a:effectLst/>
                          <a:latin typeface="+mn-lt"/>
                        </a:rPr>
                        <a:t>c</a:t>
                      </a:r>
                      <a:r>
                        <a:rPr lang="en-US" sz="2400" b="1" dirty="0">
                          <a:solidFill>
                            <a:schemeClr val="bg1"/>
                          </a:solidFill>
                          <a:effectLst/>
                          <a:latin typeface="+mn-lt"/>
                        </a:rPr>
                        <a:t>a</a:t>
                      </a:r>
                      <a:r>
                        <a:rPr lang="en-US" sz="2400" b="1" spc="-10" dirty="0">
                          <a:solidFill>
                            <a:schemeClr val="bg1"/>
                          </a:solidFill>
                          <a:effectLst/>
                          <a:latin typeface="+mn-lt"/>
                        </a:rPr>
                        <a:t>r</a:t>
                      </a:r>
                      <a:r>
                        <a:rPr lang="en-US" sz="2400" b="1" dirty="0">
                          <a:solidFill>
                            <a:schemeClr val="bg1"/>
                          </a:solidFill>
                          <a:effectLst/>
                          <a:latin typeface="+mn-lt"/>
                        </a:rPr>
                        <a:t>e</a:t>
                      </a:r>
                      <a:r>
                        <a:rPr lang="en-US" sz="2400" b="1" baseline="0" dirty="0">
                          <a:solidFill>
                            <a:schemeClr val="bg1"/>
                          </a:solidFill>
                          <a:effectLst/>
                          <a:latin typeface="+mn-lt"/>
                        </a:rPr>
                        <a:t> </a:t>
                      </a:r>
                      <a:endParaRPr lang="en-US" sz="2400" b="1" dirty="0">
                        <a:solidFill>
                          <a:schemeClr val="bg1"/>
                        </a:solidFill>
                        <a:effectLst/>
                        <a:latin typeface="+mn-lt"/>
                        <a:ea typeface="Calibri"/>
                        <a:cs typeface="Times New Roman"/>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798830" indent="0" algn="ctr" defTabSz="914400" rtl="0" eaLnBrk="1" latinLnBrk="0" hangingPunct="1">
                        <a:lnSpc>
                          <a:spcPct val="100000"/>
                        </a:lnSpc>
                        <a:spcBef>
                          <a:spcPts val="600"/>
                        </a:spcBef>
                        <a:spcAft>
                          <a:spcPts val="0"/>
                        </a:spcAft>
                      </a:pPr>
                      <a:r>
                        <a:rPr lang="en-US" sz="2400" b="1" kern="1200" spc="5" dirty="0">
                          <a:solidFill>
                            <a:schemeClr val="tx1"/>
                          </a:solidFill>
                          <a:effectLst/>
                          <a:latin typeface="+mn-lt"/>
                          <a:ea typeface="+mn-ea"/>
                          <a:cs typeface="+mn-cs"/>
                        </a:rPr>
                        <a:t>Medicaid</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0000"/>
                  </a:ext>
                </a:extLst>
              </a:tr>
              <a:tr h="69582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236538" marR="0" lvl="0" indent="0" algn="l" defTabSz="914400" rtl="0" eaLnBrk="1" fontAlgn="base" latinLnBrk="0" hangingPunct="1">
                        <a:lnSpc>
                          <a:spcPct val="100000"/>
                        </a:lnSpc>
                        <a:spcBef>
                          <a:spcPts val="600"/>
                        </a:spcBef>
                        <a:spcAft>
                          <a:spcPts val="0"/>
                        </a:spcAft>
                        <a:buClrTx/>
                        <a:buSzTx/>
                        <a:buFontTx/>
                        <a:buNone/>
                        <a:tabLst/>
                      </a:pPr>
                      <a:r>
                        <a:rPr kumimoji="0" lang="en-US" sz="2400" b="0" i="0" u="none" strike="noStrike" cap="none" normalizeH="0" baseline="0" dirty="0">
                          <a:ln>
                            <a:noFill/>
                          </a:ln>
                          <a:solidFill>
                            <a:schemeClr val="tx1"/>
                          </a:solidFill>
                          <a:effectLst/>
                          <a:latin typeface="+mn-lt"/>
                        </a:rPr>
                        <a:t>National program that's consistent across the country</a:t>
                      </a: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236538" marR="0" lvl="0" indent="0" algn="l" defTabSz="914400" rtl="0" eaLnBrk="1" fontAlgn="auto" latinLnBrk="0" hangingPunct="1">
                        <a:lnSpc>
                          <a:spcPct val="100000"/>
                        </a:lnSpc>
                        <a:spcBef>
                          <a:spcPts val="600"/>
                        </a:spcBef>
                        <a:spcAft>
                          <a:spcPts val="0"/>
                        </a:spcAft>
                        <a:buClrTx/>
                        <a:buSzTx/>
                        <a:buFontTx/>
                        <a:buNone/>
                        <a:tabLst/>
                        <a:defRPr/>
                      </a:pPr>
                      <a:r>
                        <a:rPr kumimoji="0" lang="en-US" sz="2400" b="0" i="0" u="none" strike="noStrike" kern="1200" cap="none" normalizeH="0" baseline="0" dirty="0">
                          <a:ln>
                            <a:noFill/>
                          </a:ln>
                          <a:solidFill>
                            <a:schemeClr val="tx1"/>
                          </a:solidFill>
                          <a:effectLst/>
                          <a:latin typeface="+mn-lt"/>
                          <a:ea typeface="+mn-ea"/>
                          <a:cs typeface="+mn-cs"/>
                        </a:rPr>
                        <a:t>Statewide programs that vary among states</a:t>
                      </a:r>
                      <a:endParaRPr lang="en-US" sz="2400" b="0" kern="1200" spc="-15" dirty="0">
                        <a:solidFill>
                          <a:schemeClr val="tx1"/>
                        </a:solidFill>
                        <a:effectLst/>
                        <a:latin typeface="+mn-lt"/>
                        <a:ea typeface="+mn-ea"/>
                        <a:cs typeface="+mn-cs"/>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0001"/>
                  </a:ext>
                </a:extLst>
              </a:tr>
              <a:tr h="108488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236538" marR="0" lvl="0" indent="0" algn="l" defTabSz="914400" rtl="0" eaLnBrk="1" fontAlgn="base" latinLnBrk="0" hangingPunct="1">
                        <a:lnSpc>
                          <a:spcPct val="100000"/>
                        </a:lnSpc>
                        <a:spcBef>
                          <a:spcPts val="600"/>
                        </a:spcBef>
                        <a:spcAft>
                          <a:spcPts val="0"/>
                        </a:spcAft>
                        <a:buClrTx/>
                        <a:buSzTx/>
                        <a:buFontTx/>
                        <a:buNone/>
                        <a:tabLst/>
                      </a:pPr>
                      <a:r>
                        <a:rPr kumimoji="0" lang="en-US" sz="2400" b="0" i="0" u="none" strike="noStrike" cap="none" normalizeH="0" baseline="0" dirty="0">
                          <a:ln>
                            <a:noFill/>
                          </a:ln>
                          <a:solidFill>
                            <a:schemeClr val="tx1"/>
                          </a:solidFill>
                          <a:effectLst/>
                          <a:latin typeface="+mn-lt"/>
                        </a:rPr>
                        <a:t>Administered by the federal government</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236538" marR="0" lvl="0" indent="0" algn="l" defTabSz="914400" rtl="0" eaLnBrk="1" fontAlgn="auto" latinLnBrk="0" hangingPunct="1">
                        <a:lnSpc>
                          <a:spcPct val="100000"/>
                        </a:lnSpc>
                        <a:spcBef>
                          <a:spcPts val="600"/>
                        </a:spcBef>
                        <a:spcAft>
                          <a:spcPts val="0"/>
                        </a:spcAft>
                        <a:buClrTx/>
                        <a:buSzTx/>
                        <a:buFontTx/>
                        <a:buNone/>
                        <a:tabLst/>
                        <a:defRPr/>
                      </a:pPr>
                      <a:r>
                        <a:rPr kumimoji="0" lang="en-US" sz="2400" b="0" i="0" u="none" strike="noStrike" kern="1200" cap="none" normalizeH="0" baseline="0" dirty="0">
                          <a:ln>
                            <a:noFill/>
                          </a:ln>
                          <a:solidFill>
                            <a:schemeClr val="tx1"/>
                          </a:solidFill>
                          <a:effectLst/>
                          <a:latin typeface="+mn-lt"/>
                          <a:ea typeface="+mn-ea"/>
                          <a:cs typeface="+mn-cs"/>
                        </a:rPr>
                        <a:t>Administered by state governments within federal rules (federal/state partnership)</a:t>
                      </a:r>
                      <a:endParaRPr lang="en-US" sz="2400" b="0" kern="1200" spc="-15" dirty="0">
                        <a:solidFill>
                          <a:schemeClr val="tx1"/>
                        </a:solidFill>
                        <a:effectLst/>
                        <a:latin typeface="+mn-lt"/>
                        <a:ea typeface="+mn-ea"/>
                        <a:cs typeface="+mn-cs"/>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0002"/>
                  </a:ext>
                </a:extLst>
              </a:tr>
              <a:tr h="142584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236538" marR="0" lvl="0" indent="0" algn="l" defTabSz="914400" rtl="0" eaLnBrk="1" fontAlgn="base" latinLnBrk="0" hangingPunct="1">
                        <a:lnSpc>
                          <a:spcPct val="100000"/>
                        </a:lnSpc>
                        <a:spcBef>
                          <a:spcPts val="600"/>
                        </a:spcBef>
                        <a:spcAft>
                          <a:spcPts val="0"/>
                        </a:spcAft>
                        <a:buClrTx/>
                        <a:buSzTx/>
                        <a:buFontTx/>
                        <a:buNone/>
                        <a:tabLst/>
                      </a:pPr>
                      <a:r>
                        <a:rPr kumimoji="0" lang="en-US" sz="2400" b="0" i="0" u="none" strike="noStrike" cap="none" normalizeH="0" baseline="0" dirty="0">
                          <a:ln>
                            <a:noFill/>
                          </a:ln>
                          <a:solidFill>
                            <a:schemeClr val="tx1"/>
                          </a:solidFill>
                          <a:effectLst/>
                          <a:latin typeface="+mn-lt"/>
                        </a:rPr>
                        <a:t>Health insurance for people 65 and older, people under 65 with certain disabilities, or any age with End-Stage Renal Disease (ESRD)</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236538" marR="0" lvl="0" indent="0" algn="l" defTabSz="914400" rtl="0" eaLnBrk="1" fontAlgn="base" latinLnBrk="0" hangingPunct="1">
                        <a:lnSpc>
                          <a:spcPct val="100000"/>
                        </a:lnSpc>
                        <a:spcBef>
                          <a:spcPts val="600"/>
                        </a:spcBef>
                        <a:spcAft>
                          <a:spcPts val="0"/>
                        </a:spcAft>
                        <a:buClrTx/>
                        <a:buSzTx/>
                        <a:buFontTx/>
                        <a:buNone/>
                        <a:tabLst/>
                      </a:pPr>
                      <a:r>
                        <a:rPr kumimoji="0" lang="en-US" sz="2400" b="0" i="0" u="none" strike="noStrike" kern="1200" cap="none" normalizeH="0" baseline="0" dirty="0">
                          <a:ln>
                            <a:noFill/>
                          </a:ln>
                          <a:solidFill>
                            <a:schemeClr val="tx1"/>
                          </a:solidFill>
                          <a:effectLst/>
                          <a:latin typeface="+mn-lt"/>
                          <a:ea typeface="+mn-ea"/>
                          <a:cs typeface="+mn-cs"/>
                        </a:rPr>
                        <a:t>Health insurance for people based on need—financial and non-financial requirements </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0003"/>
                  </a:ext>
                </a:extLst>
              </a:tr>
              <a:tr h="114687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236538" marR="0" lvl="0" indent="0" algn="l" defTabSz="914400" rtl="0" eaLnBrk="1" fontAlgn="base" latinLnBrk="0" hangingPunct="1">
                        <a:lnSpc>
                          <a:spcPct val="100000"/>
                        </a:lnSpc>
                        <a:spcBef>
                          <a:spcPts val="600"/>
                        </a:spcBef>
                        <a:spcAft>
                          <a:spcPts val="0"/>
                        </a:spcAft>
                        <a:buClrTx/>
                        <a:buSzTx/>
                        <a:buFontTx/>
                        <a:buNone/>
                        <a:tabLst/>
                        <a:defRPr/>
                      </a:pPr>
                      <a:r>
                        <a:rPr kumimoji="0" lang="en-US" sz="2400" b="0" i="0" u="none" strike="noStrike" cap="none" normalizeH="0" baseline="0" dirty="0">
                          <a:ln>
                            <a:noFill/>
                          </a:ln>
                          <a:solidFill>
                            <a:schemeClr val="tx1"/>
                          </a:solidFill>
                          <a:effectLst/>
                          <a:latin typeface="+mn-lt"/>
                        </a:rPr>
                        <a:t>Nation’s primary payer of inpatient hospital services to the disabled, elderly and people with ESRD</a:t>
                      </a: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236538" marR="0" lvl="0" indent="0" algn="l" defTabSz="914400" rtl="0" eaLnBrk="1" fontAlgn="base" latinLnBrk="0" hangingPunct="1">
                        <a:lnSpc>
                          <a:spcPct val="100000"/>
                        </a:lnSpc>
                        <a:spcBef>
                          <a:spcPts val="600"/>
                        </a:spcBef>
                        <a:spcAft>
                          <a:spcPts val="0"/>
                        </a:spcAft>
                        <a:buClrTx/>
                        <a:buSzTx/>
                        <a:buFontTx/>
                        <a:buNone/>
                        <a:tabLst/>
                      </a:pPr>
                      <a:r>
                        <a:rPr kumimoji="0" lang="en-US" sz="2400" b="0" i="0" u="none" strike="noStrike" cap="none" normalizeH="0" baseline="0" dirty="0">
                          <a:ln>
                            <a:noFill/>
                          </a:ln>
                          <a:solidFill>
                            <a:schemeClr val="tx1"/>
                          </a:solidFill>
                          <a:effectLst/>
                          <a:latin typeface="+mn-lt"/>
                        </a:rPr>
                        <a:t>Nation’s primary public payer of acute health care, mental health, and long-term care services</a:t>
                      </a: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20370016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
        <p:nvSpPr>
          <p:cNvPr id="4" name="Title 3"/>
          <p:cNvSpPr>
            <a:spLocks noGrp="1"/>
          </p:cNvSpPr>
          <p:nvPr>
            <p:ph type="title"/>
          </p:nvPr>
        </p:nvSpPr>
        <p:spPr/>
        <p:txBody>
          <a:bodyPr/>
          <a:lstStyle/>
          <a:p>
            <a:r>
              <a:rPr lang="en-US" dirty="0"/>
              <a:t>What is the Children’s Health Insurance Program?</a:t>
            </a:r>
          </a:p>
        </p:txBody>
      </p:sp>
      <p:sp>
        <p:nvSpPr>
          <p:cNvPr id="5" name="Content Placeholder 4"/>
          <p:cNvSpPr>
            <a:spLocks noGrp="1"/>
          </p:cNvSpPr>
          <p:nvPr>
            <p:ph idx="1"/>
          </p:nvPr>
        </p:nvSpPr>
        <p:spPr/>
        <p:txBody>
          <a:bodyPr/>
          <a:lstStyle/>
          <a:p>
            <a:pPr marL="231775" lvl="0" indent="-231775" defTabSz="685800">
              <a:lnSpc>
                <a:spcPct val="100000"/>
              </a:lnSpc>
              <a:spcBef>
                <a:spcPts val="600"/>
              </a:spcBef>
            </a:pPr>
            <a:r>
              <a:rPr lang="en-US" dirty="0"/>
              <a:t>Health coverage for uninsured children in families earning too much to qualify for Medicaid, but too little for private insurance</a:t>
            </a:r>
          </a:p>
          <a:p>
            <a:pPr marL="231775" lvl="0" indent="-231775" defTabSz="685800">
              <a:lnSpc>
                <a:spcPct val="100000"/>
              </a:lnSpc>
              <a:spcBef>
                <a:spcPts val="600"/>
              </a:spcBef>
            </a:pPr>
            <a:r>
              <a:rPr lang="en-US" dirty="0"/>
              <a:t>Jointly funded by federal and state governments</a:t>
            </a:r>
          </a:p>
          <a:p>
            <a:pPr marL="231775" lvl="0" indent="-231775" defTabSz="685800">
              <a:lnSpc>
                <a:spcPct val="100000"/>
              </a:lnSpc>
              <a:spcBef>
                <a:spcPts val="600"/>
              </a:spcBef>
            </a:pPr>
            <a:r>
              <a:rPr lang="en-US" dirty="0"/>
              <a:t>Administered by states</a:t>
            </a:r>
          </a:p>
          <a:p>
            <a:pPr marL="231775" lvl="0" indent="-231775" defTabSz="685800">
              <a:lnSpc>
                <a:spcPct val="100000"/>
              </a:lnSpc>
              <a:spcBef>
                <a:spcPts val="600"/>
              </a:spcBef>
            </a:pPr>
            <a:r>
              <a:rPr lang="en-US" dirty="0"/>
              <a:t>6.7 million children enrolled</a:t>
            </a:r>
          </a:p>
          <a:p>
            <a:pPr marL="231775" lvl="0" indent="-231775" defTabSz="685800">
              <a:lnSpc>
                <a:spcPct val="100000"/>
              </a:lnSpc>
              <a:spcBef>
                <a:spcPts val="600"/>
              </a:spcBef>
            </a:pPr>
            <a:r>
              <a:rPr lang="en-US" dirty="0"/>
              <a:t>For CHIP information by state, visit </a:t>
            </a:r>
            <a:r>
              <a:rPr lang="en-US" dirty="0">
                <a:hlinkClick r:id="rId3"/>
              </a:rPr>
              <a:t>Medicaid.gov/chip/state-program-information/chip-state-program-information.html</a:t>
            </a:r>
            <a:endParaRPr lang="en-US" dirty="0"/>
          </a:p>
          <a:p>
            <a:pPr marL="0" indent="0">
              <a:buNone/>
            </a:pPr>
            <a:endParaRPr lang="en-US" dirty="0"/>
          </a:p>
        </p:txBody>
      </p:sp>
    </p:spTree>
    <p:extLst>
      <p:ext uri="{BB962C8B-B14F-4D97-AF65-F5344CB8AC3E}">
        <p14:creationId xmlns:p14="http://schemas.microsoft.com/office/powerpoint/2010/main" val="39370982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
        <p:nvSpPr>
          <p:cNvPr id="4" name="Title 3"/>
          <p:cNvSpPr>
            <a:spLocks noGrp="1"/>
          </p:cNvSpPr>
          <p:nvPr>
            <p:ph type="title"/>
          </p:nvPr>
        </p:nvSpPr>
        <p:spPr/>
        <p:txBody>
          <a:bodyPr/>
          <a:lstStyle/>
          <a:p>
            <a:r>
              <a:rPr lang="en-US" dirty="0"/>
              <a:t>Helpful Websites</a:t>
            </a:r>
          </a:p>
        </p:txBody>
      </p:sp>
      <p:sp>
        <p:nvSpPr>
          <p:cNvPr id="5" name="Content Placeholder 4"/>
          <p:cNvSpPr>
            <a:spLocks noGrp="1"/>
          </p:cNvSpPr>
          <p:nvPr>
            <p:ph idx="1"/>
          </p:nvPr>
        </p:nvSpPr>
        <p:spPr/>
        <p:txBody>
          <a:bodyPr/>
          <a:lstStyle/>
          <a:p>
            <a:pPr marL="231775" lvl="0" indent="-231775" defTabSz="685800">
              <a:lnSpc>
                <a:spcPct val="100000"/>
              </a:lnSpc>
              <a:spcBef>
                <a:spcPts val="600"/>
              </a:spcBef>
            </a:pPr>
            <a:r>
              <a:rPr lang="en-US" dirty="0"/>
              <a:t>Medicare ‒ </a:t>
            </a:r>
            <a:r>
              <a:rPr lang="en-US" dirty="0">
                <a:hlinkClick r:id="rId3"/>
              </a:rPr>
              <a:t>Medicare.gov</a:t>
            </a:r>
            <a:endParaRPr lang="en-US" dirty="0"/>
          </a:p>
          <a:p>
            <a:pPr marL="231775" lvl="0" indent="-231775" defTabSz="685800">
              <a:lnSpc>
                <a:spcPct val="100000"/>
              </a:lnSpc>
              <a:spcBef>
                <a:spcPts val="600"/>
              </a:spcBef>
            </a:pPr>
            <a:r>
              <a:rPr lang="en-US" dirty="0"/>
              <a:t>Medicaid ‒ </a:t>
            </a:r>
            <a:r>
              <a:rPr lang="en-US" dirty="0">
                <a:hlinkClick r:id="rId4"/>
              </a:rPr>
              <a:t>Medicaid.gov</a:t>
            </a:r>
            <a:endParaRPr lang="en-US" dirty="0"/>
          </a:p>
          <a:p>
            <a:pPr marL="231775" lvl="0" indent="-231775" defTabSz="685800">
              <a:lnSpc>
                <a:spcPct val="100000"/>
              </a:lnSpc>
              <a:spcBef>
                <a:spcPts val="600"/>
              </a:spcBef>
            </a:pPr>
            <a:r>
              <a:rPr lang="en-US" dirty="0"/>
              <a:t>Social Security ‒ </a:t>
            </a:r>
            <a:r>
              <a:rPr lang="en-US" dirty="0">
                <a:hlinkClick r:id="rId5"/>
              </a:rPr>
              <a:t>socialsecurity.gov</a:t>
            </a:r>
            <a:endParaRPr lang="en-US" dirty="0"/>
          </a:p>
          <a:p>
            <a:pPr marL="231775" lvl="0" indent="-231775" defTabSz="685800">
              <a:lnSpc>
                <a:spcPct val="100000"/>
              </a:lnSpc>
              <a:spcBef>
                <a:spcPts val="600"/>
              </a:spcBef>
            </a:pPr>
            <a:r>
              <a:rPr lang="en-US" dirty="0"/>
              <a:t>Health Insurance Marketplace® ‒ </a:t>
            </a:r>
            <a:r>
              <a:rPr lang="en-US" dirty="0">
                <a:hlinkClick r:id="rId6"/>
              </a:rPr>
              <a:t>HealthCare.gov</a:t>
            </a:r>
            <a:endParaRPr lang="en-US" dirty="0"/>
          </a:p>
          <a:p>
            <a:pPr marL="231775" lvl="0" indent="-231775" defTabSz="685800">
              <a:lnSpc>
                <a:spcPct val="100000"/>
              </a:lnSpc>
              <a:spcBef>
                <a:spcPts val="600"/>
              </a:spcBef>
            </a:pPr>
            <a:r>
              <a:rPr lang="en-US" dirty="0"/>
              <a:t>Children’s Health Insurance Program ‒ </a:t>
            </a:r>
            <a:r>
              <a:rPr lang="en-US" dirty="0">
                <a:hlinkClick r:id="rId7"/>
              </a:rPr>
              <a:t>InsureKidsNow.gov</a:t>
            </a:r>
            <a:endParaRPr lang="en-US" dirty="0"/>
          </a:p>
          <a:p>
            <a:pPr marL="231775" lvl="0" indent="-231775" defTabSz="685800">
              <a:lnSpc>
                <a:spcPct val="100000"/>
              </a:lnSpc>
              <a:spcBef>
                <a:spcPts val="600"/>
              </a:spcBef>
            </a:pPr>
            <a:r>
              <a:rPr lang="en-US" dirty="0"/>
              <a:t>CMS National Training Program ‒ </a:t>
            </a:r>
            <a:r>
              <a:rPr lang="en-US" dirty="0">
                <a:hlinkClick r:id="rId8"/>
              </a:rPr>
              <a:t>CMSnationaltrainingprogram.cms.gov</a:t>
            </a:r>
            <a:r>
              <a:rPr lang="en-US" dirty="0"/>
              <a:t> </a:t>
            </a:r>
          </a:p>
          <a:p>
            <a:pPr marL="231775" lvl="0" indent="-231775" defTabSz="685800">
              <a:lnSpc>
                <a:spcPct val="100000"/>
              </a:lnSpc>
              <a:spcBef>
                <a:spcPts val="600"/>
              </a:spcBef>
            </a:pPr>
            <a:r>
              <a:rPr lang="en-US" dirty="0"/>
              <a:t>State Health Insurance Program (SHIP) ‒ </a:t>
            </a:r>
            <a:r>
              <a:rPr lang="en-US" dirty="0">
                <a:hlinkClick r:id="rId9"/>
              </a:rPr>
              <a:t>shiptacenter.org</a:t>
            </a:r>
            <a:r>
              <a:rPr lang="en-US" dirty="0"/>
              <a:t> </a:t>
            </a:r>
            <a:endParaRPr lang="en-US" strike="sngStrike" dirty="0">
              <a:solidFill>
                <a:srgbClr val="FF0000"/>
              </a:solidFill>
            </a:endParaRPr>
          </a:p>
        </p:txBody>
      </p:sp>
    </p:spTree>
    <p:extLst>
      <p:ext uri="{BB962C8B-B14F-4D97-AF65-F5344CB8AC3E}">
        <p14:creationId xmlns:p14="http://schemas.microsoft.com/office/powerpoint/2010/main" val="33857157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November 2020</a:t>
            </a:r>
            <a:endParaRPr lang="en-US" dirty="0"/>
          </a:p>
        </p:txBody>
      </p:sp>
      <p:sp>
        <p:nvSpPr>
          <p:cNvPr id="3" name="Footer Placeholder 2"/>
          <p:cNvSpPr>
            <a:spLocks noGrp="1"/>
          </p:cNvSpPr>
          <p:nvPr>
            <p:ph type="ftr" sz="quarter" idx="11"/>
          </p:nvPr>
        </p:nvSpPr>
        <p:spPr/>
        <p:txBody>
          <a:bodyPr/>
          <a:lstStyle/>
          <a:p>
            <a:r>
              <a:rPr lang="en-US" dirty="0"/>
              <a:t>Getting Started with Medicare</a:t>
            </a:r>
          </a:p>
        </p:txBody>
      </p:sp>
      <p:sp>
        <p:nvSpPr>
          <p:cNvPr id="4" name="Title 3"/>
          <p:cNvSpPr>
            <a:spLocks noGrp="1"/>
          </p:cNvSpPr>
          <p:nvPr>
            <p:ph type="title"/>
          </p:nvPr>
        </p:nvSpPr>
        <p:spPr/>
        <p:txBody>
          <a:bodyPr/>
          <a:lstStyle/>
          <a:p>
            <a:r>
              <a:rPr lang="en-US" dirty="0"/>
              <a:t>Key Points to Remember</a:t>
            </a:r>
          </a:p>
        </p:txBody>
      </p:sp>
      <p:sp>
        <p:nvSpPr>
          <p:cNvPr id="5" name="Content Placeholder 4"/>
          <p:cNvSpPr>
            <a:spLocks noGrp="1"/>
          </p:cNvSpPr>
          <p:nvPr>
            <p:ph idx="1"/>
          </p:nvPr>
        </p:nvSpPr>
        <p:spPr/>
        <p:txBody>
          <a:bodyPr/>
          <a:lstStyle/>
          <a:p>
            <a:pPr marL="230188" lvl="0" indent="-230188" defTabSz="685800">
              <a:lnSpc>
                <a:spcPct val="100000"/>
              </a:lnSpc>
              <a:spcBef>
                <a:spcPts val="600"/>
              </a:spcBef>
            </a:pPr>
            <a:r>
              <a:rPr lang="en-US" dirty="0"/>
              <a:t>Medicare is a health insurance program</a:t>
            </a:r>
          </a:p>
          <a:p>
            <a:pPr marL="230188" lvl="0" indent="-230188" defTabSz="685800">
              <a:lnSpc>
                <a:spcPct val="100000"/>
              </a:lnSpc>
              <a:spcBef>
                <a:spcPts val="600"/>
              </a:spcBef>
            </a:pPr>
            <a:r>
              <a:rPr lang="en-US" dirty="0"/>
              <a:t>Medicare doesn’t cover all of your health care costs</a:t>
            </a:r>
          </a:p>
          <a:p>
            <a:pPr marL="230188" lvl="0" indent="-230188" defTabSz="685800">
              <a:lnSpc>
                <a:spcPct val="100000"/>
              </a:lnSpc>
              <a:spcBef>
                <a:spcPts val="600"/>
              </a:spcBef>
            </a:pPr>
            <a:r>
              <a:rPr lang="en-US" dirty="0"/>
              <a:t>You have choices in how you get coverage</a:t>
            </a:r>
          </a:p>
          <a:p>
            <a:pPr marL="230188" lvl="0" indent="-230188" defTabSz="685800">
              <a:lnSpc>
                <a:spcPct val="100000"/>
              </a:lnSpc>
              <a:spcBef>
                <a:spcPts val="600"/>
              </a:spcBef>
            </a:pPr>
            <a:r>
              <a:rPr lang="en-US" dirty="0"/>
              <a:t>There are programs for people with limited income and resources</a:t>
            </a:r>
          </a:p>
          <a:p>
            <a:pPr marL="230188" lvl="0" indent="-230188" defTabSz="685800">
              <a:lnSpc>
                <a:spcPct val="100000"/>
              </a:lnSpc>
              <a:spcBef>
                <a:spcPts val="600"/>
              </a:spcBef>
            </a:pPr>
            <a:r>
              <a:rPr lang="en-US" dirty="0"/>
              <a:t>Decisions affect the type of coverage you get</a:t>
            </a:r>
          </a:p>
          <a:p>
            <a:pPr marL="230188" lvl="0" indent="-230188" defTabSz="685800">
              <a:lnSpc>
                <a:spcPct val="100000"/>
              </a:lnSpc>
              <a:spcBef>
                <a:spcPts val="600"/>
              </a:spcBef>
            </a:pPr>
            <a:r>
              <a:rPr lang="en-US" dirty="0"/>
              <a:t>Certain decisions are time-sensitive</a:t>
            </a:r>
          </a:p>
        </p:txBody>
      </p:sp>
    </p:spTree>
    <p:extLst>
      <p:ext uri="{BB962C8B-B14F-4D97-AF65-F5344CB8AC3E}">
        <p14:creationId xmlns:p14="http://schemas.microsoft.com/office/powerpoint/2010/main" val="2928520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Acronyms (AB-LE)</a:t>
            </a:r>
          </a:p>
        </p:txBody>
      </p:sp>
      <p:sp>
        <p:nvSpPr>
          <p:cNvPr id="5" name="Content Placeholder 7"/>
          <p:cNvSpPr txBox="1">
            <a:spLocks/>
          </p:cNvSpPr>
          <p:nvPr/>
        </p:nvSpPr>
        <p:spPr>
          <a:xfrm>
            <a:off x="1866142" y="1143000"/>
            <a:ext cx="9837234" cy="5021042"/>
          </a:xfrm>
          <a:prstGeom prst="rect">
            <a:avLst/>
          </a:prstGeom>
        </p:spPr>
        <p:txBody>
          <a:bodyPr numCol="2">
            <a:norm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600"/>
              </a:spcBef>
              <a:buFont typeface="Wingdings" pitchFamily="2" charset="2"/>
              <a:buNone/>
            </a:pPr>
            <a:r>
              <a:rPr lang="en-US" sz="1800" b="1" dirty="0"/>
              <a:t>ABN </a:t>
            </a:r>
            <a:r>
              <a:rPr lang="en-US" sz="1800" dirty="0"/>
              <a:t>Advanced Beneficiary Notice</a:t>
            </a:r>
            <a:endParaRPr lang="en-US" sz="1800" b="1" dirty="0"/>
          </a:p>
          <a:p>
            <a:pPr marL="0" indent="0" defTabSz="685800">
              <a:lnSpc>
                <a:spcPct val="100000"/>
              </a:lnSpc>
              <a:spcBef>
                <a:spcPts val="600"/>
              </a:spcBef>
              <a:buFont typeface="Wingdings" pitchFamily="2" charset="2"/>
              <a:buNone/>
            </a:pPr>
            <a:r>
              <a:rPr lang="en-US" sz="1800" b="1" dirty="0"/>
              <a:t>ADL</a:t>
            </a:r>
            <a:r>
              <a:rPr lang="en-US" sz="1800" dirty="0"/>
              <a:t> Activities of Daily Living</a:t>
            </a:r>
            <a:endParaRPr lang="en-US" sz="1800" b="1" dirty="0"/>
          </a:p>
          <a:p>
            <a:pPr marL="0" indent="0" defTabSz="685800">
              <a:lnSpc>
                <a:spcPct val="100000"/>
              </a:lnSpc>
              <a:spcBef>
                <a:spcPts val="600"/>
              </a:spcBef>
              <a:buFont typeface="Wingdings" pitchFamily="2" charset="2"/>
              <a:buNone/>
            </a:pPr>
            <a:r>
              <a:rPr lang="en-US" sz="1800" b="1" dirty="0"/>
              <a:t>ALS</a:t>
            </a:r>
            <a:r>
              <a:rPr lang="en-US" sz="1800" dirty="0"/>
              <a:t> Amyotrophic Lateral Sclerosis </a:t>
            </a:r>
            <a:br>
              <a:rPr lang="en-US" sz="1800" dirty="0"/>
            </a:br>
            <a:r>
              <a:rPr lang="en-US" sz="1800" b="1" dirty="0"/>
              <a:t>ANOC </a:t>
            </a:r>
            <a:r>
              <a:rPr lang="en-US" sz="1800" dirty="0"/>
              <a:t>Annual Notice of Change </a:t>
            </a:r>
            <a:endParaRPr lang="en-US" sz="1800" b="1" dirty="0"/>
          </a:p>
          <a:p>
            <a:pPr marL="0" indent="0" defTabSz="685800">
              <a:lnSpc>
                <a:spcPct val="100000"/>
              </a:lnSpc>
              <a:spcBef>
                <a:spcPts val="600"/>
              </a:spcBef>
              <a:buFont typeface="Wingdings" pitchFamily="2" charset="2"/>
              <a:buNone/>
            </a:pPr>
            <a:r>
              <a:rPr lang="en-US" sz="1800" b="1" dirty="0"/>
              <a:t>CHAMPVA</a:t>
            </a:r>
            <a:r>
              <a:rPr lang="en-US" sz="1800" dirty="0"/>
              <a:t> Civilian Health and </a:t>
            </a:r>
            <a:br>
              <a:rPr lang="en-US" sz="1800" dirty="0"/>
            </a:br>
            <a:r>
              <a:rPr lang="en-US" sz="1800" dirty="0"/>
              <a:t>Medical Program of the Department </a:t>
            </a:r>
            <a:br>
              <a:rPr lang="en-US" sz="1800" dirty="0"/>
            </a:br>
            <a:r>
              <a:rPr lang="en-US" sz="1800" dirty="0"/>
              <a:t>of Veterans Affairs </a:t>
            </a:r>
          </a:p>
          <a:p>
            <a:pPr marL="0" indent="0" defTabSz="685800">
              <a:lnSpc>
                <a:spcPct val="100000"/>
              </a:lnSpc>
              <a:spcBef>
                <a:spcPts val="600"/>
              </a:spcBef>
              <a:buFont typeface="Wingdings" pitchFamily="2" charset="2"/>
              <a:buNone/>
            </a:pPr>
            <a:r>
              <a:rPr lang="en-US" sz="1800" b="1" dirty="0"/>
              <a:t>CHIP</a:t>
            </a:r>
            <a:r>
              <a:rPr lang="en-US" sz="1800" dirty="0"/>
              <a:t> Children’s Health Insurance Program </a:t>
            </a:r>
          </a:p>
          <a:p>
            <a:pPr marL="0" indent="0" defTabSz="685800">
              <a:lnSpc>
                <a:spcPct val="100000"/>
              </a:lnSpc>
              <a:spcBef>
                <a:spcPts val="600"/>
              </a:spcBef>
              <a:buFont typeface="Wingdings" pitchFamily="2" charset="2"/>
              <a:buNone/>
            </a:pPr>
            <a:r>
              <a:rPr lang="en-US" sz="1800" b="1" dirty="0"/>
              <a:t>CMS</a:t>
            </a:r>
            <a:r>
              <a:rPr lang="en-US" sz="1800" dirty="0"/>
              <a:t> Centers for Medicare &amp; Medicaid Services </a:t>
            </a:r>
          </a:p>
          <a:p>
            <a:pPr marL="0" indent="0" defTabSz="685800">
              <a:lnSpc>
                <a:spcPct val="100000"/>
              </a:lnSpc>
              <a:spcBef>
                <a:spcPts val="600"/>
              </a:spcBef>
              <a:buFont typeface="Wingdings" pitchFamily="2" charset="2"/>
              <a:buNone/>
            </a:pPr>
            <a:r>
              <a:rPr lang="en-US" sz="1800" b="1" dirty="0"/>
              <a:t>COBRA</a:t>
            </a:r>
            <a:r>
              <a:rPr lang="en-US" sz="1800" dirty="0"/>
              <a:t> Consolidated Omnibus Budget Reconciliation Act</a:t>
            </a:r>
            <a:endParaRPr lang="en-US" sz="1800" b="1" dirty="0"/>
          </a:p>
          <a:p>
            <a:pPr marL="0" indent="0" defTabSz="685800">
              <a:lnSpc>
                <a:spcPct val="100000"/>
              </a:lnSpc>
              <a:spcBef>
                <a:spcPts val="600"/>
              </a:spcBef>
              <a:buFont typeface="Wingdings" pitchFamily="2" charset="2"/>
              <a:buNone/>
            </a:pPr>
            <a:r>
              <a:rPr lang="en-US" sz="1800" b="1" dirty="0"/>
              <a:t>DME</a:t>
            </a:r>
            <a:r>
              <a:rPr lang="en-US" sz="1800" dirty="0"/>
              <a:t> Durable Medical Equipment</a:t>
            </a:r>
            <a:endParaRPr lang="en-US" sz="1800" b="1" dirty="0"/>
          </a:p>
          <a:p>
            <a:pPr marL="0" indent="0" defTabSz="685800">
              <a:lnSpc>
                <a:spcPct val="100000"/>
              </a:lnSpc>
              <a:spcBef>
                <a:spcPts val="600"/>
              </a:spcBef>
              <a:buFont typeface="Wingdings" pitchFamily="2" charset="2"/>
              <a:buNone/>
            </a:pPr>
            <a:r>
              <a:rPr lang="en-US" sz="1800" b="1" dirty="0"/>
              <a:t>EOC</a:t>
            </a:r>
            <a:r>
              <a:rPr lang="en-US" sz="1800" dirty="0"/>
              <a:t> Evidence of Coverage</a:t>
            </a:r>
            <a:endParaRPr lang="en-US" sz="1800" b="1" dirty="0"/>
          </a:p>
          <a:p>
            <a:pPr marL="0" indent="0" defTabSz="685800">
              <a:lnSpc>
                <a:spcPct val="100000"/>
              </a:lnSpc>
              <a:spcBef>
                <a:spcPts val="600"/>
              </a:spcBef>
              <a:buFont typeface="Wingdings" pitchFamily="2" charset="2"/>
              <a:buNone/>
            </a:pPr>
            <a:r>
              <a:rPr lang="en-US" sz="1800" b="1" dirty="0"/>
              <a:t>ESRD</a:t>
            </a:r>
            <a:r>
              <a:rPr lang="en-US" sz="1800" dirty="0"/>
              <a:t> End-Stage Renal Disease </a:t>
            </a:r>
          </a:p>
          <a:p>
            <a:pPr marL="0" indent="0" defTabSz="685800">
              <a:lnSpc>
                <a:spcPct val="100000"/>
              </a:lnSpc>
              <a:spcBef>
                <a:spcPts val="600"/>
              </a:spcBef>
              <a:buFont typeface="Wingdings" pitchFamily="2" charset="2"/>
              <a:buNone/>
            </a:pPr>
            <a:r>
              <a:rPr lang="en-US" sz="1800" b="1" dirty="0"/>
              <a:t>FEHB</a:t>
            </a:r>
            <a:r>
              <a:rPr lang="en-US" sz="1800" dirty="0"/>
              <a:t> Federal Employees Health Benefits</a:t>
            </a:r>
            <a:endParaRPr lang="en-US" sz="1800" b="1" dirty="0"/>
          </a:p>
          <a:p>
            <a:pPr marL="0" indent="0" defTabSz="685800">
              <a:lnSpc>
                <a:spcPct val="100000"/>
              </a:lnSpc>
              <a:spcBef>
                <a:spcPts val="600"/>
              </a:spcBef>
              <a:buFont typeface="Wingdings" pitchFamily="2" charset="2"/>
              <a:buNone/>
            </a:pPr>
            <a:r>
              <a:rPr lang="en-US" sz="1800" b="1" dirty="0"/>
              <a:t>FICA</a:t>
            </a:r>
            <a:r>
              <a:rPr lang="en-US" sz="1800" dirty="0"/>
              <a:t> Federal Insurance Contributions Act </a:t>
            </a:r>
          </a:p>
          <a:p>
            <a:pPr marL="0" indent="0" defTabSz="685800">
              <a:lnSpc>
                <a:spcPct val="100000"/>
              </a:lnSpc>
              <a:spcBef>
                <a:spcPts val="600"/>
              </a:spcBef>
              <a:buFont typeface="Wingdings" pitchFamily="2" charset="2"/>
              <a:buNone/>
            </a:pPr>
            <a:r>
              <a:rPr lang="en-US" sz="1800" b="1" dirty="0"/>
              <a:t>FMAP</a:t>
            </a:r>
            <a:r>
              <a:rPr lang="en-US" sz="1800" dirty="0"/>
              <a:t> Federal Medical Assistance Percentage </a:t>
            </a:r>
            <a:endParaRPr lang="en-US" sz="1800" b="1" dirty="0"/>
          </a:p>
          <a:p>
            <a:pPr marL="0" indent="0" defTabSz="685800">
              <a:lnSpc>
                <a:spcPct val="100000"/>
              </a:lnSpc>
              <a:spcBef>
                <a:spcPts val="600"/>
              </a:spcBef>
              <a:buFont typeface="Wingdings" pitchFamily="2" charset="2"/>
              <a:buNone/>
            </a:pPr>
            <a:r>
              <a:rPr lang="en-US" sz="1800" b="1" dirty="0"/>
              <a:t>FPL</a:t>
            </a:r>
            <a:r>
              <a:rPr lang="en-US" sz="1800" dirty="0"/>
              <a:t> Federal Poverty Level </a:t>
            </a:r>
          </a:p>
          <a:p>
            <a:pPr marL="0" indent="0" defTabSz="685800">
              <a:lnSpc>
                <a:spcPct val="100000"/>
              </a:lnSpc>
              <a:spcBef>
                <a:spcPts val="600"/>
              </a:spcBef>
              <a:buFont typeface="Wingdings" pitchFamily="2" charset="2"/>
              <a:buNone/>
            </a:pPr>
            <a:r>
              <a:rPr lang="en-US" sz="1800" b="1" dirty="0"/>
              <a:t>GEP</a:t>
            </a:r>
            <a:r>
              <a:rPr lang="en-US" sz="1800" dirty="0"/>
              <a:t> General Enrollment Period </a:t>
            </a:r>
          </a:p>
          <a:p>
            <a:pPr marL="0" indent="0" defTabSz="685800">
              <a:lnSpc>
                <a:spcPct val="100000"/>
              </a:lnSpc>
              <a:spcBef>
                <a:spcPts val="600"/>
              </a:spcBef>
              <a:buFont typeface="Wingdings" pitchFamily="2" charset="2"/>
              <a:buNone/>
            </a:pPr>
            <a:r>
              <a:rPr lang="en-US" sz="1800" b="1" dirty="0"/>
              <a:t>GHP</a:t>
            </a:r>
            <a:r>
              <a:rPr lang="en-US" sz="1800" dirty="0"/>
              <a:t> Group Health Plan </a:t>
            </a:r>
          </a:p>
          <a:p>
            <a:pPr marL="0" indent="0" defTabSz="685800">
              <a:lnSpc>
                <a:spcPct val="100000"/>
              </a:lnSpc>
              <a:spcBef>
                <a:spcPts val="600"/>
              </a:spcBef>
              <a:buFont typeface="Wingdings" pitchFamily="2" charset="2"/>
              <a:buNone/>
            </a:pPr>
            <a:r>
              <a:rPr lang="en-US" sz="1800" b="1" dirty="0"/>
              <a:t>HMO</a:t>
            </a:r>
            <a:r>
              <a:rPr lang="en-US" sz="1800" dirty="0"/>
              <a:t> Health Maintenance Organization </a:t>
            </a:r>
          </a:p>
          <a:p>
            <a:pPr marL="0" indent="0" defTabSz="685800">
              <a:lnSpc>
                <a:spcPct val="100000"/>
              </a:lnSpc>
              <a:spcBef>
                <a:spcPts val="600"/>
              </a:spcBef>
              <a:buFont typeface="Wingdings" pitchFamily="2" charset="2"/>
              <a:buNone/>
            </a:pPr>
            <a:r>
              <a:rPr lang="en-US" sz="1800" b="1" dirty="0"/>
              <a:t>HSA</a:t>
            </a:r>
            <a:r>
              <a:rPr lang="en-US" sz="1800" dirty="0"/>
              <a:t> Health Savings Account </a:t>
            </a:r>
          </a:p>
          <a:p>
            <a:pPr marL="0" indent="0" defTabSz="685800">
              <a:lnSpc>
                <a:spcPct val="100000"/>
              </a:lnSpc>
              <a:spcBef>
                <a:spcPts val="600"/>
              </a:spcBef>
              <a:buFont typeface="Wingdings" pitchFamily="2" charset="2"/>
              <a:buNone/>
            </a:pPr>
            <a:r>
              <a:rPr lang="en-US" sz="1800" b="1" dirty="0"/>
              <a:t>IADL</a:t>
            </a:r>
            <a:r>
              <a:rPr lang="en-US" sz="1800" dirty="0"/>
              <a:t> Instrumental Activities of Daily Living </a:t>
            </a:r>
            <a:endParaRPr lang="en-US" sz="1800" b="1" dirty="0"/>
          </a:p>
          <a:p>
            <a:pPr marL="0" indent="0" defTabSz="685800">
              <a:lnSpc>
                <a:spcPct val="100000"/>
              </a:lnSpc>
              <a:spcBef>
                <a:spcPts val="600"/>
              </a:spcBef>
              <a:buFont typeface="Wingdings" pitchFamily="2" charset="2"/>
              <a:buNone/>
            </a:pPr>
            <a:r>
              <a:rPr lang="en-US" sz="1800" b="1" dirty="0"/>
              <a:t>ICEP</a:t>
            </a:r>
            <a:r>
              <a:rPr lang="en-US" sz="1800" dirty="0"/>
              <a:t> Initial Coverage Election Period</a:t>
            </a:r>
            <a:endParaRPr lang="en-US" sz="1800" b="1" dirty="0"/>
          </a:p>
          <a:p>
            <a:pPr marL="0" indent="0" defTabSz="685800">
              <a:lnSpc>
                <a:spcPct val="100000"/>
              </a:lnSpc>
              <a:spcBef>
                <a:spcPts val="600"/>
              </a:spcBef>
              <a:buFont typeface="Wingdings" pitchFamily="2" charset="2"/>
              <a:buNone/>
            </a:pPr>
            <a:r>
              <a:rPr lang="en-US" sz="1800" b="1" dirty="0"/>
              <a:t>IEP</a:t>
            </a:r>
            <a:r>
              <a:rPr lang="en-US" sz="1800" dirty="0"/>
              <a:t> Initial Enrollment Period </a:t>
            </a:r>
          </a:p>
          <a:p>
            <a:pPr marL="0" indent="0" defTabSz="685800">
              <a:lnSpc>
                <a:spcPct val="100000"/>
              </a:lnSpc>
              <a:spcBef>
                <a:spcPts val="600"/>
              </a:spcBef>
              <a:buFont typeface="Wingdings" pitchFamily="2" charset="2"/>
              <a:buNone/>
            </a:pPr>
            <a:r>
              <a:rPr lang="en-US" sz="1800" b="1" dirty="0"/>
              <a:t>IRMAA</a:t>
            </a:r>
            <a:r>
              <a:rPr lang="en-US" sz="1800" dirty="0"/>
              <a:t> Income-Related Monthly Adjustment Amount </a:t>
            </a:r>
          </a:p>
          <a:p>
            <a:pPr marL="0" indent="0" defTabSz="685800">
              <a:lnSpc>
                <a:spcPct val="100000"/>
              </a:lnSpc>
              <a:spcBef>
                <a:spcPts val="600"/>
              </a:spcBef>
              <a:buFont typeface="Wingdings" pitchFamily="2" charset="2"/>
              <a:buNone/>
            </a:pPr>
            <a:r>
              <a:rPr lang="en-US" sz="1800" b="1" dirty="0"/>
              <a:t>IRS</a:t>
            </a:r>
            <a:r>
              <a:rPr lang="en-US" sz="1800" dirty="0"/>
              <a:t> Internal Revenue Service </a:t>
            </a:r>
          </a:p>
          <a:p>
            <a:pPr marL="0" indent="0" defTabSz="685800">
              <a:lnSpc>
                <a:spcPct val="100000"/>
              </a:lnSpc>
              <a:spcBef>
                <a:spcPts val="600"/>
              </a:spcBef>
              <a:buFont typeface="Wingdings" pitchFamily="2" charset="2"/>
              <a:buNone/>
            </a:pPr>
            <a:r>
              <a:rPr lang="en-US" sz="1800" b="1" dirty="0"/>
              <a:t>LEP </a:t>
            </a:r>
            <a:r>
              <a:rPr lang="en-US" sz="1800" dirty="0"/>
              <a:t>Late Enrollment Penalty</a:t>
            </a:r>
            <a:endParaRPr lang="en-US" sz="1800" b="1" dirty="0"/>
          </a:p>
        </p:txBody>
      </p:sp>
      <p:sp>
        <p:nvSpPr>
          <p:cNvPr id="3" name="Date Placeholder 2">
            <a:extLst>
              <a:ext uri="{FF2B5EF4-FFF2-40B4-BE49-F238E27FC236}">
                <a16:creationId xmlns:a16="http://schemas.microsoft.com/office/drawing/2014/main" id="{49A77F86-43AA-D94B-892A-3AB508C46807}"/>
              </a:ext>
            </a:extLst>
          </p:cNvPr>
          <p:cNvSpPr>
            <a:spLocks noGrp="1"/>
          </p:cNvSpPr>
          <p:nvPr>
            <p:ph type="dt" sz="half" idx="10"/>
          </p:nvPr>
        </p:nvSpPr>
        <p:spPr/>
        <p:txBody>
          <a:bodyPr/>
          <a:lstStyle/>
          <a:p>
            <a:r>
              <a:rPr lang="en-US"/>
              <a:t>November 2020</a:t>
            </a:r>
            <a:endParaRPr lang="en-US" dirty="0"/>
          </a:p>
        </p:txBody>
      </p:sp>
      <p:sp>
        <p:nvSpPr>
          <p:cNvPr id="4" name="Footer Placeholder 3">
            <a:extLst>
              <a:ext uri="{FF2B5EF4-FFF2-40B4-BE49-F238E27FC236}">
                <a16:creationId xmlns:a16="http://schemas.microsoft.com/office/drawing/2014/main" id="{88936728-A2A4-B34A-BF63-D0FA68A1EC89}"/>
              </a:ext>
            </a:extLst>
          </p:cNvPr>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14152202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Acronyms (LI-RN)</a:t>
            </a:r>
          </a:p>
        </p:txBody>
      </p:sp>
      <p:sp>
        <p:nvSpPr>
          <p:cNvPr id="5" name="Content Placeholder 7"/>
          <p:cNvSpPr txBox="1">
            <a:spLocks/>
          </p:cNvSpPr>
          <p:nvPr/>
        </p:nvSpPr>
        <p:spPr>
          <a:xfrm>
            <a:off x="1866142" y="1143000"/>
            <a:ext cx="9837234" cy="5213350"/>
          </a:xfrm>
          <a:prstGeom prst="rect">
            <a:avLst/>
          </a:prstGeom>
        </p:spPr>
        <p:txBody>
          <a:bodyPr numCol="2">
            <a:normAutofit lnSpcReduction="10000"/>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10000"/>
              </a:lnSpc>
              <a:spcBef>
                <a:spcPts val="600"/>
              </a:spcBef>
              <a:buFont typeface="Wingdings" pitchFamily="2" charset="2"/>
              <a:buNone/>
            </a:pPr>
            <a:r>
              <a:rPr lang="en-US" sz="1800" b="1" dirty="0"/>
              <a:t>LIS </a:t>
            </a:r>
            <a:r>
              <a:rPr lang="en-US" sz="1800" dirty="0"/>
              <a:t>Low-income Subsidy</a:t>
            </a:r>
            <a:endParaRPr lang="en-US" sz="1800" b="1" dirty="0"/>
          </a:p>
          <a:p>
            <a:pPr marL="0" indent="0" defTabSz="685800">
              <a:lnSpc>
                <a:spcPct val="110000"/>
              </a:lnSpc>
              <a:spcBef>
                <a:spcPts val="600"/>
              </a:spcBef>
              <a:buFont typeface="Wingdings" pitchFamily="2" charset="2"/>
              <a:buNone/>
            </a:pPr>
            <a:r>
              <a:rPr lang="en-US" sz="1800" b="1" dirty="0"/>
              <a:t>MA</a:t>
            </a:r>
            <a:r>
              <a:rPr lang="en-US" sz="1800" dirty="0"/>
              <a:t> Medicare Advantage </a:t>
            </a:r>
          </a:p>
          <a:p>
            <a:pPr marL="0" indent="0" defTabSz="685800">
              <a:lnSpc>
                <a:spcPct val="110000"/>
              </a:lnSpc>
              <a:spcBef>
                <a:spcPts val="600"/>
              </a:spcBef>
              <a:buFont typeface="Wingdings" pitchFamily="2" charset="2"/>
              <a:buNone/>
            </a:pPr>
            <a:r>
              <a:rPr lang="en-US" sz="1800" b="1" dirty="0"/>
              <a:t>MAC</a:t>
            </a:r>
            <a:r>
              <a:rPr lang="en-US" sz="1800" dirty="0"/>
              <a:t> Medicare Administrative Contractor</a:t>
            </a:r>
          </a:p>
          <a:p>
            <a:pPr marL="0" indent="0" defTabSz="685800">
              <a:lnSpc>
                <a:spcPct val="110000"/>
              </a:lnSpc>
              <a:spcBef>
                <a:spcPts val="600"/>
              </a:spcBef>
              <a:buFont typeface="Wingdings" pitchFamily="2" charset="2"/>
              <a:buNone/>
            </a:pPr>
            <a:r>
              <a:rPr lang="en-US" sz="1800" b="1" dirty="0"/>
              <a:t>MA-PD</a:t>
            </a:r>
            <a:r>
              <a:rPr lang="en-US" sz="1800" dirty="0"/>
              <a:t> Medicare Advantage Prescription Drug </a:t>
            </a:r>
          </a:p>
          <a:p>
            <a:pPr marL="0" indent="0" defTabSz="685800">
              <a:lnSpc>
                <a:spcPct val="110000"/>
              </a:lnSpc>
              <a:spcBef>
                <a:spcPts val="600"/>
              </a:spcBef>
              <a:buFont typeface="Wingdings" pitchFamily="2" charset="2"/>
              <a:buNone/>
            </a:pPr>
            <a:r>
              <a:rPr lang="en-US" sz="1800" b="1" dirty="0"/>
              <a:t>MACRA</a:t>
            </a:r>
            <a:r>
              <a:rPr lang="en-US" sz="1800" dirty="0"/>
              <a:t> Medicare Access and CHIP Reauthorization Act </a:t>
            </a:r>
          </a:p>
          <a:p>
            <a:pPr marL="0" indent="0" defTabSz="685800">
              <a:lnSpc>
                <a:spcPct val="110000"/>
              </a:lnSpc>
              <a:spcBef>
                <a:spcPts val="600"/>
              </a:spcBef>
              <a:buFont typeface="Wingdings" pitchFamily="2" charset="2"/>
              <a:buNone/>
            </a:pPr>
            <a:r>
              <a:rPr lang="en-US" sz="1800" b="1" dirty="0"/>
              <a:t>MAGI</a:t>
            </a:r>
            <a:r>
              <a:rPr lang="en-US" sz="1800" dirty="0"/>
              <a:t> Modified Adjusted Gross Income </a:t>
            </a:r>
            <a:endParaRPr lang="en-US" sz="1800" b="1" dirty="0"/>
          </a:p>
          <a:p>
            <a:pPr marL="0" indent="0" defTabSz="685800">
              <a:lnSpc>
                <a:spcPct val="110000"/>
              </a:lnSpc>
              <a:spcBef>
                <a:spcPts val="600"/>
              </a:spcBef>
              <a:buFont typeface="Wingdings" pitchFamily="2" charset="2"/>
              <a:buNone/>
            </a:pPr>
            <a:r>
              <a:rPr lang="en-US" sz="1800" b="1" dirty="0"/>
              <a:t>MA OEP</a:t>
            </a:r>
            <a:r>
              <a:rPr lang="en-US" sz="1800" dirty="0"/>
              <a:t> Medicare Advantage Open Enrollment Period</a:t>
            </a:r>
          </a:p>
          <a:p>
            <a:pPr marL="0" indent="0" defTabSz="685800">
              <a:lnSpc>
                <a:spcPct val="110000"/>
              </a:lnSpc>
              <a:spcBef>
                <a:spcPts val="600"/>
              </a:spcBef>
              <a:buFont typeface="Wingdings" pitchFamily="2" charset="2"/>
              <a:buNone/>
            </a:pPr>
            <a:r>
              <a:rPr lang="en-US" sz="1800" b="1" dirty="0"/>
              <a:t>MEC</a:t>
            </a:r>
            <a:r>
              <a:rPr lang="en-US" sz="1800" dirty="0"/>
              <a:t> Minimal Essential Coverage</a:t>
            </a:r>
            <a:endParaRPr lang="en-US" sz="1800" b="1" dirty="0"/>
          </a:p>
          <a:p>
            <a:pPr marL="0" indent="0" defTabSz="685800">
              <a:lnSpc>
                <a:spcPct val="110000"/>
              </a:lnSpc>
              <a:spcBef>
                <a:spcPts val="600"/>
              </a:spcBef>
              <a:buFont typeface="Wingdings" pitchFamily="2" charset="2"/>
              <a:buNone/>
            </a:pPr>
            <a:r>
              <a:rPr lang="en-US" sz="1800" b="1" dirty="0"/>
              <a:t>MSA</a:t>
            </a:r>
            <a:r>
              <a:rPr lang="en-US" sz="1800" dirty="0"/>
              <a:t> Medical Savings Account </a:t>
            </a:r>
          </a:p>
          <a:p>
            <a:pPr marL="0" indent="0" defTabSz="685800">
              <a:lnSpc>
                <a:spcPct val="110000"/>
              </a:lnSpc>
              <a:spcBef>
                <a:spcPts val="600"/>
              </a:spcBef>
              <a:buFont typeface="Wingdings" pitchFamily="2" charset="2"/>
              <a:buNone/>
            </a:pPr>
            <a:r>
              <a:rPr lang="en-US" sz="1800" b="1" dirty="0"/>
              <a:t>MSP</a:t>
            </a:r>
            <a:r>
              <a:rPr lang="en-US" sz="1800" dirty="0"/>
              <a:t> Medicare Savings Program</a:t>
            </a:r>
          </a:p>
          <a:p>
            <a:pPr marL="0" indent="0" defTabSz="685800">
              <a:lnSpc>
                <a:spcPct val="110000"/>
              </a:lnSpc>
              <a:spcBef>
                <a:spcPts val="600"/>
              </a:spcBef>
              <a:buFont typeface="Wingdings" pitchFamily="2" charset="2"/>
              <a:buNone/>
            </a:pPr>
            <a:r>
              <a:rPr lang="en-US" sz="1800" b="1" dirty="0"/>
              <a:t>NTP</a:t>
            </a:r>
            <a:r>
              <a:rPr lang="en-US" sz="1800" dirty="0"/>
              <a:t> National Training Program </a:t>
            </a:r>
          </a:p>
          <a:p>
            <a:pPr marL="0" indent="0" defTabSz="685800">
              <a:lnSpc>
                <a:spcPct val="110000"/>
              </a:lnSpc>
              <a:spcBef>
                <a:spcPts val="600"/>
              </a:spcBef>
              <a:buFont typeface="Wingdings" pitchFamily="2" charset="2"/>
              <a:buNone/>
            </a:pPr>
            <a:r>
              <a:rPr lang="en-US" sz="1800" b="1" dirty="0"/>
              <a:t>OEP</a:t>
            </a:r>
            <a:r>
              <a:rPr lang="en-US" sz="1800" dirty="0"/>
              <a:t> Open Enrollment Period </a:t>
            </a:r>
          </a:p>
          <a:p>
            <a:pPr marL="0" indent="0" defTabSz="685800">
              <a:lnSpc>
                <a:spcPct val="110000"/>
              </a:lnSpc>
              <a:spcBef>
                <a:spcPts val="600"/>
              </a:spcBef>
              <a:buFont typeface="Wingdings" pitchFamily="2" charset="2"/>
              <a:buNone/>
            </a:pPr>
            <a:r>
              <a:rPr lang="en-US" sz="1800" b="1" dirty="0"/>
              <a:t>OPM</a:t>
            </a:r>
            <a:r>
              <a:rPr lang="en-US" sz="1800" dirty="0"/>
              <a:t> Office of Personnel Management</a:t>
            </a:r>
            <a:endParaRPr lang="en-US" sz="1800" b="1" dirty="0"/>
          </a:p>
          <a:p>
            <a:pPr marL="0" indent="0" defTabSz="685800">
              <a:lnSpc>
                <a:spcPct val="110000"/>
              </a:lnSpc>
              <a:spcBef>
                <a:spcPts val="600"/>
              </a:spcBef>
              <a:buFont typeface="Wingdings" pitchFamily="2" charset="2"/>
              <a:buNone/>
            </a:pPr>
            <a:r>
              <a:rPr lang="en-US" sz="1800" b="1" dirty="0"/>
              <a:t>OTC</a:t>
            </a:r>
            <a:r>
              <a:rPr lang="en-US" sz="1800" dirty="0"/>
              <a:t> Over the Counter</a:t>
            </a:r>
            <a:endParaRPr lang="en-US" sz="1800" b="1" dirty="0"/>
          </a:p>
          <a:p>
            <a:pPr marL="0" indent="0" defTabSz="685800">
              <a:lnSpc>
                <a:spcPct val="110000"/>
              </a:lnSpc>
              <a:spcBef>
                <a:spcPts val="600"/>
              </a:spcBef>
              <a:buFont typeface="Wingdings" pitchFamily="2" charset="2"/>
              <a:buNone/>
            </a:pPr>
            <a:r>
              <a:rPr lang="en-US" sz="1800" b="1" dirty="0"/>
              <a:t>PACE</a:t>
            </a:r>
            <a:r>
              <a:rPr lang="en-US" sz="1800" dirty="0"/>
              <a:t> Programs of All-Inclusive Care </a:t>
            </a:r>
            <a:br>
              <a:rPr lang="en-US" sz="1800" dirty="0"/>
            </a:br>
            <a:r>
              <a:rPr lang="en-US" sz="1800" dirty="0"/>
              <a:t>for the Elderly </a:t>
            </a:r>
          </a:p>
          <a:p>
            <a:pPr marL="0" indent="0" defTabSz="685800">
              <a:lnSpc>
                <a:spcPct val="110000"/>
              </a:lnSpc>
              <a:spcBef>
                <a:spcPts val="600"/>
              </a:spcBef>
              <a:buFont typeface="Wingdings" pitchFamily="2" charset="2"/>
              <a:buNone/>
            </a:pPr>
            <a:r>
              <a:rPr lang="en-US" sz="1800" b="1" dirty="0"/>
              <a:t>PBP</a:t>
            </a:r>
            <a:r>
              <a:rPr lang="en-US" sz="1800" dirty="0"/>
              <a:t> Plan Benefit Package</a:t>
            </a:r>
            <a:endParaRPr lang="en-US" sz="1800" b="1" dirty="0"/>
          </a:p>
          <a:p>
            <a:pPr marL="0" indent="0" defTabSz="685800">
              <a:lnSpc>
                <a:spcPct val="110000"/>
              </a:lnSpc>
              <a:spcBef>
                <a:spcPts val="600"/>
              </a:spcBef>
              <a:buFont typeface="Wingdings" pitchFamily="2" charset="2"/>
              <a:buNone/>
            </a:pPr>
            <a:r>
              <a:rPr lang="en-US" sz="1800" b="1" dirty="0"/>
              <a:t>PDP</a:t>
            </a:r>
            <a:r>
              <a:rPr lang="en-US" sz="1800" dirty="0"/>
              <a:t> Prescription Drug Plan </a:t>
            </a:r>
          </a:p>
          <a:p>
            <a:pPr marL="0" indent="0" defTabSz="685800">
              <a:lnSpc>
                <a:spcPct val="110000"/>
              </a:lnSpc>
              <a:spcBef>
                <a:spcPts val="600"/>
              </a:spcBef>
              <a:buFont typeface="Wingdings" pitchFamily="2" charset="2"/>
              <a:buNone/>
            </a:pPr>
            <a:r>
              <a:rPr lang="en-US" sz="1800" b="1" dirty="0"/>
              <a:t>PFFS</a:t>
            </a:r>
            <a:r>
              <a:rPr lang="en-US" sz="1800" dirty="0"/>
              <a:t> Private Fee-for-Service </a:t>
            </a:r>
          </a:p>
          <a:p>
            <a:pPr marL="0" indent="0" defTabSz="685800">
              <a:lnSpc>
                <a:spcPct val="110000"/>
              </a:lnSpc>
              <a:spcBef>
                <a:spcPts val="600"/>
              </a:spcBef>
              <a:buFont typeface="Wingdings" pitchFamily="2" charset="2"/>
              <a:buNone/>
            </a:pPr>
            <a:r>
              <a:rPr lang="en-US" sz="1800" b="1" dirty="0"/>
              <a:t>POS</a:t>
            </a:r>
            <a:r>
              <a:rPr lang="en-US" sz="1800" dirty="0"/>
              <a:t> Point of Service </a:t>
            </a:r>
          </a:p>
          <a:p>
            <a:pPr marL="0" indent="0" defTabSz="685800">
              <a:lnSpc>
                <a:spcPct val="110000"/>
              </a:lnSpc>
              <a:spcBef>
                <a:spcPts val="600"/>
              </a:spcBef>
              <a:buFont typeface="Wingdings" pitchFamily="2" charset="2"/>
              <a:buNone/>
            </a:pPr>
            <a:r>
              <a:rPr lang="en-US" sz="1800" b="1" dirty="0"/>
              <a:t>PPO</a:t>
            </a:r>
            <a:r>
              <a:rPr lang="en-US" sz="1800" dirty="0"/>
              <a:t> Preferred Provider Organization </a:t>
            </a:r>
          </a:p>
          <a:p>
            <a:pPr marL="0" indent="0" defTabSz="685800">
              <a:lnSpc>
                <a:spcPct val="110000"/>
              </a:lnSpc>
              <a:spcBef>
                <a:spcPts val="600"/>
              </a:spcBef>
              <a:buFont typeface="Wingdings" pitchFamily="2" charset="2"/>
              <a:buNone/>
            </a:pPr>
            <a:r>
              <a:rPr lang="en-US" sz="1800" b="1" dirty="0"/>
              <a:t>QDWI </a:t>
            </a:r>
            <a:r>
              <a:rPr lang="en-US" sz="1800" dirty="0"/>
              <a:t>Qualifying Disabled &amp; Working Individuals</a:t>
            </a:r>
            <a:endParaRPr lang="en-US" sz="1800" b="1" dirty="0"/>
          </a:p>
          <a:p>
            <a:pPr marL="0" indent="0" defTabSz="685800">
              <a:lnSpc>
                <a:spcPct val="110000"/>
              </a:lnSpc>
              <a:spcBef>
                <a:spcPts val="600"/>
              </a:spcBef>
              <a:buFont typeface="Wingdings" pitchFamily="2" charset="2"/>
              <a:buNone/>
            </a:pPr>
            <a:r>
              <a:rPr lang="en-US" sz="1800" b="1" dirty="0"/>
              <a:t>QHP</a:t>
            </a:r>
            <a:r>
              <a:rPr lang="en-US" sz="1800" dirty="0"/>
              <a:t> Qualified Health Plan </a:t>
            </a:r>
          </a:p>
          <a:p>
            <a:pPr marL="0" indent="0" defTabSz="685800">
              <a:lnSpc>
                <a:spcPct val="110000"/>
              </a:lnSpc>
              <a:spcBef>
                <a:spcPts val="600"/>
              </a:spcBef>
              <a:buFont typeface="Wingdings" pitchFamily="2" charset="2"/>
              <a:buNone/>
            </a:pPr>
            <a:r>
              <a:rPr lang="en-US" sz="1800" b="1" dirty="0"/>
              <a:t>QI</a:t>
            </a:r>
            <a:r>
              <a:rPr lang="en-US" sz="1800" dirty="0"/>
              <a:t> Qualified Individual </a:t>
            </a:r>
          </a:p>
          <a:p>
            <a:pPr marL="0" indent="0" defTabSz="685800">
              <a:lnSpc>
                <a:spcPct val="110000"/>
              </a:lnSpc>
              <a:spcBef>
                <a:spcPts val="600"/>
              </a:spcBef>
              <a:buFont typeface="Wingdings" pitchFamily="2" charset="2"/>
              <a:buNone/>
            </a:pPr>
            <a:r>
              <a:rPr lang="en-US" sz="1800" b="1" dirty="0"/>
              <a:t>QMB</a:t>
            </a:r>
            <a:r>
              <a:rPr lang="en-US" sz="1800" dirty="0"/>
              <a:t> Qualified Medicare Beneficiary </a:t>
            </a:r>
          </a:p>
          <a:p>
            <a:pPr marL="0" indent="0" defTabSz="685800">
              <a:lnSpc>
                <a:spcPct val="110000"/>
              </a:lnSpc>
              <a:spcBef>
                <a:spcPts val="600"/>
              </a:spcBef>
              <a:buFont typeface="Wingdings" pitchFamily="2" charset="2"/>
              <a:buNone/>
            </a:pPr>
            <a:r>
              <a:rPr lang="en-US" sz="1800" b="1" dirty="0"/>
              <a:t>RNHCI</a:t>
            </a:r>
            <a:r>
              <a:rPr lang="en-US" sz="1800" dirty="0"/>
              <a:t> Religious Nonmedical Health Care Institutions</a:t>
            </a:r>
            <a:endParaRPr lang="en-US" sz="1800" b="1" dirty="0"/>
          </a:p>
        </p:txBody>
      </p:sp>
      <p:sp>
        <p:nvSpPr>
          <p:cNvPr id="3" name="Date Placeholder 2">
            <a:extLst>
              <a:ext uri="{FF2B5EF4-FFF2-40B4-BE49-F238E27FC236}">
                <a16:creationId xmlns:a16="http://schemas.microsoft.com/office/drawing/2014/main" id="{EE65AD23-8922-D94D-800B-4E71406353B4}"/>
              </a:ext>
            </a:extLst>
          </p:cNvPr>
          <p:cNvSpPr>
            <a:spLocks noGrp="1"/>
          </p:cNvSpPr>
          <p:nvPr>
            <p:ph type="dt" sz="half" idx="10"/>
          </p:nvPr>
        </p:nvSpPr>
        <p:spPr/>
        <p:txBody>
          <a:bodyPr/>
          <a:lstStyle/>
          <a:p>
            <a:r>
              <a:rPr lang="en-US"/>
              <a:t>November 2020</a:t>
            </a:r>
            <a:endParaRPr lang="en-US" dirty="0"/>
          </a:p>
        </p:txBody>
      </p:sp>
      <p:sp>
        <p:nvSpPr>
          <p:cNvPr id="4" name="Footer Placeholder 3">
            <a:extLst>
              <a:ext uri="{FF2B5EF4-FFF2-40B4-BE49-F238E27FC236}">
                <a16:creationId xmlns:a16="http://schemas.microsoft.com/office/drawing/2014/main" id="{9D69BEAE-FC18-A042-B6FE-BDFB25BD5EAA}"/>
              </a:ext>
            </a:extLst>
          </p:cNvPr>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31933284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Acronyms (RR-VA)</a:t>
            </a:r>
          </a:p>
        </p:txBody>
      </p:sp>
      <p:sp>
        <p:nvSpPr>
          <p:cNvPr id="3" name="Date Placeholder 2">
            <a:extLst>
              <a:ext uri="{FF2B5EF4-FFF2-40B4-BE49-F238E27FC236}">
                <a16:creationId xmlns:a16="http://schemas.microsoft.com/office/drawing/2014/main" id="{C1D15B42-6C8F-3747-9887-1FBF678C9301}"/>
              </a:ext>
            </a:extLst>
          </p:cNvPr>
          <p:cNvSpPr>
            <a:spLocks noGrp="1"/>
          </p:cNvSpPr>
          <p:nvPr>
            <p:ph type="dt" sz="half" idx="10"/>
          </p:nvPr>
        </p:nvSpPr>
        <p:spPr/>
        <p:txBody>
          <a:bodyPr/>
          <a:lstStyle/>
          <a:p>
            <a:r>
              <a:rPr lang="en-US"/>
              <a:t>November 2020</a:t>
            </a:r>
            <a:endParaRPr lang="en-US" dirty="0"/>
          </a:p>
        </p:txBody>
      </p:sp>
      <p:sp>
        <p:nvSpPr>
          <p:cNvPr id="4" name="Footer Placeholder 3">
            <a:extLst>
              <a:ext uri="{FF2B5EF4-FFF2-40B4-BE49-F238E27FC236}">
                <a16:creationId xmlns:a16="http://schemas.microsoft.com/office/drawing/2014/main" id="{5D75ACC5-1B60-E24A-8618-13EFFFDEEDAB}"/>
              </a:ext>
            </a:extLst>
          </p:cNvPr>
          <p:cNvSpPr>
            <a:spLocks noGrp="1"/>
          </p:cNvSpPr>
          <p:nvPr>
            <p:ph type="ftr" sz="quarter" idx="11"/>
          </p:nvPr>
        </p:nvSpPr>
        <p:spPr/>
        <p:txBody>
          <a:bodyPr/>
          <a:lstStyle/>
          <a:p>
            <a:r>
              <a:rPr lang="en-US" dirty="0"/>
              <a:t>Getting Started with Medicare</a:t>
            </a:r>
          </a:p>
        </p:txBody>
      </p:sp>
      <p:sp>
        <p:nvSpPr>
          <p:cNvPr id="6" name="Content Placeholder 7"/>
          <p:cNvSpPr>
            <a:spLocks noGrp="1"/>
          </p:cNvSpPr>
          <p:nvPr>
            <p:ph idx="1"/>
          </p:nvPr>
        </p:nvSpPr>
        <p:spPr>
          <a:xfrm>
            <a:off x="1866142" y="1143000"/>
            <a:ext cx="9837234" cy="3202969"/>
          </a:xfrm>
        </p:spPr>
        <p:txBody>
          <a:bodyPr numCol="2"/>
          <a:lstStyle/>
          <a:p>
            <a:pPr marL="0" lvl="0" indent="0" defTabSz="685800">
              <a:lnSpc>
                <a:spcPct val="100000"/>
              </a:lnSpc>
              <a:spcBef>
                <a:spcPts val="600"/>
              </a:spcBef>
              <a:buNone/>
            </a:pPr>
            <a:r>
              <a:rPr lang="en-US" sz="1800" b="1" dirty="0"/>
              <a:t>RRB</a:t>
            </a:r>
            <a:r>
              <a:rPr lang="en-US" sz="1800" dirty="0"/>
              <a:t> Railroad Retirement Board </a:t>
            </a:r>
          </a:p>
          <a:p>
            <a:pPr marL="0" lvl="0" indent="0" defTabSz="685800">
              <a:lnSpc>
                <a:spcPct val="100000"/>
              </a:lnSpc>
              <a:spcBef>
                <a:spcPts val="600"/>
              </a:spcBef>
              <a:buNone/>
            </a:pPr>
            <a:r>
              <a:rPr lang="en-US" sz="1800" b="1" dirty="0"/>
              <a:t>SEP</a:t>
            </a:r>
            <a:r>
              <a:rPr lang="en-US" sz="1800" dirty="0"/>
              <a:t> Special Enrollment Period </a:t>
            </a:r>
          </a:p>
          <a:p>
            <a:pPr marL="0" lvl="0" indent="0" defTabSz="685800">
              <a:lnSpc>
                <a:spcPct val="100000"/>
              </a:lnSpc>
              <a:spcBef>
                <a:spcPts val="600"/>
              </a:spcBef>
              <a:buNone/>
            </a:pPr>
            <a:r>
              <a:rPr lang="en-US" sz="1800" b="1" dirty="0"/>
              <a:t>SHIP</a:t>
            </a:r>
            <a:r>
              <a:rPr lang="en-US" sz="1800" dirty="0"/>
              <a:t> State Health Insurance Assistance Program </a:t>
            </a:r>
          </a:p>
          <a:p>
            <a:pPr marL="0" lvl="0" indent="0" defTabSz="685800">
              <a:lnSpc>
                <a:spcPct val="100000"/>
              </a:lnSpc>
              <a:spcBef>
                <a:spcPts val="600"/>
              </a:spcBef>
              <a:buNone/>
            </a:pPr>
            <a:r>
              <a:rPr lang="en-US" sz="1800" b="1" dirty="0"/>
              <a:t>SHOP</a:t>
            </a:r>
            <a:r>
              <a:rPr lang="en-US" sz="1800" dirty="0"/>
              <a:t> Small Business Health Options Program </a:t>
            </a:r>
            <a:endParaRPr lang="en-US" sz="1800" b="1" dirty="0"/>
          </a:p>
          <a:p>
            <a:pPr marL="0" lvl="0" indent="0" defTabSz="685800">
              <a:lnSpc>
                <a:spcPct val="100000"/>
              </a:lnSpc>
              <a:spcBef>
                <a:spcPts val="600"/>
              </a:spcBef>
              <a:buNone/>
            </a:pPr>
            <a:r>
              <a:rPr lang="en-US" sz="1800" b="1" dirty="0"/>
              <a:t>SLMB</a:t>
            </a:r>
            <a:r>
              <a:rPr lang="en-US" sz="1800" dirty="0"/>
              <a:t> Specified Low-income Medicare Beneficiary </a:t>
            </a:r>
          </a:p>
          <a:p>
            <a:pPr marL="0" lvl="0" indent="0" defTabSz="685800">
              <a:lnSpc>
                <a:spcPct val="100000"/>
              </a:lnSpc>
              <a:spcBef>
                <a:spcPts val="600"/>
              </a:spcBef>
              <a:buNone/>
            </a:pPr>
            <a:r>
              <a:rPr lang="en-US" sz="1800" b="1" dirty="0"/>
              <a:t>SNF</a:t>
            </a:r>
            <a:r>
              <a:rPr lang="en-US" sz="1800" dirty="0"/>
              <a:t> Skilled Nursing Facility </a:t>
            </a:r>
          </a:p>
          <a:p>
            <a:pPr marL="0" lvl="0" indent="0" defTabSz="685800">
              <a:lnSpc>
                <a:spcPct val="100000"/>
              </a:lnSpc>
              <a:spcBef>
                <a:spcPts val="600"/>
              </a:spcBef>
              <a:buNone/>
            </a:pPr>
            <a:r>
              <a:rPr lang="en-US" sz="1800" b="1" dirty="0"/>
              <a:t>SNP</a:t>
            </a:r>
            <a:r>
              <a:rPr lang="en-US" sz="1800" dirty="0"/>
              <a:t> Special Needs Plan </a:t>
            </a:r>
          </a:p>
          <a:p>
            <a:pPr marL="0" lvl="0" indent="0" defTabSz="685800">
              <a:lnSpc>
                <a:spcPct val="100000"/>
              </a:lnSpc>
              <a:spcBef>
                <a:spcPts val="600"/>
              </a:spcBef>
              <a:buNone/>
            </a:pPr>
            <a:r>
              <a:rPr lang="en-US" sz="1800" b="1" dirty="0"/>
              <a:t>SPAP</a:t>
            </a:r>
            <a:r>
              <a:rPr lang="en-US" sz="1800" dirty="0"/>
              <a:t> State Pharmaceutical Assistance Programs </a:t>
            </a:r>
          </a:p>
          <a:p>
            <a:pPr marL="0" lvl="0" indent="0" defTabSz="685800">
              <a:lnSpc>
                <a:spcPct val="100000"/>
              </a:lnSpc>
              <a:spcBef>
                <a:spcPts val="600"/>
              </a:spcBef>
              <a:buNone/>
            </a:pPr>
            <a:r>
              <a:rPr lang="en-US" sz="1800" b="1" dirty="0"/>
              <a:t>SSBCI</a:t>
            </a:r>
            <a:r>
              <a:rPr lang="en-US" sz="1800" dirty="0"/>
              <a:t> Special Benefits for the Chronically Ill </a:t>
            </a:r>
            <a:endParaRPr lang="en-US" sz="1800" b="1" dirty="0"/>
          </a:p>
          <a:p>
            <a:pPr marL="0" lvl="0" indent="0" defTabSz="685800">
              <a:lnSpc>
                <a:spcPct val="100000"/>
              </a:lnSpc>
              <a:spcBef>
                <a:spcPts val="600"/>
              </a:spcBef>
              <a:buNone/>
            </a:pPr>
            <a:r>
              <a:rPr lang="en-US" sz="1800" b="1" dirty="0"/>
              <a:t>SSDI</a:t>
            </a:r>
            <a:r>
              <a:rPr lang="en-US" sz="1800" dirty="0"/>
              <a:t> Social Security Disability Insurance </a:t>
            </a:r>
          </a:p>
          <a:p>
            <a:pPr marL="0" lvl="0" indent="0" defTabSz="685800">
              <a:lnSpc>
                <a:spcPct val="100000"/>
              </a:lnSpc>
              <a:spcBef>
                <a:spcPts val="600"/>
              </a:spcBef>
              <a:buNone/>
            </a:pPr>
            <a:r>
              <a:rPr lang="en-US" sz="1800" b="1" dirty="0"/>
              <a:t>SSI</a:t>
            </a:r>
            <a:r>
              <a:rPr lang="en-US" sz="1800" dirty="0"/>
              <a:t> Supplemental Security Income</a:t>
            </a:r>
            <a:endParaRPr lang="en-US" sz="1800" b="1" dirty="0"/>
          </a:p>
          <a:p>
            <a:pPr marL="0" lvl="0" indent="0" defTabSz="685800">
              <a:lnSpc>
                <a:spcPct val="100000"/>
              </a:lnSpc>
              <a:spcBef>
                <a:spcPts val="600"/>
              </a:spcBef>
              <a:buNone/>
            </a:pPr>
            <a:r>
              <a:rPr lang="en-US" sz="1800" b="1" dirty="0"/>
              <a:t>TFL</a:t>
            </a:r>
            <a:r>
              <a:rPr lang="en-US" sz="1800" dirty="0"/>
              <a:t> TRICARE for Life </a:t>
            </a:r>
          </a:p>
          <a:p>
            <a:pPr marL="0" lvl="0" indent="0" defTabSz="685800">
              <a:lnSpc>
                <a:spcPct val="100000"/>
              </a:lnSpc>
              <a:spcBef>
                <a:spcPts val="600"/>
              </a:spcBef>
              <a:buNone/>
            </a:pPr>
            <a:r>
              <a:rPr lang="en-US" sz="1800" b="1" dirty="0"/>
              <a:t>TTY</a:t>
            </a:r>
            <a:r>
              <a:rPr lang="en-US" sz="1800" dirty="0"/>
              <a:t> Teletypewriter/Text Telephone </a:t>
            </a:r>
          </a:p>
          <a:p>
            <a:pPr marL="0" lvl="0" indent="0" defTabSz="685800">
              <a:lnSpc>
                <a:spcPct val="100000"/>
              </a:lnSpc>
              <a:spcBef>
                <a:spcPts val="600"/>
              </a:spcBef>
              <a:buNone/>
            </a:pPr>
            <a:r>
              <a:rPr lang="en-US" sz="1800" b="1" dirty="0"/>
              <a:t>VA</a:t>
            </a:r>
            <a:r>
              <a:rPr lang="en-US" sz="1800" dirty="0"/>
              <a:t> U.S. Department of Veterans Affairs </a:t>
            </a:r>
          </a:p>
        </p:txBody>
      </p:sp>
    </p:spTree>
    <p:extLst>
      <p:ext uri="{BB962C8B-B14F-4D97-AF65-F5344CB8AC3E}">
        <p14:creationId xmlns:p14="http://schemas.microsoft.com/office/powerpoint/2010/main" val="15123461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92667F-B6EB-F84A-95CF-1B156979F98A}"/>
              </a:ext>
            </a:extLst>
          </p:cNvPr>
          <p:cNvSpPr>
            <a:spLocks noGrp="1"/>
          </p:cNvSpPr>
          <p:nvPr>
            <p:ph type="title"/>
          </p:nvPr>
        </p:nvSpPr>
        <p:spPr/>
        <p:txBody>
          <a:bodyPr/>
          <a:lstStyle/>
          <a:p>
            <a:r>
              <a:rPr lang="en-US" dirty="0"/>
              <a:t>CMS National Training Program (NTP)</a:t>
            </a:r>
          </a:p>
        </p:txBody>
      </p:sp>
      <p:sp>
        <p:nvSpPr>
          <p:cNvPr id="5" name="Content Placeholder 4"/>
          <p:cNvSpPr>
            <a:spLocks noGrp="1"/>
          </p:cNvSpPr>
          <p:nvPr>
            <p:ph sz="quarter" idx="1"/>
          </p:nvPr>
        </p:nvSpPr>
        <p:spPr/>
        <p:txBody>
          <a:bodyPr/>
          <a:lstStyle/>
          <a:p>
            <a:pPr marL="0" lvl="0" indent="0">
              <a:lnSpc>
                <a:spcPct val="100000"/>
              </a:lnSpc>
              <a:spcBef>
                <a:spcPts val="600"/>
              </a:spcBef>
              <a:buNone/>
            </a:pPr>
            <a:r>
              <a:rPr lang="en-US" dirty="0"/>
              <a:t>Stay connected. </a:t>
            </a:r>
          </a:p>
          <a:p>
            <a:pPr marL="0" lvl="0" indent="0">
              <a:lnSpc>
                <a:spcPct val="100000"/>
              </a:lnSpc>
              <a:spcBef>
                <a:spcPts val="600"/>
              </a:spcBef>
              <a:buNone/>
            </a:pPr>
            <a:endParaRPr lang="en-US" dirty="0"/>
          </a:p>
          <a:p>
            <a:pPr marL="0" lvl="0" indent="0">
              <a:lnSpc>
                <a:spcPct val="100000"/>
              </a:lnSpc>
              <a:spcBef>
                <a:spcPts val="600"/>
              </a:spcBef>
              <a:buNone/>
            </a:pPr>
            <a:r>
              <a:rPr lang="en-US" dirty="0"/>
              <a:t>Visit </a:t>
            </a:r>
            <a:r>
              <a:rPr lang="en-US" dirty="0">
                <a:hlinkClick r:id="rId3"/>
              </a:rPr>
              <a:t>CMSnationaltrainingprogram.cms.gov</a:t>
            </a:r>
            <a:r>
              <a:rPr lang="en-US" dirty="0"/>
              <a:t> to view NTP training materials and to subscribe to our email list. </a:t>
            </a:r>
          </a:p>
          <a:p>
            <a:pPr marL="0" lvl="0" indent="0">
              <a:lnSpc>
                <a:spcPct val="100000"/>
              </a:lnSpc>
              <a:spcBef>
                <a:spcPts val="600"/>
              </a:spcBef>
              <a:buNone/>
            </a:pPr>
            <a:endParaRPr lang="en-US" dirty="0"/>
          </a:p>
          <a:p>
            <a:pPr marL="0" lvl="0" indent="0">
              <a:lnSpc>
                <a:spcPct val="100000"/>
              </a:lnSpc>
              <a:spcBef>
                <a:spcPts val="600"/>
              </a:spcBef>
              <a:buNone/>
            </a:pPr>
            <a:r>
              <a:rPr lang="en-US" dirty="0"/>
              <a:t>Contact us at </a:t>
            </a:r>
            <a:r>
              <a:rPr lang="en-US" dirty="0">
                <a:hlinkClick r:id="rId4"/>
              </a:rPr>
              <a:t>training@cms.hhs.gov</a:t>
            </a:r>
            <a:r>
              <a:rPr lang="en-US" dirty="0"/>
              <a:t>.</a:t>
            </a:r>
          </a:p>
          <a:p>
            <a:pPr marL="0" lvl="0" indent="0">
              <a:buNone/>
            </a:pPr>
            <a:endParaRPr lang="en-US" dirty="0"/>
          </a:p>
        </p:txBody>
      </p:sp>
      <p:sp>
        <p:nvSpPr>
          <p:cNvPr id="2" name="Date Placeholder 1">
            <a:extLst>
              <a:ext uri="{FF2B5EF4-FFF2-40B4-BE49-F238E27FC236}">
                <a16:creationId xmlns:a16="http://schemas.microsoft.com/office/drawing/2014/main" id="{D17EC8DC-A4E9-0447-80A5-4CA4BC67AF06}"/>
              </a:ext>
            </a:extLst>
          </p:cNvPr>
          <p:cNvSpPr>
            <a:spLocks noGrp="1"/>
          </p:cNvSpPr>
          <p:nvPr>
            <p:ph type="dt" sz="half" idx="10"/>
          </p:nvPr>
        </p:nvSpPr>
        <p:spPr/>
        <p:txBody>
          <a:bodyPr/>
          <a:lstStyle/>
          <a:p>
            <a:r>
              <a:rPr lang="en-US"/>
              <a:t>November 2020</a:t>
            </a:r>
            <a:endParaRPr lang="en-US" dirty="0"/>
          </a:p>
        </p:txBody>
      </p:sp>
      <p:sp>
        <p:nvSpPr>
          <p:cNvPr id="3" name="Footer Placeholder 2">
            <a:extLst>
              <a:ext uri="{FF2B5EF4-FFF2-40B4-BE49-F238E27FC236}">
                <a16:creationId xmlns:a16="http://schemas.microsoft.com/office/drawing/2014/main" id="{52F93C84-E1D6-A140-990A-0FE55BEC62C1}"/>
              </a:ext>
            </a:extLst>
          </p:cNvPr>
          <p:cNvSpPr>
            <a:spLocks noGrp="1"/>
          </p:cNvSpPr>
          <p:nvPr>
            <p:ph type="ftr" sz="quarter" idx="11"/>
          </p:nvPr>
        </p:nvSpPr>
        <p:spPr/>
        <p:txBody>
          <a:bodyPr/>
          <a:lstStyle/>
          <a:p>
            <a:r>
              <a:rPr lang="en-US" dirty="0"/>
              <a:t>Getting Started with Medicare</a:t>
            </a:r>
          </a:p>
        </p:txBody>
      </p:sp>
    </p:spTree>
    <p:extLst>
      <p:ext uri="{BB962C8B-B14F-4D97-AF65-F5344CB8AC3E}">
        <p14:creationId xmlns:p14="http://schemas.microsoft.com/office/powerpoint/2010/main" val="36158189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0.0&quot;&gt;&lt;object type=&quot;1&quot; unique_id=&quot;10001&quot;&gt;&lt;object type=&quot;2&quot; unique_id=&quot;17349&quot;&gt;&lt;object type=&quot;3&quot; unique_id=&quot;17350&quot;&gt;&lt;property id=&quot;20148&quot; value=&quot;5&quot;/&gt;&lt;property id=&quot;20300&quot; value=&quot;Slide 1 - &amp;quot;Getting Started with Medicare&amp;quot;&quot;/&gt;&lt;property id=&quot;20307&quot; value=&quot;359&quot;/&gt;&lt;/object&gt;&lt;object type=&quot;3&quot; unique_id=&quot;17351&quot;&gt;&lt;property id=&quot;20148&quot; value=&quot;5&quot;/&gt;&lt;property id=&quot;20300&quot; value=&quot;Slide 2 - &amp;quot;Contents&amp;quot;&quot;/&gt;&lt;property id=&quot;20307&quot; value=&quot;360&quot;/&gt;&lt;/object&gt;&lt;object type=&quot;3&quot; unique_id=&quot;17352&quot;&gt;&lt;property id=&quot;20148&quot; value=&quot;5&quot;/&gt;&lt;property id=&quot;20300&quot; value=&quot;Slide 3 - &amp;quot;Session Objectives&amp;quot;&quot;/&gt;&lt;property id=&quot;20307&quot; value=&quot;378&quot;/&gt;&lt;/object&gt;&lt;object type=&quot;3&quot; unique_id=&quot;17353&quot;&gt;&lt;property id=&quot;20148&quot; value=&quot;5&quot;/&gt;&lt;property id=&quot;20300&quot; value=&quot;Slide 4 - &amp;quot;Lesson #1&amp;quot;&quot;/&gt;&lt;property id=&quot;20307&quot; value=&quot;363&quot;/&gt;&lt;/object&gt;&lt;object type=&quot;3&quot; unique_id=&quot;17355&quot;&gt;&lt;property id=&quot;20148&quot; value=&quot;5&quot;/&gt;&lt;property id=&quot;20300&quot; value=&quot;Slide 24 - &amp;quot;Check Your Knowledge—Question 1&amp;quot;&quot;/&gt;&lt;property id=&quot;20307&quot; value=&quot;371&quot;/&gt;&lt;/object&gt;&lt;object type=&quot;3&quot; unique_id=&quot;17356&quot;&gt;&lt;property id=&quot;20148&quot; value=&quot;5&quot;/&gt;&lt;property id=&quot;20300&quot; value=&quot;Slide 25 - &amp;quot;Lesson #2&amp;quot;&quot;/&gt;&lt;property id=&quot;20307&quot; value=&quot;365&quot;/&gt;&lt;/object&gt;&lt;object type=&quot;3&quot; unique_id=&quot;17358&quot;&gt;&lt;property id=&quot;20148&quot; value=&quot;5&quot;/&gt;&lt;property id=&quot;20300&quot; value=&quot;Slide 42 - &amp;quot;Check Your Knowledge—Question 2&amp;quot;&quot;/&gt;&lt;property id=&quot;20307&quot; value=&quot;372&quot;/&gt;&lt;/object&gt;&lt;object type=&quot;3&quot; unique_id=&quot;17359&quot;&gt;&lt;property id=&quot;20148&quot; value=&quot;5&quot;/&gt;&lt;property id=&quot;20300&quot; value=&quot;Slide 44 - &amp;quot;Lesson #3&amp;quot;&quot;/&gt;&lt;property id=&quot;20307&quot; value=&quot;367&quot;/&gt;&lt;/object&gt;&lt;object type=&quot;3&quot; unique_id=&quot;17361&quot;&gt;&lt;property id=&quot;20148&quot; value=&quot;5&quot;/&gt;&lt;property id=&quot;20300&quot; value=&quot;Slide 50 - &amp;quot;Check Your Knowledge—Question 4&amp;quot;&quot;/&gt;&lt;property id=&quot;20307&quot; value=&quot;373&quot;/&gt;&lt;/object&gt;&lt;object type=&quot;3&quot; unique_id=&quot;17362&quot;&gt;&lt;property id=&quot;20148&quot; value=&quot;5&quot;/&gt;&lt;property id=&quot;20300&quot; value=&quot;Slide 51 - &amp;quot;Lesson #4&amp;quot;&quot;/&gt;&lt;property id=&quot;20307&quot; value=&quot;369&quot;/&gt;&lt;/object&gt;&lt;object type=&quot;3&quot; unique_id=&quot;17364&quot;&gt;&lt;property id=&quot;20148&quot; value=&quot;5&quot;/&gt;&lt;property id=&quot;20300&quot; value=&quot;Slide 62 - &amp;quot;Check Your Knowledge—Question 5&amp;quot;&quot;/&gt;&lt;property id=&quot;20307&quot; value=&quot;374&quot;/&gt;&lt;/object&gt;&lt;object type=&quot;3&quot; unique_id=&quot;17365&quot;&gt;&lt;property id=&quot;20148&quot; value=&quot;5&quot;/&gt;&lt;property id=&quot;20300&quot; value=&quot;Slide 92 - &amp;quot;Acronyms (AB-LE)&amp;quot;&quot;/&gt;&lt;property id=&quot;20307&quot; value=&quot;375&quot;/&gt;&lt;/object&gt;&lt;object type=&quot;3&quot; unique_id=&quot;17366&quot;&gt;&lt;property id=&quot;20148&quot; value=&quot;5&quot;/&gt;&lt;property id=&quot;20300&quot; value=&quot;Slide 93 - &amp;quot;Acronyms (LI-RN)&amp;quot;&quot;/&gt;&lt;property id=&quot;20307&quot; value=&quot;377&quot;/&gt;&lt;/object&gt;&lt;object type=&quot;3&quot; unique_id=&quot;17367&quot;&gt;&lt;property id=&quot;20148&quot; value=&quot;5&quot;/&gt;&lt;property id=&quot;20300&quot; value=&quot;Slide 94 - &amp;quot;Acronyms (RR-VA)&amp;quot;&quot;/&gt;&lt;property id=&quot;20307&quot; value=&quot;376&quot;/&gt;&lt;/object&gt;&lt;object type=&quot;3&quot; unique_id=&quot;17434&quot;&gt;&lt;property id=&quot;20148&quot; value=&quot;5&quot;/&gt;&lt;property id=&quot;20300&quot; value=&quot;Slide 5 - &amp;quot;Medicare&amp;quot;&quot;/&gt;&lt;property id=&quot;20307&quot; value=&quot;391&quot;/&gt;&lt;/object&gt;&lt;object type=&quot;3&quot; unique_id=&quot;17435&quot;&gt;&lt;property id=&quot;20148&quot; value=&quot;5&quot;/&gt;&lt;property id=&quot;20300&quot; value=&quot;Slide 6 - &amp;quot;What Agencies are Responsible for Medicare?&amp;quot;&quot;/&gt;&lt;property id=&quot;20307&quot; value=&quot;392&quot;/&gt;&lt;/object&gt;&lt;object type=&quot;3&quot; unique_id=&quot;17436&quot;&gt;&lt;property id=&quot;20148&quot; value=&quot;5&quot;/&gt;&lt;property id=&quot;20300&quot; value=&quot;Slide 7 - &amp;quot;What are the Parts of Medicare?&amp;quot;&quot;/&gt;&lt;property id=&quot;20307&quot; value=&quot;393&quot;/&gt;&lt;/object&gt;&lt;object type=&quot;3&quot; unique_id=&quot;17437&quot;&gt;&lt;property id=&quot;20148&quot; value=&quot;5&quot;/&gt;&lt;property id=&quot;20300&quot; value=&quot;Slide 8 - &amp;quot;Your Medicare Options&amp;quot;&quot;/&gt;&lt;property id=&quot;20307&quot; value=&quot;394&quot;/&gt;&lt;/object&gt;&lt;object type=&quot;3&quot; unique_id=&quot;17438&quot;&gt;&lt;property id=&quot;20148&quot; value=&quot;5&quot;/&gt;&lt;property id=&quot;20300&quot; value=&quot;Slide 9 - &amp;quot;Original Medicare vs. Medicare Advantage— Doctor and Hospital Choice&amp;quot;&quot;/&gt;&lt;property id=&quot;20307&quot; value=&quot;395&quot;/&gt;&lt;/object&gt;&lt;object type=&quot;3&quot; unique_id=&quot;17439&quot;&gt;&lt;property id=&quot;20148&quot; value=&quot;5&quot;/&gt;&lt;property id=&quot;20300&quot; value=&quot;Slide 10 - &amp;quot;Original Medicare vs. Medicare Advantage—Costs &amp;quot;&quot;/&gt;&lt;property id=&quot;20307&quot; value=&quot;396&quot;/&gt;&lt;/object&gt;&lt;object type=&quot;3&quot; unique_id=&quot;17440&quot;&gt;&lt;property id=&quot;20148&quot; value=&quot;5&quot;/&gt;&lt;property id=&quot;20300&quot; value=&quot;Slide 11 - &amp;quot;Original Medicare vs. Medicare Advantage—Coverage &amp;quot;&quot;/&gt;&lt;property id=&quot;20307&quot; value=&quot;397&quot;/&gt;&lt;/object&gt;&lt;object type=&quot;3&quot; unique_id=&quot;17441&quot;&gt;&lt;property id=&quot;20148&quot; value=&quot;5&quot;/&gt;&lt;property id=&quot;20300&quot; value=&quot;Slide 12 - &amp;quot;Original Medicare vs. Medicare Advantage—Travel &amp;quot;&quot;/&gt;&lt;property id=&quot;20307&quot; value=&quot;398&quot;/&gt;&lt;/object&gt;&lt;object type=&quot;3&quot; unique_id=&quot;17442&quot;&gt;&lt;property id=&quot;20148&quot; value=&quot;5&quot;/&gt;&lt;property id=&quot;20300&quot; value=&quot;Slide 13 - &amp;quot;Automatic Enrollment—Part A and Part B&amp;quot;&quot;/&gt;&lt;property id=&quot;20307&quot; value=&quot;399&quot;/&gt;&lt;/object&gt;&lt;object type=&quot;3&quot; unique_id=&quot;17443&quot;&gt;&lt;property id=&quot;20148&quot; value=&quot;5&quot;/&gt;&lt;property id=&quot;20300&quot; value=&quot;Slide 14 - &amp;quot;Your Medicare Card&amp;quot;&quot;/&gt;&lt;property id=&quot;20307&quot; value=&quot;400&quot;/&gt;&lt;/object&gt;&lt;object type=&quot;3&quot; unique_id=&quot;17444&quot;&gt;&lt;property id=&quot;20148&quot; value=&quot;5&quot;/&gt;&lt;property id=&quot;20300&quot; value=&quot;Slide 15 - &amp;quot;Some People Must Take Action to Enroll in Medicare&amp;quot;&quot;/&gt;&lt;property id=&quot;20307&quot; value=&quot;401&quot;/&gt;&lt;/object&gt;&lt;object type=&quot;3&quot; unique_id=&quot;17445&quot;&gt;&lt;property id=&quot;20148&quot; value=&quot;5&quot;/&gt;&lt;property id=&quot;20300&quot; value=&quot;Slide 16 - &amp;quot;When You Can Sign Up for Medicare&amp;quot;&quot;/&gt;&lt;property id=&quot;20307&quot; value=&quot;402&quot;/&gt;&lt;/object&gt;&lt;object type=&quot;3&quot; unique_id=&quot;17446&quot;&gt;&lt;property id=&quot;20148&quot; value=&quot;5&quot;/&gt;&lt;property id=&quot;20300&quot; value=&quot;Slide 17 - &amp;quot;Initial Enrollment Period (IEP)&amp;quot;&quot;/&gt;&lt;property id=&quot;20307&quot; value=&quot;403&quot;/&gt;&lt;/object&gt;&lt;object type=&quot;3&quot; unique_id=&quot;17447&quot;&gt;&lt;property id=&quot;20148&quot; value=&quot;5&quot;/&gt;&lt;property id=&quot;20300&quot; value=&quot;Slide 18 - &amp;quot;Special Enrollment Period (SEP)&amp;quot;&quot;/&gt;&lt;property id=&quot;20307&quot; value=&quot;404&quot;/&gt;&lt;/object&gt;&lt;object type=&quot;3&quot; unique_id=&quot;17448&quot;&gt;&lt;property id=&quot;20148&quot; value=&quot;5&quot;/&gt;&lt;property id=&quot;20300&quot; value=&quot;Slide 19 - &amp;quot;General Enrollment Period (GEP)&amp;quot;&quot;/&gt;&lt;property id=&quot;20307&quot; value=&quot;405&quot;/&gt;&lt;/object&gt;&lt;object type=&quot;3&quot; unique_id=&quot;17449&quot;&gt;&lt;property id=&quot;20148&quot; value=&quot;5&quot;/&gt;&lt;property id=&quot;20300&quot; value=&quot;Slide 20 - &amp;quot;Yearly Open Enrollment (OEP) for People with Medicare&amp;quot;&quot;/&gt;&lt;property id=&quot;20307&quot; value=&quot;406&quot;/&gt;&lt;/object&gt;&lt;object type=&quot;3&quot; unique_id=&quot;17450&quot;&gt;&lt;property id=&quot;20148&quot; value=&quot;5&quot;/&gt;&lt;property id=&quot;20300&quot; value=&quot;Slide 21 - &amp;quot;Medicare Advantage Open Enrollment Period (MA OEP)&amp;quot;&quot;/&gt;&lt;property id=&quot;20307&quot; value=&quot;407&quot;/&gt;&lt;/object&gt;&lt;object type=&quot;3&quot; unique_id=&quot;17451&quot;&gt;&lt;property id=&quot;20148&quot; value=&quot;5&quot;/&gt;&lt;property id=&quot;20300&quot; value=&quot;Slide 22 - &amp;quot;5-Star Special Enrollment Period (SEP)&amp;quot;&quot;/&gt;&lt;property id=&quot;20307&quot; value=&quot;408&quot;/&gt;&lt;/object&gt;&lt;object type=&quot;3&quot; unique_id=&quot;17452&quot;&gt;&lt;property id=&quot;20148&quot; value=&quot;5&quot;/&gt;&lt;property id=&quot;20300&quot; value=&quot;Slide 23 - &amp;quot;Other Medicare Special Enrollment Periods (SEPs)&amp;quot;&quot;/&gt;&lt;property id=&quot;20307&quot; value=&quot;409&quot;/&gt;&lt;/object&gt;&lt;object type=&quot;3&quot; unique_id=&quot;17453&quot;&gt;&lt;property id=&quot;20148&quot; value=&quot;5&quot;/&gt;&lt;property id=&quot;20300&quot; value=&quot;Slide 26 - &amp;quot;Part A (Hospital Insurance) Covers&amp;quot;&quot;/&gt;&lt;property id=&quot;20307&quot; value=&quot;387&quot;/&gt;&lt;/object&gt;&lt;object type=&quot;3&quot; unique_id=&quot;17454&quot;&gt;&lt;property id=&quot;20148&quot; value=&quot;5&quot;/&gt;&lt;property id=&quot;20300&quot; value=&quot;Slide 27 - &amp;quot;Part A (Hospital Insurance) Covers (continued)&amp;quot;&quot;/&gt;&lt;property id=&quot;20307&quot; value=&quot;410&quot;/&gt;&lt;/object&gt;&lt;object type=&quot;3&quot; unique_id=&quot;17455&quot;&gt;&lt;property id=&quot;20148&quot; value=&quot;5&quot;/&gt;&lt;property id=&quot;20300&quot; value=&quot;Slide 28 - &amp;quot;Paying for Part A&amp;quot;&quot;/&gt;&lt;property id=&quot;20307&quot; value=&quot;411&quot;/&gt;&lt;/object&gt;&lt;object type=&quot;3&quot; unique_id=&quot;17456&quot;&gt;&lt;property id=&quot;20148&quot; value=&quot;5&quot;/&gt;&lt;property id=&quot;20300&quot; value=&quot;Slide 29 - &amp;quot;2020 Part A—What You Pay in Original Medicare&amp;quot;&quot;/&gt;&lt;property id=&quot;20307&quot; value=&quot;412&quot;/&gt;&lt;/object&gt;&lt;object type=&quot;3&quot; unique_id=&quot;17457&quot;&gt;&lt;property id=&quot;20148&quot; value=&quot;5&quot;/&gt;&lt;property id=&quot;20300&quot; value=&quot;Slide 30 - &amp;quot;2020 Part A—What You Pay in Original Medicare (continued)&amp;quot;&quot;/&gt;&lt;property id=&quot;20307&quot; value=&quot;481&quot;/&gt;&lt;/object&gt;&lt;object type=&quot;3&quot; unique_id=&quot;17458&quot;&gt;&lt;property id=&quot;20148&quot; value=&quot;5&quot;/&gt;&lt;property id=&quot;20300&quot; value=&quot;Slide 31 - &amp;quot;Benefit Periods in Original Medicare&amp;quot;&quot;/&gt;&lt;property id=&quot;20307&quot; value=&quot;413&quot;/&gt;&lt;/object&gt;&lt;object type=&quot;3&quot; unique_id=&quot;17459&quot;&gt;&lt;property id=&quot;20148&quot; value=&quot;5&quot;/&gt;&lt;property id=&quot;20300&quot; value=&quot;Slide 32 - &amp;quot;Decision: Do I Need to Sign Up for Part A?&amp;quot;&quot;/&gt;&lt;property id=&quot;20307&quot; value=&quot;414&quot;/&gt;&lt;/object&gt;&lt;object type=&quot;3&quot; unique_id=&quot;17460&quot;&gt;&lt;property id=&quot;20148&quot; value=&quot;5&quot;/&gt;&lt;property id=&quot;20300&quot; value=&quot;Slide 33 - &amp;quot;Part B (Medical Insurance) Covers&amp;quot;&quot;/&gt;&lt;property id=&quot;20307&quot; value=&quot;415&quot;/&gt;&lt;/object&gt;&lt;object type=&quot;3&quot; unique_id=&quot;17461&quot;&gt;&lt;property id=&quot;20148&quot; value=&quot;5&quot;/&gt;&lt;property id=&quot;20300&quot; value=&quot;Slide 34 - &amp;quot;Part B—Preventive Services&amp;quot;&quot;/&gt;&lt;property id=&quot;20307&quot; value=&quot;416&quot;/&gt;&lt;/object&gt;&lt;object type=&quot;3&quot; unique_id=&quot;17462&quot;&gt;&lt;property id=&quot;20148&quot; value=&quot;5&quot;/&gt;&lt;property id=&quot;20300&quot; value=&quot;Slide 35 - &amp;quot;What’s Not Covered by Part A and Part B?&amp;quot;&quot;/&gt;&lt;property id=&quot;20307&quot; value=&quot;417&quot;/&gt;&lt;/object&gt;&lt;object type=&quot;3&quot; unique_id=&quot;17463&quot;&gt;&lt;property id=&quot;20148&quot; value=&quot;5&quot;/&gt;&lt;property id=&quot;20300&quot; value=&quot;Slide 36 - &amp;quot;What You Pay—2020 Part B Premiums&amp;quot;&quot;/&gt;&lt;property id=&quot;20307&quot; value=&quot;418&quot;/&gt;&lt;/object&gt;&lt;object type=&quot;3&quot; unique_id=&quot;17464&quot;&gt;&lt;property id=&quot;20148&quot; value=&quot;5&quot;/&gt;&lt;property id=&quot;20300&quot; value=&quot;Slide 37 - &amp;quot;Monthly Part B Standard Premium—Income-Related Monthly Adjustment Amount (IRMAA) for 2020&amp;quot;&quot;/&gt;&lt;property id=&quot;20307&quot; value=&quot;419&quot;/&gt;&lt;/object&gt;&lt;object type=&quot;3&quot; unique_id=&quot;17465&quot;&gt;&lt;property id=&quot;20148&quot; value=&quot;5&quot;/&gt;&lt;property id=&quot;20300&quot; value=&quot;Slide 38 - &amp;quot;Part B—What You Pay in Original Medicare in 2020&amp;quot;&quot;/&gt;&lt;property id=&quot;20307&quot; value=&quot;420&quot;/&gt;&lt;/object&gt;&lt;object type=&quot;3&quot; unique_id=&quot;17466&quot;&gt;&lt;property id=&quot;20148&quot; value=&quot;5&quot;/&gt;&lt;property id=&quot;20300&quot; value=&quot;Slide 39 - &amp;quot;Part B and Active Employment&amp;quot;&quot;/&gt;&lt;property id=&quot;20307&quot; value=&quot;421&quot;/&gt;&lt;/object&gt;&lt;object type=&quot;3&quot; unique_id=&quot;17467&quot;&gt;&lt;property id=&quot;20148&quot; value=&quot;5&quot;/&gt;&lt;property id=&quot;20300&quot; value=&quot;Slide 40 - &amp;quot;Decision: Should I Keep/Sign Up for Part B?&amp;quot;&quot;/&gt;&lt;property id=&quot;20307&quot; value=&quot;422&quot;/&gt;&lt;/object&gt;&lt;object type=&quot;3&quot; unique_id=&quot;17468&quot;&gt;&lt;property id=&quot;20148&quot; value=&quot;5&quot;/&gt;&lt;property id=&quot;20300&quot; value=&quot;Slide 41 - &amp;quot;When You Must Have Part B&amp;quot;&quot;/&gt;&lt;property id=&quot;20307&quot; value=&quot;423&quot;/&gt;&lt;/object&gt;&lt;object type=&quot;3&quot; unique_id=&quot;17469&quot;&gt;&lt;property id=&quot;20148&quot; value=&quot;5&quot;/&gt;&lt;property id=&quot;20300&quot; value=&quot;Slide 43 - &amp;quot;Check Your Knowledge—Question 3&amp;quot;&quot;/&gt;&lt;property id=&quot;20307&quot; value=&quot;424&quot;/&gt;&lt;/object&gt;&lt;object type=&quot;3&quot; unique_id=&quot;17470&quot;&gt;&lt;property id=&quot;20148&quot; value=&quot;5&quot;/&gt;&lt;property id=&quot;20300&quot; value=&quot;Slide 45 - &amp;quot;Medigap Policies&amp;quot;&quot;/&gt;&lt;property id=&quot;20307&quot; value=&quot;388&quot;/&gt;&lt;/object&gt;&lt;object type=&quot;3&quot; unique_id=&quot;17471&quot;&gt;&lt;property id=&quot;20148&quot; value=&quot;5&quot;/&gt;&lt;property id=&quot;20300&quot; value=&quot;Slide 46 - &amp;quot;Medigap Plan Coverage&amp;quot;&quot;/&gt;&lt;property id=&quot;20307&quot; value=&quot;425&quot;/&gt;&lt;/object&gt;&lt;object type=&quot;3&quot; unique_id=&quot;17472&quot;&gt;&lt;property id=&quot;20148&quot; value=&quot;5&quot;/&gt;&lt;property id=&quot;20300&quot; value=&quot;Slide 47 - &amp;quot;Decision: Do I Need a Medigap Policy?&amp;quot;&quot;/&gt;&lt;property id=&quot;20307&quot; value=&quot;426&quot;/&gt;&lt;/object&gt;&lt;object type=&quot;3&quot; unique_id=&quot;17473&quot;&gt;&lt;property id=&quot;20148&quot; value=&quot;5&quot;/&gt;&lt;property id=&quot;20300&quot; value=&quot;Slide 48 - &amp;quot;When is the Best Time to Buy a Medigap Policy?&amp;quot;&quot;/&gt;&lt;property id=&quot;20307&quot; value=&quot;427&quot;/&gt;&lt;/object&gt;&lt;object type=&quot;3&quot; unique_id=&quot;17474&quot;&gt;&lt;property id=&quot;20148&quot; value=&quot;5&quot;/&gt;&lt;property id=&quot;20300&quot; value=&quot;Slide 49 - &amp;quot;How to Buy a Medigap Policy&amp;quot;&quot;/&gt;&lt;property id=&quot;20307&quot; value=&quot;428&quot;/&gt;&lt;/object&gt;&lt;object type=&quot;3&quot; unique_id=&quot;17475&quot;&gt;&lt;property id=&quot;20148&quot; value=&quot;5&quot;/&gt;&lt;property id=&quot;20300&quot; value=&quot;Slide 52 - &amp;quot;Prescription Drug Coverage (Part D)&amp;quot;&quot;/&gt;&lt;property id=&quot;20307&quot; value=&quot;389&quot;/&gt;&lt;/object&gt;&lt;object type=&quot;3&quot; unique_id=&quot;17476&quot;&gt;&lt;property id=&quot;20148&quot; value=&quot;5&quot;/&gt;&lt;property id=&quot;20300&quot; value=&quot;Slide 53 - &amp;quot;Medicare Drug Plan Costs—What You Pay in 2020&amp;quot;&quot;/&gt;&lt;property id=&quot;20307&quot; value=&quot;390&quot;/&gt;&lt;/object&gt;&lt;object type=&quot;3&quot; unique_id=&quot;17477&quot;&gt;&lt;property id=&quot;20148&quot; value=&quot;5&quot;/&gt;&lt;property id=&quot;20300&quot; value=&quot;Slide 54 - &amp;quot;Monthly Part D Standard Premium—Income-Related Monthly Adjustment Amount (IRMAA) for 2020&amp;quot;&quot;/&gt;&lt;property id=&quot;20307&quot; value=&quot;429&quot;/&gt;&lt;/object&gt;&lt;object type=&quot;3&quot; unique_id=&quot;17478&quot;&gt;&lt;property id=&quot;20148&quot; value=&quot;5&quot;/&gt;&lt;property id=&quot;20300&quot; value=&quot;Slide 55 - &amp;quot;How Part D Works&amp;quot;&quot;/&gt;&lt;property id=&quot;20307&quot; value=&quot;430&quot;/&gt;&lt;/object&gt;&lt;object type=&quot;3&quot; unique_id=&quot;17479&quot;&gt;&lt;property id=&quot;20148&quot; value=&quot;5&quot;/&gt;&lt;property id=&quot;20300&quot; value=&quot;Slide 56 - &amp;quot;Who Can Join Part D?&amp;quot;&quot;/&gt;&lt;property id=&quot;20307&quot; value=&quot;431&quot;/&gt;&lt;/object&gt;&lt;object type=&quot;3&quot; unique_id=&quot;17480&quot;&gt;&lt;property id=&quot;20148&quot; value=&quot;5&quot;/&gt;&lt;property id=&quot;20300&quot; value=&quot;Slide 57 - &amp;quot;Part D Late Enrollment Penalty&amp;quot;&quot;/&gt;&lt;property id=&quot;20307&quot; value=&quot;432&quot;/&gt;&lt;/object&gt;&lt;object type=&quot;3&quot; unique_id=&quot;17481&quot;&gt;&lt;property id=&quot;20148&quot; value=&quot;5&quot;/&gt;&lt;property id=&quot;20300&quot; value=&quot;Slide 58 - &amp;quot;Part D Cost Considerations&amp;quot;&quot;/&gt;&lt;property id=&quot;20307&quot; value=&quot;433&quot;/&gt;&lt;/object&gt;&lt;object type=&quot;3&quot; unique_id=&quot;17482&quot;&gt;&lt;property id=&quot;20148&quot; value=&quot;5&quot;/&gt;&lt;property id=&quot;20300&quot; value=&quot;Slide 59 - &amp;quot;When Can I Enroll in a Part D Plan?&amp;quot;&quot;/&gt;&lt;property id=&quot;20307&quot; value=&quot;434&quot;/&gt;&lt;/object&gt;&lt;object type=&quot;3&quot; unique_id=&quot;17483&quot;&gt;&lt;property id=&quot;20148&quot; value=&quot;5&quot;/&gt;&lt;property id=&quot;20300&quot; value=&quot;Slide 60 - &amp;quot;Choosing a Part D Plan&amp;quot;&quot;/&gt;&lt;property id=&quot;20307&quot; value=&quot;435&quot;/&gt;&lt;/object&gt;&lt;object type=&quot;3&quot; unique_id=&quot;17484&quot;&gt;&lt;property id=&quot;20148&quot; value=&quot;5&quot;/&gt;&lt;property id=&quot;20300&quot; value=&quot;Slide 61 - &amp;quot;Decision: Should I Enroll in a Part D Plan?&amp;quot;&quot;/&gt;&lt;property id=&quot;20307&quot; value=&quot;436&quot;/&gt;&lt;/object&gt;&lt;object type=&quot;3&quot; unique_id=&quot;17485&quot;&gt;&lt;property id=&quot;20148&quot; value=&quot;5&quot;/&gt;&lt;property id=&quot;20300&quot; value=&quot;Slide 63 - &amp;quot;Check Your Knowledge—Question 6&amp;quot;&quot;/&gt;&lt;property id=&quot;20307&quot; value=&quot;437&quot;/&gt;&lt;/object&gt;&lt;object type=&quot;3&quot; unique_id=&quot;17486&quot;&gt;&lt;property id=&quot;20148&quot; value=&quot;5&quot;/&gt;&lt;property id=&quot;20300&quot; value=&quot;Slide 64 - &amp;quot;Lesson #5&amp;quot;&quot;/&gt;&lt;property id=&quot;20307&quot; value=&quot;438&quot;/&gt;&lt;/object&gt;&lt;object type=&quot;3&quot; unique_id=&quot;17487&quot;&gt;&lt;property id=&quot;20148&quot; value=&quot;5&quot;/&gt;&lt;property id=&quot;20300&quot; value=&quot;Slide 65 - &amp;quot;Medicare Advantage (MA) Plans (Part C)&amp;quot;&quot;/&gt;&lt;property id=&quot;20307&quot; value=&quot;439&quot;/&gt;&lt;/object&gt;&lt;object type=&quot;3&quot; unique_id=&quot;17488&quot;&gt;&lt;property id=&quot;20148&quot; value=&quot;5&quot;/&gt;&lt;property id=&quot;20300&quot; value=&quot;Slide 66 - &amp;quot;How Medicare Advantage (MA) Plans Work&amp;quot;&quot;/&gt;&lt;property id=&quot;20307&quot; value=&quot;440&quot;/&gt;&lt;/object&gt;&lt;object type=&quot;3&quot; unique_id=&quot;17489&quot;&gt;&lt;property id=&quot;20148&quot; value=&quot;5&quot;/&gt;&lt;property id=&quot;20300&quot; value=&quot;Slide 67 - &amp;quot;How Medicare Advantage (MA) Plans Work (continued)&amp;quot;&quot;/&gt;&lt;property id=&quot;20307&quot; value=&quot;441&quot;/&gt;&lt;/object&gt;&lt;object type=&quot;3&quot; unique_id=&quot;17490&quot;&gt;&lt;property id=&quot;20148&quot; value=&quot;5&quot;/&gt;&lt;property id=&quot;20300&quot; value=&quot;Slide 68 - &amp;quot;When Can I Enroll in a Medicare Advantage (MA) Plan&amp;quot;&quot;/&gt;&lt;property id=&quot;20307&quot; value=&quot;442&quot;/&gt;&lt;/object&gt;&lt;object type=&quot;3&quot; unique_id=&quot;17491&quot;&gt;&lt;property id=&quot;20148&quot; value=&quot;5&quot;/&gt;&lt;property id=&quot;20300&quot; value=&quot;Slide 69 - &amp;quot;When Can I Enroll in a Medicare Advantage (MA) Plan (continued)&amp;quot;&quot;/&gt;&lt;property id=&quot;20307&quot; value=&quot;443&quot;/&gt;&lt;/object&gt;&lt;object type=&quot;3&quot; unique_id=&quot;17492&quot;&gt;&lt;property id=&quot;20148&quot; value=&quot;5&quot;/&gt;&lt;property id=&quot;20300&quot; value=&quot;Slide 70 - &amp;quot;How Do I Enroll in a Medicare Advantage (MA) Plan?&amp;quot;&quot;/&gt;&lt;property id=&quot;20307&quot; value=&quot;444&quot;/&gt;&lt;/object&gt;&lt;object type=&quot;3&quot; unique_id=&quot;17493&quot;&gt;&lt;property id=&quot;20148&quot; value=&quot;5&quot;/&gt;&lt;property id=&quot;20300&quot; value=&quot;Slide 71 - &amp;quot;Decision: Should I Join an MA Plan?&amp;quot;&quot;/&gt;&lt;property id=&quot;20307&quot; value=&quot;445&quot;/&gt;&lt;/object&gt;&lt;object type=&quot;3&quot; unique_id=&quot;17494&quot;&gt;&lt;property id=&quot;20148&quot; value=&quot;5&quot;/&gt;&lt;property id=&quot;20300&quot; value=&quot;Slide 72 - &amp;quot;Can I Join a Medicare Advantage (MA) Plan with End-Stage Renal Disease (ESRD)?&amp;quot;&quot;/&gt;&lt;property id=&quot;20307&quot; value=&quot;446&quot;/&gt;&lt;/object&gt;&lt;object type=&quot;3&quot; unique_id=&quot;17495&quot;&gt;&lt;property id=&quot;20148&quot; value=&quot;5&quot;/&gt;&lt;property id=&quot;20300&quot; value=&quot;Slide 73 - &amp;quot;How are Medigap Policies and MA Plans Different?&amp;quot;&quot;/&gt;&lt;property id=&quot;20307&quot; value=&quot;447&quot;/&gt;&lt;/object&gt;&lt;object type=&quot;3&quot; unique_id=&quot;17496&quot;&gt;&lt;property id=&quot;20148&quot; value=&quot;5&quot;/&gt;&lt;property id=&quot;20300&quot; value=&quot;Slide 74 - &amp;quot;Check Your Knowledge—Question 7&amp;quot;&quot;/&gt;&lt;property id=&quot;20307&quot; value=&quot;448&quot;/&gt;&lt;/object&gt;&lt;object type=&quot;3&quot; unique_id=&quot;17497&quot;&gt;&lt;property id=&quot;20148&quot; value=&quot;5&quot;/&gt;&lt;property id=&quot;20300&quot; value=&quot;Slide 75 - &amp;quot;Lesson #6&amp;quot;&quot;/&gt;&lt;property id=&quot;20307&quot; value=&quot;449&quot;/&gt;&lt;/object&gt;&lt;object type=&quot;3&quot; unique_id=&quot;17498&quot;&gt;&lt;property id=&quot;20148&quot; value=&quot;5&quot;/&gt;&lt;property id=&quot;20300&quot; value=&quot;Slide 76 - &amp;quot;Medicare and the Marketplace&amp;quot;&quot;/&gt;&lt;property id=&quot;20307&quot; value=&quot;450&quot;/&gt;&lt;/object&gt;&lt;object type=&quot;3&quot; unique_id=&quot;17499&quot;&gt;&lt;property id=&quot;20148&quot; value=&quot;5&quot;/&gt;&lt;property id=&quot;20300&quot; value=&quot;Slide 77 - &amp;quot;Marketplace and Becoming Eligible for Medicare&amp;quot;&quot;/&gt;&lt;property id=&quot;20307&quot; value=&quot;451&quot;/&gt;&lt;/object&gt;&lt;object type=&quot;3&quot; unique_id=&quot;17500&quot;&gt;&lt;property id=&quot;20148&quot; value=&quot;5&quot;/&gt;&lt;property id=&quot;20300&quot; value=&quot;Slide 78 - &amp;quot;Medicare for People with Disabilities and the Marketplace&amp;quot;&quot;/&gt;&lt;property id=&quot;20307&quot; value=&quot;452&quot;/&gt;&lt;/object&gt;&lt;object type=&quot;3&quot; unique_id=&quot;17501&quot;&gt;&lt;property id=&quot;20148&quot; value=&quot;5&quot;/&gt;&lt;property id=&quot;20300&quot; value=&quot;Slide 79 - &amp;quot;Choosing Marketplace Coverage Instead of Medicare&amp;quot;&quot;/&gt;&lt;property id=&quot;20307&quot; value=&quot;453&quot;/&gt;&lt;/object&gt;&lt;object type=&quot;3&quot; unique_id=&quot;17502&quot;&gt;&lt;property id=&quot;20148&quot; value=&quot;5&quot;/&gt;&lt;property id=&quot;20300&quot; value=&quot;Slide 80 - &amp;quot;Check Your Knowledge—Question 8&amp;quot;&quot;/&gt;&lt;property id=&quot;20307&quot; value=&quot;454&quot;/&gt;&lt;/object&gt;&lt;object type=&quot;3&quot; unique_id=&quot;17503&quot;&gt;&lt;property id=&quot;20148&quot; value=&quot;5&quot;/&gt;&lt;property id=&quot;20300&quot; value=&quot;Slide 81 - &amp;quot;Lesson #7&amp;quot;&quot;/&gt;&lt;property id=&quot;20307&quot; value=&quot;455&quot;/&gt;&lt;/object&gt;&lt;object type=&quot;3&quot; unique_id=&quot;17504&quot;&gt;&lt;property id=&quot;20148&quot; value=&quot;5&quot;/&gt;&lt;property id=&quot;20300&quot; value=&quot;Slide 82 - &amp;quot;Help for People with Limited Income and Resources&amp;quot;&quot;/&gt;&lt;property id=&quot;20307&quot; value=&quot;456&quot;/&gt;&lt;/object&gt;&lt;object type=&quot;3&quot; unique_id=&quot;17505&quot;&gt;&lt;property id=&quot;20148&quot; value=&quot;5&quot;/&gt;&lt;property id=&quot;20300&quot; value=&quot;Slide 83 - &amp;quot;Medical Federal Eligibility Requirements for Medicare Savings Programs&amp;quot;&quot;/&gt;&lt;property id=&quot;20307&quot; value=&quot;457&quot;/&gt;&lt;/object&gt;&lt;object type=&quot;3&quot; unique_id=&quot;17506&quot;&gt;&lt;property id=&quot;20148&quot; value=&quot;5&quot;/&gt;&lt;property id=&quot;20300&quot; value=&quot;Slide 84 - &amp;quot;What is Extra Help?&amp;quot;&quot;/&gt;&lt;property id=&quot;20307&quot; value=&quot;458&quot;/&gt;&lt;/object&gt;&lt;object type=&quot;3&quot; unique_id=&quot;17507&quot;&gt;&lt;property id=&quot;20148&quot; value=&quot;5&quot;/&gt;&lt;property id=&quot;20300&quot; value=&quot;Slide 85 - &amp;quot;Qualifying for Extra Help&amp;quot;&quot;/&gt;&lt;property id=&quot;20307&quot; value=&quot;459&quot;/&gt;&lt;/object&gt;&lt;object type=&quot;3&quot; unique_id=&quot;17508&quot;&gt;&lt;property id=&quot;20148&quot; value=&quot;5&quot;/&gt;&lt;property id=&quot;20300&quot; value=&quot;Slide 86 - &amp;quot;What’s Medicaid?&amp;quot;&quot;/&gt;&lt;property id=&quot;20307&quot; value=&quot;460&quot;/&gt;&lt;/object&gt;&lt;object type=&quot;3&quot; unique_id=&quot;17509&quot;&gt;&lt;property id=&quot;20148&quot; value=&quot;5&quot;/&gt;&lt;property id=&quot;20300&quot; value=&quot;Slide 87 - &amp;quot;Qualifying for Medicaid&amp;quot;&quot;/&gt;&lt;property id=&quot;20307&quot; value=&quot;461&quot;/&gt;&lt;/object&gt;&lt;object type=&quot;3&quot; unique_id=&quot;17510&quot;&gt;&lt;property id=&quot;20148&quot; value=&quot;5&quot;/&gt;&lt;property id=&quot;20300&quot; value=&quot;Slide 88 - &amp;quot;How are Medicare and Medicaid Different?&amp;quot;&quot;/&gt;&lt;property id=&quot;20307&quot; value=&quot;462&quot;/&gt;&lt;/object&gt;&lt;object type=&quot;3&quot; unique_id=&quot;17511&quot;&gt;&lt;property id=&quot;20148&quot; value=&quot;5&quot;/&gt;&lt;property id=&quot;20300&quot; value=&quot;Slide 89 - &amp;quot;What is the Children’s Health Insurance Program?&amp;quot;&quot;/&gt;&lt;property id=&quot;20307&quot; value=&quot;464&quot;/&gt;&lt;/object&gt;&lt;object type=&quot;3&quot; unique_id=&quot;17512&quot;&gt;&lt;property id=&quot;20148&quot; value=&quot;5&quot;/&gt;&lt;property id=&quot;20300&quot; value=&quot;Slide 90 - &amp;quot;Helpful Websites&amp;quot;&quot;/&gt;&lt;property id=&quot;20307&quot; value=&quot;465&quot;/&gt;&lt;/object&gt;&lt;object type=&quot;3&quot; unique_id=&quot;17513&quot;&gt;&lt;property id=&quot;20148&quot; value=&quot;5&quot;/&gt;&lt;property id=&quot;20300&quot; value=&quot;Slide 91 - &amp;quot;Key Points to Remember&amp;quot;&quot;/&gt;&lt;property id=&quot;20307&quot; value=&quot;466&quot;/&gt;&lt;/object&gt;&lt;object type=&quot;3&quot; unique_id=&quot;17514&quot;&gt;&lt;property id=&quot;20148&quot; value=&quot;5&quot;/&gt;&lt;property id=&quot;20300&quot; value=&quot;Slide 95 - &amp;quot;Optional Lesson&amp;amp;#x09;&amp;quot;&quot;/&gt;&lt;property id=&quot;20307&quot; value=&quot;467&quot;/&gt;&lt;/object&gt;&lt;object type=&quot;3&quot; unique_id=&quot;17515&quot;&gt;&lt;property id=&quot;20148&quot; value=&quot;5&quot;/&gt;&lt;property id=&quot;20300&quot; value=&quot;Slide 96 - &amp;quot;Scenario 1&amp;quot;&quot;/&gt;&lt;property id=&quot;20307&quot; value=&quot;468&quot;/&gt;&lt;/object&gt;&lt;object type=&quot;3&quot; unique_id=&quot;17516&quot;&gt;&lt;property id=&quot;20148&quot; value=&quot;5&quot;/&gt;&lt;property id=&quot;20300&quot; value=&quot;Slide 97 - &amp;quot;Scenario 1—Initial Discussion&amp;quot;&quot;/&gt;&lt;property id=&quot;20307&quot; value=&quot;469&quot;/&gt;&lt;/object&gt;&lt;object type=&quot;3&quot; unique_id=&quot;17517&quot;&gt;&lt;property id=&quot;20148&quot; value=&quot;5&quot;/&gt;&lt;property id=&quot;20300&quot; value=&quot;Slide 98 - &amp;quot;Scenario 1—Question 1&amp;quot;&quot;/&gt;&lt;property id=&quot;20307&quot; value=&quot;470&quot;/&gt;&lt;/object&gt;&lt;object type=&quot;3&quot; unique_id=&quot;17518&quot;&gt;&lt;property id=&quot;20148&quot; value=&quot;5&quot;/&gt;&lt;property id=&quot;20300&quot; value=&quot;Slide 99 - &amp;quot;Scenario 1—Question 2&amp;quot;&quot;/&gt;&lt;property id=&quot;20307&quot; value=&quot;471&quot;/&gt;&lt;/object&gt;&lt;object type=&quot;3&quot; unique_id=&quot;17519&quot;&gt;&lt;property id=&quot;20148&quot; value=&quot;5&quot;/&gt;&lt;property id=&quot;20300&quot; value=&quot;Slide 100 - &amp;quot;Scenario 1—Question 3&amp;quot;&quot;/&gt;&lt;property id=&quot;20307&quot; value=&quot;472&quot;/&gt;&lt;/object&gt;&lt;object type=&quot;3&quot; unique_id=&quot;17520&quot;&gt;&lt;property id=&quot;20148&quot; value=&quot;5&quot;/&gt;&lt;property id=&quot;20300&quot; value=&quot;Slide 101 - &amp;quot;Scenario 1—Question 4&amp;quot;&quot;/&gt;&lt;property id=&quot;20307&quot; value=&quot;473&quot;/&gt;&lt;/object&gt;&lt;object type=&quot;3&quot; unique_id=&quot;17521&quot;&gt;&lt;property id=&quot;20148&quot; value=&quot;5&quot;/&gt;&lt;property id=&quot;20300&quot; value=&quot;Slide 102 - &amp;quot;Scenario 2&amp;quot;&quot;/&gt;&lt;property id=&quot;20307&quot; value=&quot;474&quot;/&gt;&lt;/object&gt;&lt;object type=&quot;3&quot; unique_id=&quot;17522&quot;&gt;&lt;property id=&quot;20148&quot; value=&quot;5&quot;/&gt;&lt;property id=&quot;20300&quot; value=&quot;Slide 103 - &amp;quot;Scenario 2—Initial Discussion&amp;quot;&quot;/&gt;&lt;property id=&quot;20307&quot; value=&quot;475&quot;/&gt;&lt;/object&gt;&lt;object type=&quot;3&quot; unique_id=&quot;17523&quot;&gt;&lt;property id=&quot;20148&quot; value=&quot;5&quot;/&gt;&lt;property id=&quot;20300&quot; value=&quot;Slide 104 - &amp;quot;Scenario 2—Question 1&amp;quot;&quot;/&gt;&lt;property id=&quot;20307&quot; value=&quot;476&quot;/&gt;&lt;/object&gt;&lt;object type=&quot;3&quot; unique_id=&quot;17524&quot;&gt;&lt;property id=&quot;20148&quot; value=&quot;5&quot;/&gt;&lt;property id=&quot;20300&quot; value=&quot;Slide 105 - &amp;quot;Scenario 2—Question 2&amp;quot;&quot;/&gt;&lt;property id=&quot;20307&quot; value=&quot;477&quot;/&gt;&lt;/object&gt;&lt;object type=&quot;3&quot; unique_id=&quot;17525&quot;&gt;&lt;property id=&quot;20148&quot; value=&quot;5&quot;/&gt;&lt;property id=&quot;20300&quot; value=&quot;Slide 106 - &amp;quot;Scenario 2—Question 3&amp;quot;&quot;/&gt;&lt;property id=&quot;20307&quot; value=&quot;478&quot;/&gt;&lt;/object&gt;&lt;object type=&quot;3&quot; unique_id=&quot;17526&quot;&gt;&lt;property id=&quot;20148&quot; value=&quot;5&quot;/&gt;&lt;property id=&quot;20300&quot; value=&quot;Slide 107 - &amp;quot;Scenario 2—Question 4&amp;quot;&quot;/&gt;&lt;property id=&quot;20307&quot; value=&quot;479&quot;/&gt;&lt;/object&gt;&lt;object type=&quot;3&quot; unique_id=&quot;17527&quot;&gt;&lt;property id=&quot;20148&quot; value=&quot;5&quot;/&gt;&lt;property id=&quot;20300&quot; value=&quot;Slide 108 - &amp;quot;Scenario 2—Question 5&amp;quot;&quot;/&gt;&lt;property id=&quot;20307&quot; value=&quot;480&quot;/&gt;&lt;/object&gt;&lt;object type=&quot;3&quot; unique_id=&quot;17528&quot;&gt;&lt;property id=&quot;20148&quot; value=&quot;5&quot;/&gt;&lt;property id=&quot;20300&quot; value=&quot;Slide 109 - &amp;quot;CMS National Training Program (NTP)&amp;quot;&quot;/&gt;&lt;property id=&quot;20307&quot; value=&quot;482&quot;/&gt;&lt;/object&gt;&lt;/object&gt;&lt;object type=&quot;8&quot; unique_id=&quot;17389&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30557</TotalTime>
  <Words>32608</Words>
  <Application>Microsoft Office PowerPoint</Application>
  <PresentationFormat>Widescreen</PresentationFormat>
  <Paragraphs>1904</Paragraphs>
  <Slides>99</Slides>
  <Notes>99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99</vt:i4>
      </vt:variant>
    </vt:vector>
  </HeadingPairs>
  <TitlesOfParts>
    <vt:vector size="105" baseType="lpstr">
      <vt:lpstr>Arial</vt:lpstr>
      <vt:lpstr>Calibri</vt:lpstr>
      <vt:lpstr>Calibri </vt:lpstr>
      <vt:lpstr>Minion Pro</vt:lpstr>
      <vt:lpstr>Wingdings</vt:lpstr>
      <vt:lpstr>Office Theme</vt:lpstr>
      <vt:lpstr>Getting Started with Medicare</vt:lpstr>
      <vt:lpstr>Contents</vt:lpstr>
      <vt:lpstr>Session Objectives</vt:lpstr>
      <vt:lpstr>Lesson 1</vt:lpstr>
      <vt:lpstr>Medicare</vt:lpstr>
      <vt:lpstr>What Agencies are Responsible for Medicare?</vt:lpstr>
      <vt:lpstr>What are the Parts of Medicare?</vt:lpstr>
      <vt:lpstr>Your Medicare Options</vt:lpstr>
      <vt:lpstr>Original Medicare vs. Medicare Advantage— Doctor and Hospital Choice</vt:lpstr>
      <vt:lpstr>Original Medicare vs. Medicare Advantage—Cost </vt:lpstr>
      <vt:lpstr>Original Medicare vs. Medicare Advantage—Coverage </vt:lpstr>
      <vt:lpstr>Original Medicare vs. Medicare Advantage—Travel </vt:lpstr>
      <vt:lpstr>Automatic Enrollment—Part A and Part B</vt:lpstr>
      <vt:lpstr>Your Medicare Card</vt:lpstr>
      <vt:lpstr>Some People Must Take Action to Enroll in Medicare</vt:lpstr>
      <vt:lpstr>When You Can Sign Up for Medicare</vt:lpstr>
      <vt:lpstr>Initial Enrollment Period (IEP)</vt:lpstr>
      <vt:lpstr>Special Enrollment Period (SEP)</vt:lpstr>
      <vt:lpstr>General Enrollment Period (GEP)</vt:lpstr>
      <vt:lpstr>Yearly Open Enrollment (OEP) for People with Medicare</vt:lpstr>
      <vt:lpstr>Medicare Advantage Open Enrollment Period (MA OEP)</vt:lpstr>
      <vt:lpstr>5-Star Special Enrollment Period (SEP)</vt:lpstr>
      <vt:lpstr>Other Medicare Special Enrollment Periods (SEPs)</vt:lpstr>
      <vt:lpstr>Check Your Knowledge—Question 1</vt:lpstr>
      <vt:lpstr>Lesson 2</vt:lpstr>
      <vt:lpstr>Part A (Hospital Insurance) Covers</vt:lpstr>
      <vt:lpstr>Part A (Hospital Insurance) Covers (continued)</vt:lpstr>
      <vt:lpstr>Paying for Part A</vt:lpstr>
      <vt:lpstr>2020/2021 Part A—What You Pay in Original Medicare</vt:lpstr>
      <vt:lpstr>2020/2021 Part A—What You Pay in Original Medicare (continued)</vt:lpstr>
      <vt:lpstr>Benefit Periods in Original Medicare</vt:lpstr>
      <vt:lpstr>Decision: Do I Need to Sign Up for Part A?</vt:lpstr>
      <vt:lpstr>Part B (Medical Insurance) Covers</vt:lpstr>
      <vt:lpstr>Part B—Preventive Services</vt:lpstr>
      <vt:lpstr>What’s Not Covered by Part A and Part B?</vt:lpstr>
      <vt:lpstr>What You Pay—2020/2021 Part B Premiums</vt:lpstr>
      <vt:lpstr>Monthly Part B Standard Premium—Income-Related Monthly Adjustment Amount (IRMAA) for 2020</vt:lpstr>
      <vt:lpstr>Monthly Part B Standard Premium—Income-Related Monthly Adjustment Amount (IRMAA) for 2021</vt:lpstr>
      <vt:lpstr>Part B—What You Pay in Original Medicare in 2020/2021</vt:lpstr>
      <vt:lpstr>Decision: Should I Keep/Sign Up for Part B?</vt:lpstr>
      <vt:lpstr>When You Must Have Part A and Part B</vt:lpstr>
      <vt:lpstr>Check Your Knowledge—Question 2</vt:lpstr>
      <vt:lpstr>Check Your Knowledge—Question 3</vt:lpstr>
      <vt:lpstr>Lesson 3</vt:lpstr>
      <vt:lpstr>Medigap Policies</vt:lpstr>
      <vt:lpstr>Medigap Plan Coverage for 2020</vt:lpstr>
      <vt:lpstr>Medigap Plan Coverage for 2021</vt:lpstr>
      <vt:lpstr>Decision: Do I Need a Medigap Policy?</vt:lpstr>
      <vt:lpstr>When is the Best Time to Buy a Medigap Policy?</vt:lpstr>
      <vt:lpstr>How to Buy a Medigap Policy</vt:lpstr>
      <vt:lpstr>Check Your Knowledge—Question 4</vt:lpstr>
      <vt:lpstr>Lesson 4</vt:lpstr>
      <vt:lpstr>Prescription Drug Coverage (Part D)</vt:lpstr>
      <vt:lpstr>How Part D Works</vt:lpstr>
      <vt:lpstr>Medicare Drug Plan Costs—What You Pay in 2020/2021</vt:lpstr>
      <vt:lpstr>Monthly Part D Standard Premium—Income-Related Monthly Adjustment Amount (IRMAA) for 2020</vt:lpstr>
      <vt:lpstr>Monthly Part D Standard Premium—Income-Related Monthly Adjustment Amount (IRMAA) for 2021</vt:lpstr>
      <vt:lpstr>Part D Late Enrollment Penalty</vt:lpstr>
      <vt:lpstr>Part D Cost Considerations</vt:lpstr>
      <vt:lpstr>Who Can Join Part D?</vt:lpstr>
      <vt:lpstr>When Can I Enroll in a Part D Plan?</vt:lpstr>
      <vt:lpstr>Choosing a Part D Plan</vt:lpstr>
      <vt:lpstr>Decision: Should I Enroll in a Part D Plan?</vt:lpstr>
      <vt:lpstr>Check Your Knowledge—Question 5</vt:lpstr>
      <vt:lpstr>Check Your Knowledge—Question 6</vt:lpstr>
      <vt:lpstr>Lesson 5</vt:lpstr>
      <vt:lpstr>Medicare Advantage (MA) Plans (Part C)</vt:lpstr>
      <vt:lpstr>How Medicare Advantage (MA) Plans Work</vt:lpstr>
      <vt:lpstr>How Medicare Advantage (MA) Plans Work (continued)</vt:lpstr>
      <vt:lpstr>When Can I Enroll in a Medicare Advantage (MA) Plan</vt:lpstr>
      <vt:lpstr>When Can I Enroll in a Medicare Advantage (MA) Plan (continued)</vt:lpstr>
      <vt:lpstr>How Do I Enroll in a Medicare Advantage (MA) Plan?</vt:lpstr>
      <vt:lpstr>Decision: Should I Join an MA Plan?</vt:lpstr>
      <vt:lpstr>Can I Join a Medicare Advantage (MA) Plan If I Have End-Stage Renal Disease (ESRD)?</vt:lpstr>
      <vt:lpstr>How are Medigap Policies and MA Plans Different?</vt:lpstr>
      <vt:lpstr>Other Health Plans—Medicare Cost Plans</vt:lpstr>
      <vt:lpstr>Other Health Plans—Programs of All-inclusive Care for the Elderly (PACE)</vt:lpstr>
      <vt:lpstr>Check Your Knowledge—Question 7</vt:lpstr>
      <vt:lpstr>Lesson 6</vt:lpstr>
      <vt:lpstr>Medicare and the Marketplace</vt:lpstr>
      <vt:lpstr>Marketplace and Becoming Eligible for Medicare</vt:lpstr>
      <vt:lpstr>Medicare for People with Disabilities and the Marketplace</vt:lpstr>
      <vt:lpstr>Choosing Marketplace Coverage Instead of Medicare</vt:lpstr>
      <vt:lpstr>Check Your Knowledge—Question 8</vt:lpstr>
      <vt:lpstr>Lesson 7</vt:lpstr>
      <vt:lpstr>Help for People with Limited Income and Resources</vt:lpstr>
      <vt:lpstr>Minimum Federal Eligibility Requirements for the Medicare Savings Program</vt:lpstr>
      <vt:lpstr>What is Extra Help?</vt:lpstr>
      <vt:lpstr>Qualifying for Extra Help</vt:lpstr>
      <vt:lpstr>What’s Medicaid?</vt:lpstr>
      <vt:lpstr>Qualifying for Medicaid</vt:lpstr>
      <vt:lpstr>How are Medicare and Medicaid Different?</vt:lpstr>
      <vt:lpstr>What is the Children’s Health Insurance Program?</vt:lpstr>
      <vt:lpstr>Helpful Websites</vt:lpstr>
      <vt:lpstr>Key Points to Remember</vt:lpstr>
      <vt:lpstr>Acronyms (AB-LE)</vt:lpstr>
      <vt:lpstr>Acronyms (LI-RN)</vt:lpstr>
      <vt:lpstr>Acronyms (RR-VA)</vt:lpstr>
      <vt:lpstr>CMS National Training Program (NTP)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Koelbl, Judith (CMS/OC)</dc:creator>
  <cp:lastModifiedBy>Greg Wohl</cp:lastModifiedBy>
  <cp:revision>547</cp:revision>
  <cp:lastPrinted>2020-02-19T15:15:50Z</cp:lastPrinted>
  <dcterms:created xsi:type="dcterms:W3CDTF">2019-11-14T20:32:59Z</dcterms:created>
  <dcterms:modified xsi:type="dcterms:W3CDTF">2021-02-13T13:32:18Z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834481381</vt:i4>
  </property>
  <property fmtid="{D5CDD505-2E9C-101B-9397-08002B2CF9AE}" pid="3" name="_NewReviewCycle">
    <vt:lpwstr/>
  </property>
  <property fmtid="{D5CDD505-2E9C-101B-9397-08002B2CF9AE}" pid="4" name="_EmailSubject">
    <vt:lpwstr>Getting Started with Medicare is Ready for Your Review</vt:lpwstr>
  </property>
  <property fmtid="{D5CDD505-2E9C-101B-9397-08002B2CF9AE}" pid="5" name="_AuthorEmail">
    <vt:lpwstr>Erin.Gordon@cms.hhs.gov</vt:lpwstr>
  </property>
  <property fmtid="{D5CDD505-2E9C-101B-9397-08002B2CF9AE}" pid="6" name="_AuthorEmailDisplayName">
    <vt:lpwstr>Gordon, Erin M. (CMS/OC)</vt:lpwstr>
  </property>
  <property fmtid="{D5CDD505-2E9C-101B-9397-08002B2CF9AE}" pid="7" name="_PreviousAdHocReviewCycleID">
    <vt:i4>1425206079</vt:i4>
  </property>
</Properties>
</file>